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183" r:id="rId5"/>
    <p:sldId id="2184" r:id="rId6"/>
    <p:sldId id="2189" r:id="rId7"/>
    <p:sldId id="2192" r:id="rId8"/>
    <p:sldId id="2191" r:id="rId9"/>
    <p:sldId id="2185" r:id="rId10"/>
    <p:sldId id="2193" r:id="rId11"/>
    <p:sldId id="2188" r:id="rId12"/>
    <p:sldId id="2190"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nda Carlson" initials="WC" lastIdx="3" clrIdx="0">
    <p:extLst>
      <p:ext uri="{19B8F6BF-5375-455C-9EA6-DF929625EA0E}">
        <p15:presenceInfo xmlns:p15="http://schemas.microsoft.com/office/powerpoint/2012/main" userId="S-1-5-21-385231846-624456549-622671684-1813" providerId="AD"/>
      </p:ext>
    </p:extLst>
  </p:cmAuthor>
  <p:cmAuthor id="2" name="Andrea Arzt" initials="AA" lastIdx="4" clrIdx="1">
    <p:extLst>
      <p:ext uri="{19B8F6BF-5375-455C-9EA6-DF929625EA0E}">
        <p15:presenceInfo xmlns:p15="http://schemas.microsoft.com/office/powerpoint/2012/main" userId="S::Andrea.Arzt@nmss.org::73360128-5adf-45ce-953b-cb781370bf5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5E4A"/>
    <a:srgbClr val="F5822A"/>
    <a:srgbClr val="F580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77431" autoAdjust="0"/>
  </p:normalViewPr>
  <p:slideViewPr>
    <p:cSldViewPr>
      <p:cViewPr varScale="1">
        <p:scale>
          <a:sx n="88" d="100"/>
          <a:sy n="88" d="100"/>
        </p:scale>
        <p:origin x="1872" y="9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84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dnfs\trc_public\Client%20Programs\IRC\Crisis%20Resources\Tracker%20archives\Primary%20Crisis%20Tracker-FY20%20DO%20NOT%20USE.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lumMod val="75000"/>
                    <a:lumOff val="25000"/>
                  </a:sysClr>
                </a:solidFill>
                <a:latin typeface="+mn-lt"/>
                <a:ea typeface="+mn-ea"/>
                <a:cs typeface="+mn-cs"/>
              </a:defRPr>
            </a:pPr>
            <a:r>
              <a:rPr lang="en-US" dirty="0"/>
              <a:t>FY20</a:t>
            </a:r>
            <a:r>
              <a:rPr lang="en-US" baseline="0" dirty="0"/>
              <a:t> Crisis </a:t>
            </a:r>
            <a:r>
              <a:rPr lang="en-US" sz="1800" dirty="0">
                <a:effectLst/>
              </a:rPr>
              <a:t>Statistics</a:t>
            </a: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Text" lastClr="000000">
                    <a:lumMod val="75000"/>
                    <a:lumOff val="25000"/>
                  </a:sysClr>
                </a:solidFill>
              </a:defRPr>
            </a:pPr>
            <a:r>
              <a:rPr lang="en-US" sz="1800" dirty="0">
                <a:effectLst/>
              </a:rPr>
              <a:t>467</a:t>
            </a:r>
            <a:r>
              <a:rPr lang="en-US" sz="1800" baseline="0" dirty="0">
                <a:effectLst/>
              </a:rPr>
              <a:t> Interactions</a:t>
            </a:r>
            <a:r>
              <a:rPr lang="en-US" sz="1800" dirty="0">
                <a:effectLst/>
              </a:rPr>
              <a:t> </a:t>
            </a: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Text" lastClr="000000">
                    <a:lumMod val="75000"/>
                    <a:lumOff val="25000"/>
                  </a:sysClr>
                </a:solidFill>
              </a:defRPr>
            </a:pPr>
            <a:r>
              <a:rPr lang="en-US" baseline="0" dirty="0"/>
              <a:t> </a:t>
            </a:r>
            <a:endParaRPr lang="en-US" dirty="0"/>
          </a:p>
        </c:rich>
      </c:tx>
      <c:layout>
        <c:manualLayout>
          <c:xMode val="edge"/>
          <c:yMode val="edge"/>
          <c:x val="0.31805771645109376"/>
          <c:y val="0"/>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lumMod val="75000"/>
                  <a:lumOff val="25000"/>
                </a:sysClr>
              </a:solidFill>
              <a:latin typeface="+mn-lt"/>
              <a:ea typeface="+mn-ea"/>
              <a:cs typeface="+mn-cs"/>
            </a:defRPr>
          </a:pPr>
          <a:endParaRPr lang="en-US"/>
        </a:p>
      </c:txPr>
    </c:title>
    <c:autoTitleDeleted val="0"/>
    <c:plotArea>
      <c:layout>
        <c:manualLayout>
          <c:layoutTarget val="inner"/>
          <c:xMode val="edge"/>
          <c:yMode val="edge"/>
          <c:x val="0.25322796987287555"/>
          <c:y val="0.19000042589757915"/>
          <c:w val="0.32809876535081672"/>
          <c:h val="0.74908745180467839"/>
        </c:manualLayout>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D329-4E7A-B19A-D50B54F6B5FC}"/>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D329-4E7A-B19A-D50B54F6B5FC}"/>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D329-4E7A-B19A-D50B54F6B5FC}"/>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D329-4E7A-B19A-D50B54F6B5FC}"/>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D329-4E7A-B19A-D50B54F6B5FC}"/>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D329-4E7A-B19A-D50B54F6B5FC}"/>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D329-4E7A-B19A-D50B54F6B5FC}"/>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D329-4E7A-B19A-D50B54F6B5FC}"/>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'Crisis Tracker'!$N$9:$N$15</c:f>
              <c:strCache>
                <c:ptCount val="7"/>
                <c:pt idx="0">
                  <c:v>Vulnerable Child:</c:v>
                </c:pt>
                <c:pt idx="1">
                  <c:v>Vulnerable Adult:</c:v>
                </c:pt>
                <c:pt idx="2">
                  <c:v>Suicidal Ideation:</c:v>
                </c:pt>
                <c:pt idx="3">
                  <c:v>Domestic:</c:v>
                </c:pt>
                <c:pt idx="4">
                  <c:v>Homicide:</c:v>
                </c:pt>
                <c:pt idx="5">
                  <c:v>Homelessness</c:v>
                </c:pt>
                <c:pt idx="6">
                  <c:v>Non Crisis:</c:v>
                </c:pt>
              </c:strCache>
            </c:strRef>
          </c:cat>
          <c:val>
            <c:numRef>
              <c:f>'Crisis Tracker'!$O$9:$O$15</c:f>
              <c:numCache>
                <c:formatCode>General</c:formatCode>
                <c:ptCount val="7"/>
                <c:pt idx="0">
                  <c:v>22</c:v>
                </c:pt>
                <c:pt idx="1">
                  <c:v>158</c:v>
                </c:pt>
                <c:pt idx="2">
                  <c:v>79</c:v>
                </c:pt>
                <c:pt idx="3">
                  <c:v>74</c:v>
                </c:pt>
                <c:pt idx="4">
                  <c:v>4</c:v>
                </c:pt>
                <c:pt idx="5">
                  <c:v>73</c:v>
                </c:pt>
                <c:pt idx="6">
                  <c:v>52</c:v>
                </c:pt>
              </c:numCache>
            </c:numRef>
          </c:val>
          <c:extLst>
            <c:ext xmlns:c16="http://schemas.microsoft.com/office/drawing/2014/chart" uri="{C3380CC4-5D6E-409C-BE32-E72D297353CC}">
              <c16:uniqueId val="{00000010-D329-4E7A-B19A-D50B54F6B5FC}"/>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761375271875063"/>
          <c:y val="0.21523579694205539"/>
          <c:w val="0.23487717094565011"/>
          <c:h val="0.61120448007615247"/>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38" tIns="46568" rIns="93138" bIns="46568"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38" tIns="46568" rIns="93138" bIns="46568" rtlCol="0"/>
          <a:lstStyle>
            <a:lvl1pPr algn="r">
              <a:defRPr sz="1200"/>
            </a:lvl1pPr>
          </a:lstStyle>
          <a:p>
            <a:fld id="{EE17929F-5E39-4CCD-848E-4A7499649D8D}" type="datetimeFigureOut">
              <a:rPr lang="en-US" smtClean="0"/>
              <a:t>1/27/2021</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38" tIns="46568" rIns="93138" bIns="465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38" tIns="46568" rIns="93138" bIns="46568" rtlCol="0" anchor="b"/>
          <a:lstStyle>
            <a:lvl1pPr algn="r">
              <a:defRPr sz="1200"/>
            </a:lvl1pPr>
          </a:lstStyle>
          <a:p>
            <a:fld id="{8C7E0B18-6F4B-4B34-BB49-121904F9CC4E}" type="slidenum">
              <a:rPr lang="en-US" smtClean="0"/>
              <a:t>‹#›</a:t>
            </a:fld>
            <a:endParaRPr lang="en-US" dirty="0"/>
          </a:p>
        </p:txBody>
      </p:sp>
    </p:spTree>
    <p:extLst>
      <p:ext uri="{BB962C8B-B14F-4D97-AF65-F5344CB8AC3E}">
        <p14:creationId xmlns:p14="http://schemas.microsoft.com/office/powerpoint/2010/main" val="2832872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3018" tIns="46508" rIns="93018" bIns="46508" rtlCol="0"/>
          <a:lstStyle>
            <a:lvl1pPr algn="l">
              <a:defRPr sz="1200"/>
            </a:lvl1pPr>
          </a:lstStyle>
          <a:p>
            <a:endParaRPr lang="en-US" dirty="0"/>
          </a:p>
        </p:txBody>
      </p:sp>
      <p:sp>
        <p:nvSpPr>
          <p:cNvPr id="3" name="Date Placeholder 2"/>
          <p:cNvSpPr>
            <a:spLocks noGrp="1"/>
          </p:cNvSpPr>
          <p:nvPr>
            <p:ph type="dt" idx="1"/>
          </p:nvPr>
        </p:nvSpPr>
        <p:spPr>
          <a:xfrm>
            <a:off x="3970939" y="1"/>
            <a:ext cx="3037840" cy="464820"/>
          </a:xfrm>
          <a:prstGeom prst="rect">
            <a:avLst/>
          </a:prstGeom>
        </p:spPr>
        <p:txBody>
          <a:bodyPr vert="horz" lIns="93018" tIns="46508" rIns="93018" bIns="46508" rtlCol="0"/>
          <a:lstStyle>
            <a:lvl1pPr algn="r">
              <a:defRPr sz="1200"/>
            </a:lvl1pPr>
          </a:lstStyle>
          <a:p>
            <a:fld id="{E033F98A-339B-4892-8831-A2E6403F6A1E}" type="datetimeFigureOut">
              <a:rPr lang="en-US" smtClean="0"/>
              <a:t>1/27/2021</a:t>
            </a:fld>
            <a:endParaRPr lang="en-US" dirty="0"/>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018" tIns="46508" rIns="93018" bIns="46508"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018" tIns="46508" rIns="93018" bIns="465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4820"/>
          </a:xfrm>
          <a:prstGeom prst="rect">
            <a:avLst/>
          </a:prstGeom>
        </p:spPr>
        <p:txBody>
          <a:bodyPr vert="horz" lIns="93018" tIns="46508" rIns="93018" bIns="4650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3018" tIns="46508" rIns="93018" bIns="46508" rtlCol="0" anchor="b"/>
          <a:lstStyle>
            <a:lvl1pPr algn="r">
              <a:defRPr sz="1200"/>
            </a:lvl1pPr>
          </a:lstStyle>
          <a:p>
            <a:fld id="{633B7840-1B98-4D88-9D30-1A1DAE5F4D86}" type="slidenum">
              <a:rPr lang="en-US" smtClean="0"/>
              <a:t>‹#›</a:t>
            </a:fld>
            <a:endParaRPr lang="en-US" dirty="0"/>
          </a:p>
        </p:txBody>
      </p:sp>
    </p:spTree>
    <p:extLst>
      <p:ext uri="{BB962C8B-B14F-4D97-AF65-F5344CB8AC3E}">
        <p14:creationId xmlns:p14="http://schemas.microsoft.com/office/powerpoint/2010/main" val="962516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3303">
              <a:defRPr/>
            </a:pPr>
            <a:fld id="{633B7840-1B98-4D88-9D30-1A1DAE5F4D86}" type="slidenum">
              <a:rPr lang="en-US">
                <a:solidFill>
                  <a:prstClr val="black"/>
                </a:solidFill>
                <a:latin typeface="Calibri"/>
              </a:rPr>
              <a:pPr defTabSz="913303">
                <a:defRPr/>
              </a:pPr>
              <a:t>1</a:t>
            </a:fld>
            <a:endParaRPr lang="en-US" dirty="0">
              <a:solidFill>
                <a:prstClr val="black"/>
              </a:solidFill>
              <a:latin typeface="Calibri"/>
            </a:endParaRPr>
          </a:p>
        </p:txBody>
      </p:sp>
    </p:spTree>
    <p:extLst>
      <p:ext uri="{BB962C8B-B14F-4D97-AF65-F5344CB8AC3E}">
        <p14:creationId xmlns:p14="http://schemas.microsoft.com/office/powerpoint/2010/main" val="4292457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3303">
              <a:defRPr/>
            </a:pPr>
            <a:fld id="{633B7840-1B98-4D88-9D30-1A1DAE5F4D86}" type="slidenum">
              <a:rPr lang="en-US">
                <a:solidFill>
                  <a:prstClr val="black"/>
                </a:solidFill>
                <a:latin typeface="Calibri"/>
              </a:rPr>
              <a:pPr defTabSz="913303">
                <a:defRPr/>
              </a:pPr>
              <a:t>2</a:t>
            </a:fld>
            <a:endParaRPr lang="en-US" dirty="0">
              <a:solidFill>
                <a:prstClr val="black"/>
              </a:solidFill>
              <a:latin typeface="Calibri"/>
            </a:endParaRPr>
          </a:p>
        </p:txBody>
      </p:sp>
    </p:spTree>
    <p:extLst>
      <p:ext uri="{BB962C8B-B14F-4D97-AF65-F5344CB8AC3E}">
        <p14:creationId xmlns:p14="http://schemas.microsoft.com/office/powerpoint/2010/main" val="3977194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3303">
              <a:defRPr/>
            </a:pPr>
            <a:fld id="{633B7840-1B98-4D88-9D30-1A1DAE5F4D86}" type="slidenum">
              <a:rPr lang="en-US">
                <a:solidFill>
                  <a:prstClr val="black"/>
                </a:solidFill>
                <a:latin typeface="Calibri"/>
              </a:rPr>
              <a:pPr defTabSz="913303">
                <a:defRPr/>
              </a:pPr>
              <a:t>3</a:t>
            </a:fld>
            <a:endParaRPr lang="en-US" dirty="0">
              <a:solidFill>
                <a:prstClr val="black"/>
              </a:solidFill>
              <a:latin typeface="Calibri"/>
            </a:endParaRPr>
          </a:p>
        </p:txBody>
      </p:sp>
    </p:spTree>
    <p:extLst>
      <p:ext uri="{BB962C8B-B14F-4D97-AF65-F5344CB8AC3E}">
        <p14:creationId xmlns:p14="http://schemas.microsoft.com/office/powerpoint/2010/main" val="2932223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at the National MS Society, we have a team of Directors, Managers and a select Navigators with specialized experience that comprise the Crisis Team. The Crisis Team exists to assist Navigators and other staff members with crisis situations that come in through the phone, email, chat or on our social media pages. The Crisis Team will assist with these calls or direct the staff members in handling the situation. An example of how the Crisis Team aids is: The Crisis Team has the ability to listen to calls and chat with a Navigator while live on the call. The Crisis Team also assists after the situation and debriefs with the Navigator or staff member who handled the situation.</a:t>
            </a:r>
          </a:p>
          <a:p>
            <a:r>
              <a:rPr lang="en-US" dirty="0"/>
              <a:t>We also have policy and procedure documents handled by the appropriate subject matter expert. Beyond being able to access the Crisis Team, Navigators have these that they can access independently. These documents help guide them on how to assess and handle a situation. We have SMEs and documents in these areas: Adult Abuse and Neglect, Child Abuse and Neglect, Suicidal, Homicidal and Self-Harm, homelessness and Domestic Abuse. It is important to note that all Navigators during their first year of employment are required to reach out to the Crisis Team for support. </a:t>
            </a:r>
          </a:p>
          <a:p>
            <a:r>
              <a:rPr lang="en-US" dirty="0"/>
              <a:t>The Crisis Team also offers trainings, refreshers and professional development to staff to increase their knowledge and better equip them at handling crisis situations. All scenarios that involve a crisis component are what we call service navigation, and this includes follow up from the Navigator. </a:t>
            </a:r>
          </a:p>
          <a:p>
            <a:endParaRPr lang="en-US" dirty="0"/>
          </a:p>
        </p:txBody>
      </p:sp>
      <p:sp>
        <p:nvSpPr>
          <p:cNvPr id="4" name="Slide Number Placeholder 3"/>
          <p:cNvSpPr>
            <a:spLocks noGrp="1"/>
          </p:cNvSpPr>
          <p:nvPr>
            <p:ph type="sldNum" sz="quarter" idx="5"/>
          </p:nvPr>
        </p:nvSpPr>
        <p:spPr/>
        <p:txBody>
          <a:bodyPr/>
          <a:lstStyle/>
          <a:p>
            <a:fld id="{633B7840-1B98-4D88-9D30-1A1DAE5F4D86}" type="slidenum">
              <a:rPr lang="en-US" smtClean="0"/>
              <a:t>4</a:t>
            </a:fld>
            <a:endParaRPr lang="en-US" dirty="0"/>
          </a:p>
        </p:txBody>
      </p:sp>
    </p:spTree>
    <p:extLst>
      <p:ext uri="{BB962C8B-B14F-4D97-AF65-F5344CB8AC3E}">
        <p14:creationId xmlns:p14="http://schemas.microsoft.com/office/powerpoint/2010/main" val="2042601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These are the NMSS crisis stats for our fiscal year 2020; this is October 1st, 2019, through the end of September 2020. Our crisis calls involve the following situations: vulnerable adult, vulnerable child, domestic violence, suicidal ideation/self-harm, homicidal Ideation, and homelessness. You will notice a group for non-crisis; this includes any work the crisis team does to assist by assessing for a crisis. These situations indicate a possible crisis but result in a non-crisis after a thorough assessment is completed.  We received 467 total crisis-related incidents during fiscal year 2020. We average approximately two crisis-related incidents a day, whether this comes through the phone, chats, emails, or inquires on social media. This pie chart shows the percentages of types of crisis incidents. The history from the NMSS data has shown that abuse and neglect of an elderly person or person with a disability are our most prevalent situations.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33B7840-1B98-4D88-9D30-1A1DAE5F4D86}" type="slidenum">
              <a:rPr lang="en-US" smtClean="0"/>
              <a:t>5</a:t>
            </a:fld>
            <a:endParaRPr lang="en-US" dirty="0"/>
          </a:p>
        </p:txBody>
      </p:sp>
    </p:spTree>
    <p:extLst>
      <p:ext uri="{BB962C8B-B14F-4D97-AF65-F5344CB8AC3E}">
        <p14:creationId xmlns:p14="http://schemas.microsoft.com/office/powerpoint/2010/main" val="1193719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defTabSz="913303">
              <a:defRPr/>
            </a:pPr>
            <a:fld id="{633B7840-1B98-4D88-9D30-1A1DAE5F4D86}" type="slidenum">
              <a:rPr lang="en-US">
                <a:solidFill>
                  <a:prstClr val="black"/>
                </a:solidFill>
                <a:latin typeface="Calibri"/>
              </a:rPr>
              <a:pPr defTabSz="913303">
                <a:defRPr/>
              </a:pPr>
              <a:t>6</a:t>
            </a:fld>
            <a:endParaRPr lang="en-US" dirty="0">
              <a:solidFill>
                <a:prstClr val="black"/>
              </a:solidFill>
              <a:latin typeface="Calibri"/>
            </a:endParaRPr>
          </a:p>
        </p:txBody>
      </p:sp>
    </p:spTree>
    <p:extLst>
      <p:ext uri="{BB962C8B-B14F-4D97-AF65-F5344CB8AC3E}">
        <p14:creationId xmlns:p14="http://schemas.microsoft.com/office/powerpoint/2010/main" val="403004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5000"/>
              </a:lnSpc>
              <a:spcBef>
                <a:spcPts val="0"/>
              </a:spcBef>
              <a:spcAft>
                <a:spcPts val="800"/>
              </a:spcAft>
            </a:pPr>
            <a:r>
              <a:rPr lang="en-US"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As healthcare professionals, you may find the following national resources helpful if you know or suspect abuse, neglect, and or exploitation (financial abuse). You can locate any Adult Protective Services report line at National APS Association's website shown on the slide. If a child is present and in a neglectful or abusive situation, you will need to report to Child Protective Services as well. These two agencies are separate, and one report does not result in a report to the second agency. You can find Child Protective Services’ report lines on the Child Welfare Information Gateway's website. The sites are straightforward, and you choose the state where you need to report; each state varies.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5000"/>
              </a:lnSpc>
              <a:spcBef>
                <a:spcPts val="0"/>
              </a:spcBef>
              <a:spcAft>
                <a:spcPts val="800"/>
              </a:spcAft>
            </a:pPr>
            <a:r>
              <a:rPr lang="en-US"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If the person resides in a facility such as assisted living or nursing home and facing abuse or neglect, the report can be made to the local Ombudsman. You can find this information on the Ombudsman Resource Center's website.</a:t>
            </a:r>
          </a:p>
          <a:p>
            <a:pPr marL="0" marR="0">
              <a:lnSpc>
                <a:spcPct val="105000"/>
              </a:lnSpc>
              <a:spcBef>
                <a:spcPts val="0"/>
              </a:spcBef>
              <a:spcAft>
                <a:spcPts val="800"/>
              </a:spcAft>
            </a:pPr>
            <a:r>
              <a:rPr lang="en-US" sz="12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a:t>
            </a:r>
            <a:r>
              <a:rPr lang="en-US"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 the situation includes any domestic abuse, you can give the individual the National DV Hotline, chat, or texting information as a resource. If there was ever concern for imminent danger, law enforcement should be called. </a:t>
            </a:r>
          </a:p>
          <a:p>
            <a:pPr marL="0" marR="0">
              <a:lnSpc>
                <a:spcPct val="105000"/>
              </a:lnSpc>
              <a:spcBef>
                <a:spcPts val="0"/>
              </a:spcBef>
              <a:spcAft>
                <a:spcPts val="800"/>
              </a:spcAft>
            </a:pPr>
            <a:r>
              <a:rPr lang="en-US"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Lastly, the NMSS exists to help those affected by MS. Although we are not a crisis organization, you can have them connect with an MS Navigator at 1-800-344-4867, chat (website) or via email. MS Navigators are here to </a:t>
            </a:r>
            <a:r>
              <a:rPr lang="en-US" b="0" i="0" dirty="0">
                <a:solidFill>
                  <a:srgbClr val="544D46"/>
                </a:solidFill>
                <a:effectLst/>
                <a:latin typeface="Source Sans Pro" panose="020B0503030403020204" pitchFamily="34" charset="0"/>
              </a:rPr>
              <a:t>connect people to the information, resources and support needed.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5000"/>
              </a:lnSpc>
              <a:spcBef>
                <a:spcPts val="0"/>
              </a:spcBef>
              <a:spcAft>
                <a:spcPts val="800"/>
              </a:spcAft>
            </a:pPr>
            <a:r>
              <a:rPr lang="en-US"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If the person resides in a facility such as assisted living or nursing home and facing abuse or neglect, the report can be made to the local Ombudsman. You can find this information on the Ombudsman Resource Center's website. </a:t>
            </a:r>
            <a:r>
              <a:rPr lang="en-US" sz="12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a:t>
            </a:r>
            <a:r>
              <a:rPr lang="en-US"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 the situation includes any domestic abuse, you can give the individual the National DV Hotline, chat, or texting information as a resource. If there was ever concern for imminent danger, law enforcement should be called. </a:t>
            </a:r>
          </a:p>
          <a:p>
            <a:pPr marL="0" marR="0">
              <a:lnSpc>
                <a:spcPct val="105000"/>
              </a:lnSpc>
              <a:spcBef>
                <a:spcPts val="0"/>
              </a:spcBef>
              <a:spcAft>
                <a:spcPts val="800"/>
              </a:spcAft>
            </a:pPr>
            <a:r>
              <a:rPr lang="en-US"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Lastly, the NMSS exists to help those affected by MS. Although we are not a crisis organization, you can have them connect with an MS Navigator at 1-800-344-4867, chat (website) or via email. MS Navigators are here to </a:t>
            </a:r>
            <a:r>
              <a:rPr lang="en-US" b="0" i="0" dirty="0">
                <a:solidFill>
                  <a:srgbClr val="544D46"/>
                </a:solidFill>
                <a:effectLst/>
                <a:latin typeface="Source Sans Pro" panose="020B0503030403020204" pitchFamily="34" charset="0"/>
              </a:rPr>
              <a:t>connect people to the information, resources and support needed.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33B7840-1B98-4D88-9D30-1A1DAE5F4D86}" type="slidenum">
              <a:rPr lang="en-US" smtClean="0"/>
              <a:t>7</a:t>
            </a:fld>
            <a:endParaRPr lang="en-US" dirty="0"/>
          </a:p>
        </p:txBody>
      </p:sp>
    </p:spTree>
    <p:extLst>
      <p:ext uri="{BB962C8B-B14F-4D97-AF65-F5344CB8AC3E}">
        <p14:creationId xmlns:p14="http://schemas.microsoft.com/office/powerpoint/2010/main" val="2894563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defTabSz="913303">
              <a:defRPr/>
            </a:pPr>
            <a:fld id="{633B7840-1B98-4D88-9D30-1A1DAE5F4D86}" type="slidenum">
              <a:rPr lang="en-US">
                <a:solidFill>
                  <a:prstClr val="black"/>
                </a:solidFill>
                <a:latin typeface="Calibri"/>
              </a:rPr>
              <a:pPr defTabSz="913303">
                <a:defRPr/>
              </a:pPr>
              <a:t>8</a:t>
            </a:fld>
            <a:endParaRPr lang="en-US" dirty="0">
              <a:solidFill>
                <a:prstClr val="black"/>
              </a:solidFill>
              <a:latin typeface="Calibri"/>
            </a:endParaRPr>
          </a:p>
        </p:txBody>
      </p:sp>
    </p:spTree>
    <p:extLst>
      <p:ext uri="{BB962C8B-B14F-4D97-AF65-F5344CB8AC3E}">
        <p14:creationId xmlns:p14="http://schemas.microsoft.com/office/powerpoint/2010/main" val="3576917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defTabSz="913303">
              <a:defRPr/>
            </a:pPr>
            <a:fld id="{633B7840-1B98-4D88-9D30-1A1DAE5F4D86}" type="slidenum">
              <a:rPr lang="en-US">
                <a:solidFill>
                  <a:prstClr val="black"/>
                </a:solidFill>
                <a:latin typeface="Calibri"/>
              </a:rPr>
              <a:pPr defTabSz="913303">
                <a:defRPr/>
              </a:pPr>
              <a:t>9</a:t>
            </a:fld>
            <a:endParaRPr lang="en-US" dirty="0">
              <a:solidFill>
                <a:prstClr val="black"/>
              </a:solidFill>
              <a:latin typeface="Calibri"/>
            </a:endParaRPr>
          </a:p>
        </p:txBody>
      </p:sp>
    </p:spTree>
    <p:extLst>
      <p:ext uri="{BB962C8B-B14F-4D97-AF65-F5344CB8AC3E}">
        <p14:creationId xmlns:p14="http://schemas.microsoft.com/office/powerpoint/2010/main" val="37077568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685800" y="1981200"/>
            <a:ext cx="7086600" cy="1470025"/>
          </a:xfrm>
        </p:spPr>
        <p:txBody>
          <a:bodyPr>
            <a:noAutofit/>
          </a:bodyPr>
          <a:lstStyle>
            <a:lvl1pPr algn="r">
              <a:defRPr sz="4800" b="1">
                <a:solidFill>
                  <a:srgbClr val="695E4A"/>
                </a:solidFill>
                <a:latin typeface="Arial" pitchFamily="34" charset="0"/>
                <a:cs typeface="Arial" pitchFamily="34" charset="0"/>
              </a:defRPr>
            </a:lvl1pPr>
          </a:lstStyle>
          <a:p>
            <a:r>
              <a:rPr lang="en-US" dirty="0"/>
              <a:t>CLICK TO EDIT TITLE</a:t>
            </a:r>
          </a:p>
        </p:txBody>
      </p:sp>
      <p:sp>
        <p:nvSpPr>
          <p:cNvPr id="3" name="Subtitle 2"/>
          <p:cNvSpPr>
            <a:spLocks noGrp="1"/>
          </p:cNvSpPr>
          <p:nvPr>
            <p:ph type="subTitle" idx="1" hasCustomPrompt="1"/>
          </p:nvPr>
        </p:nvSpPr>
        <p:spPr>
          <a:xfrm>
            <a:off x="685800" y="3429000"/>
            <a:ext cx="7086600" cy="1752600"/>
          </a:xfrm>
        </p:spPr>
        <p:txBody>
          <a:bodyPr>
            <a:normAutofit/>
          </a:bodyPr>
          <a:lstStyle>
            <a:lvl1pPr marL="0" indent="0" algn="r">
              <a:buNone/>
              <a:defRPr sz="3600">
                <a:solidFill>
                  <a:srgbClr val="F5822A"/>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Subtitle</a:t>
            </a:r>
          </a:p>
        </p:txBody>
      </p:sp>
    </p:spTree>
    <p:extLst>
      <p:ext uri="{BB962C8B-B14F-4D97-AF65-F5344CB8AC3E}">
        <p14:creationId xmlns:p14="http://schemas.microsoft.com/office/powerpoint/2010/main" val="1453238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609600" y="274638"/>
            <a:ext cx="7696200" cy="1143000"/>
          </a:xfrm>
        </p:spPr>
        <p:txBody>
          <a:bodyPr anchor="b" anchorCtr="0">
            <a:normAutofit/>
          </a:bodyPr>
          <a:lstStyle>
            <a:lvl1pPr algn="l">
              <a:defRPr sz="3200" b="1">
                <a:solidFill>
                  <a:srgbClr val="695E4A"/>
                </a:solidFill>
                <a:latin typeface="Arial" pitchFamily="34" charset="0"/>
                <a:cs typeface="Arial" pitchFamily="34" charset="0"/>
              </a:defRPr>
            </a:lvl1pPr>
          </a:lstStyle>
          <a:p>
            <a:r>
              <a:rPr lang="en-US" dirty="0"/>
              <a:t>Click To Edit Title</a:t>
            </a:r>
          </a:p>
        </p:txBody>
      </p:sp>
      <p:sp>
        <p:nvSpPr>
          <p:cNvPr id="3" name="Text Placeholder 2"/>
          <p:cNvSpPr>
            <a:spLocks noGrp="1"/>
          </p:cNvSpPr>
          <p:nvPr>
            <p:ph type="body" idx="1" hasCustomPrompt="1"/>
          </p:nvPr>
        </p:nvSpPr>
        <p:spPr>
          <a:xfrm>
            <a:off x="609600" y="1722437"/>
            <a:ext cx="7696200" cy="487362"/>
          </a:xfrm>
        </p:spPr>
        <p:txBody>
          <a:bodyPr anchor="ctr" anchorCtr="0"/>
          <a:lstStyle>
            <a:lvl1pPr marL="0" indent="0">
              <a:buNone/>
              <a:defRPr sz="2400" b="0">
                <a:solidFill>
                  <a:srgbClr val="F5822A"/>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a:t>
            </a:r>
            <a:r>
              <a:rPr lang="en-US" dirty="0" err="1"/>
              <a:t>SubTitle</a:t>
            </a:r>
            <a:endParaRPr lang="en-US" dirty="0"/>
          </a:p>
        </p:txBody>
      </p:sp>
      <p:sp>
        <p:nvSpPr>
          <p:cNvPr id="4" name="Content Placeholder 3"/>
          <p:cNvSpPr>
            <a:spLocks noGrp="1"/>
          </p:cNvSpPr>
          <p:nvPr>
            <p:ph sz="half" idx="2" hasCustomPrompt="1"/>
          </p:nvPr>
        </p:nvSpPr>
        <p:spPr>
          <a:xfrm>
            <a:off x="609600" y="2209799"/>
            <a:ext cx="7696200" cy="3657601"/>
          </a:xfrm>
        </p:spPr>
        <p:txBody>
          <a:bodyPr>
            <a:normAutofit/>
          </a:bodyPr>
          <a:lstStyle>
            <a:lvl1pPr>
              <a:defRPr sz="2000">
                <a:solidFill>
                  <a:srgbClr val="695E4A"/>
                </a:solidFill>
                <a:latin typeface="Arial" pitchFamily="34" charset="0"/>
                <a:cs typeface="Arial" pitchFamily="34" charset="0"/>
              </a:defRPr>
            </a:lvl1pPr>
            <a:lvl2pPr>
              <a:defRPr sz="1800">
                <a:solidFill>
                  <a:srgbClr val="695E4A"/>
                </a:solidFill>
                <a:latin typeface="Arial" pitchFamily="34" charset="0"/>
                <a:cs typeface="Arial" pitchFamily="34" charset="0"/>
              </a:defRPr>
            </a:lvl2pPr>
            <a:lvl3pPr>
              <a:defRPr sz="1600">
                <a:solidFill>
                  <a:srgbClr val="695E4A"/>
                </a:solidFill>
                <a:latin typeface="Arial" pitchFamily="34" charset="0"/>
                <a:cs typeface="Arial" pitchFamily="34" charset="0"/>
              </a:defRPr>
            </a:lvl3pPr>
            <a:lvl4pPr>
              <a:defRPr sz="1400">
                <a:solidFill>
                  <a:srgbClr val="695E4A"/>
                </a:solidFill>
                <a:latin typeface="Arial" pitchFamily="34" charset="0"/>
                <a:cs typeface="Arial" pitchFamily="34" charset="0"/>
              </a:defRPr>
            </a:lvl4pPr>
            <a:lvl5pPr>
              <a:defRPr sz="1400">
                <a:solidFill>
                  <a:srgbClr val="695E4A"/>
                </a:solidFill>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a:xfrm>
            <a:off x="6172200" y="6264275"/>
            <a:ext cx="2133600" cy="365125"/>
          </a:xfrm>
        </p:spPr>
        <p:txBody>
          <a:bodyPr vert="horz" lIns="91440" tIns="45720" rIns="91440" bIns="45720" rtlCol="0" anchor="ctr"/>
          <a:lstStyle>
            <a:lvl1pPr>
              <a:defRPr lang="en-US" smtClean="0">
                <a:solidFill>
                  <a:schemeClr val="tx1"/>
                </a:solidFill>
                <a:latin typeface="Arial" pitchFamily="34" charset="0"/>
                <a:cs typeface="Arial" pitchFamily="34" charset="0"/>
              </a:defRPr>
            </a:lvl1pPr>
          </a:lstStyle>
          <a:p>
            <a:fld id="{7FC1316C-EA40-46BD-953C-C6C40D144A18}" type="slidenum">
              <a:rPr lang="en-US" smtClean="0"/>
              <a:pPr/>
              <a:t>‹#›</a:t>
            </a:fld>
            <a:endParaRPr lang="en-US" dirty="0"/>
          </a:p>
        </p:txBody>
      </p:sp>
    </p:spTree>
    <p:extLst>
      <p:ext uri="{BB962C8B-B14F-4D97-AF65-F5344CB8AC3E}">
        <p14:creationId xmlns:p14="http://schemas.microsoft.com/office/powerpoint/2010/main" val="366832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hasCustomPrompt="1"/>
          </p:nvPr>
        </p:nvSpPr>
        <p:spPr>
          <a:xfrm>
            <a:off x="609600" y="1752600"/>
            <a:ext cx="7696200" cy="4114800"/>
          </a:xfrm>
        </p:spPr>
        <p:txBody>
          <a:bodyPr vert="horz" lIns="91440" tIns="45720" rIns="91440" bIns="45720" rtlCol="0">
            <a:normAutofit/>
          </a:bodyPr>
          <a:lstStyle>
            <a:lvl1pPr>
              <a:defRPr lang="en-US" sz="2400" dirty="0" smtClean="0">
                <a:solidFill>
                  <a:srgbClr val="F5822A"/>
                </a:solidFill>
                <a:latin typeface="Arial" pitchFamily="34" charset="0"/>
                <a:cs typeface="Arial" pitchFamily="34" charset="0"/>
              </a:defRPr>
            </a:lvl1pPr>
            <a:lvl2pPr>
              <a:defRPr lang="en-US" sz="2000" dirty="0" smtClean="0">
                <a:solidFill>
                  <a:srgbClr val="695E4A"/>
                </a:solidFill>
                <a:latin typeface="Arial" pitchFamily="34" charset="0"/>
                <a:cs typeface="Arial" pitchFamily="34" charset="0"/>
              </a:defRPr>
            </a:lvl2pPr>
            <a:lvl3pPr>
              <a:defRPr lang="en-US" sz="1800" dirty="0" smtClean="0">
                <a:solidFill>
                  <a:srgbClr val="695E4A"/>
                </a:solidFill>
                <a:latin typeface="Arial" pitchFamily="34" charset="0"/>
                <a:cs typeface="Arial" pitchFamily="34" charset="0"/>
              </a:defRPr>
            </a:lvl3pPr>
            <a:lvl4pPr>
              <a:defRPr lang="en-US" sz="1600" dirty="0" smtClean="0">
                <a:solidFill>
                  <a:srgbClr val="695E4A"/>
                </a:solidFill>
                <a:latin typeface="Arial" pitchFamily="34" charset="0"/>
                <a:cs typeface="Arial" pitchFamily="34" charset="0"/>
              </a:defRPr>
            </a:lvl4pPr>
            <a:lvl5pPr>
              <a:defRPr lang="en-US" sz="1600" dirty="0">
                <a:latin typeface="Arial" pitchFamily="34" charset="0"/>
                <a:cs typeface="Arial" pitchFamily="34" charset="0"/>
              </a:defRPr>
            </a:lvl5pPr>
          </a:lstStyle>
          <a:p>
            <a:pPr lvl="0"/>
            <a:r>
              <a:rPr lang="en-US" dirty="0"/>
              <a:t>Click to edit text</a:t>
            </a:r>
          </a:p>
          <a:p>
            <a:pPr lvl="1"/>
            <a:r>
              <a:rPr lang="en-US" dirty="0"/>
              <a:t>Second level</a:t>
            </a:r>
          </a:p>
          <a:p>
            <a:pPr lvl="2"/>
            <a:r>
              <a:rPr lang="en-US" dirty="0"/>
              <a:t>Third level</a:t>
            </a:r>
          </a:p>
          <a:p>
            <a:pPr lvl="3"/>
            <a:r>
              <a:rPr lang="en-US" dirty="0"/>
              <a:t>Fourth level</a:t>
            </a:r>
          </a:p>
        </p:txBody>
      </p:sp>
      <p:sp>
        <p:nvSpPr>
          <p:cNvPr id="6" name="Slide Number Placeholder 5"/>
          <p:cNvSpPr>
            <a:spLocks noGrp="1"/>
          </p:cNvSpPr>
          <p:nvPr>
            <p:ph type="sldNum" sz="quarter" idx="12"/>
          </p:nvPr>
        </p:nvSpPr>
        <p:spPr>
          <a:xfrm>
            <a:off x="6172200" y="6248400"/>
            <a:ext cx="2133600" cy="365125"/>
          </a:xfrm>
        </p:spPr>
        <p:txBody>
          <a:bodyPr vert="horz" lIns="91440" tIns="45720" rIns="91440" bIns="45720" rtlCol="0" anchor="ctr"/>
          <a:lstStyle>
            <a:lvl1pPr>
              <a:defRPr lang="en-US" smtClean="0">
                <a:solidFill>
                  <a:schemeClr val="tx1"/>
                </a:solidFill>
                <a:latin typeface="Arial" pitchFamily="34" charset="0"/>
                <a:cs typeface="Arial" pitchFamily="34" charset="0"/>
              </a:defRPr>
            </a:lvl1pPr>
          </a:lstStyle>
          <a:p>
            <a:fld id="{7FC1316C-EA40-46BD-953C-C6C40D144A18}" type="slidenum">
              <a:rPr lang="en-US" smtClean="0"/>
              <a:pPr/>
              <a:t>‹#›</a:t>
            </a:fld>
            <a:endParaRPr lang="en-US" dirty="0"/>
          </a:p>
        </p:txBody>
      </p:sp>
      <p:sp>
        <p:nvSpPr>
          <p:cNvPr id="8" name="Title 1"/>
          <p:cNvSpPr>
            <a:spLocks noGrp="1"/>
          </p:cNvSpPr>
          <p:nvPr>
            <p:ph type="title" hasCustomPrompt="1"/>
          </p:nvPr>
        </p:nvSpPr>
        <p:spPr>
          <a:xfrm>
            <a:off x="609600" y="274638"/>
            <a:ext cx="7696200" cy="1143000"/>
          </a:xfrm>
        </p:spPr>
        <p:txBody>
          <a:bodyPr anchor="b" anchorCtr="0">
            <a:normAutofit/>
          </a:bodyPr>
          <a:lstStyle>
            <a:lvl1pPr algn="l">
              <a:defRPr sz="3200" b="1">
                <a:solidFill>
                  <a:srgbClr val="695E4A"/>
                </a:solidFill>
                <a:latin typeface="Arial" pitchFamily="34" charset="0"/>
                <a:cs typeface="Arial" pitchFamily="34" charset="0"/>
              </a:defRPr>
            </a:lvl1pPr>
          </a:lstStyle>
          <a:p>
            <a:r>
              <a:rPr lang="en-US" dirty="0"/>
              <a:t>Click To Edit Title</a:t>
            </a:r>
          </a:p>
        </p:txBody>
      </p:sp>
    </p:spTree>
    <p:extLst>
      <p:ext uri="{BB962C8B-B14F-4D97-AF65-F5344CB8AC3E}">
        <p14:creationId xmlns:p14="http://schemas.microsoft.com/office/powerpoint/2010/main" val="3479522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sz="half" idx="1" hasCustomPrompt="1"/>
          </p:nvPr>
        </p:nvSpPr>
        <p:spPr>
          <a:xfrm>
            <a:off x="609600" y="1752600"/>
            <a:ext cx="3733800" cy="4114800"/>
          </a:xfrm>
        </p:spPr>
        <p:txBody>
          <a:bodyPr vert="horz" lIns="91440" tIns="45720" rIns="91440" bIns="45720" rtlCol="0">
            <a:normAutofit/>
          </a:bodyPr>
          <a:lstStyle>
            <a:lvl1pPr>
              <a:defRPr lang="en-US" sz="2400" dirty="0" smtClean="0">
                <a:solidFill>
                  <a:srgbClr val="F5822A"/>
                </a:solidFill>
                <a:latin typeface="Arial" pitchFamily="34" charset="0"/>
                <a:cs typeface="Arial" pitchFamily="34" charset="0"/>
              </a:defRPr>
            </a:lvl1pPr>
            <a:lvl2pPr>
              <a:defRPr lang="en-US" sz="2000" dirty="0" smtClean="0">
                <a:solidFill>
                  <a:srgbClr val="695E4A"/>
                </a:solidFill>
                <a:latin typeface="Arial" pitchFamily="34" charset="0"/>
                <a:cs typeface="Arial" pitchFamily="34" charset="0"/>
              </a:defRPr>
            </a:lvl2pPr>
            <a:lvl3pPr>
              <a:defRPr lang="en-US" sz="1800" dirty="0" smtClean="0">
                <a:solidFill>
                  <a:srgbClr val="695E4A"/>
                </a:solidFill>
                <a:latin typeface="Arial" pitchFamily="34" charset="0"/>
                <a:cs typeface="Arial" pitchFamily="34" charset="0"/>
              </a:defRPr>
            </a:lvl3pPr>
            <a:lvl4pPr>
              <a:defRPr lang="en-US" sz="1600" dirty="0" smtClean="0">
                <a:solidFill>
                  <a:srgbClr val="695E4A"/>
                </a:solidFill>
                <a:latin typeface="Arial" pitchFamily="34" charset="0"/>
                <a:cs typeface="Arial" pitchFamily="34" charset="0"/>
              </a:defRPr>
            </a:lvl4pPr>
            <a:lvl5pPr>
              <a:defRPr lang="en-US" sz="1600" dirty="0">
                <a:latin typeface="Arial" pitchFamily="34" charset="0"/>
                <a:cs typeface="Arial" pitchFamily="34" charset="0"/>
              </a:defRPr>
            </a:lvl5pPr>
          </a:lstStyle>
          <a:p>
            <a:pPr lvl="0"/>
            <a:r>
              <a:rPr lang="en-US" dirty="0"/>
              <a:t>Click to edit text</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hasCustomPrompt="1"/>
          </p:nvPr>
        </p:nvSpPr>
        <p:spPr>
          <a:xfrm>
            <a:off x="4495800" y="1752600"/>
            <a:ext cx="3810000" cy="4114800"/>
          </a:xfrm>
        </p:spPr>
        <p:txBody>
          <a:bodyPr vert="horz" lIns="91440" tIns="45720" rIns="91440" bIns="45720" rtlCol="0">
            <a:normAutofit/>
          </a:bodyPr>
          <a:lstStyle>
            <a:lvl1pPr>
              <a:defRPr lang="en-US" sz="2400" dirty="0" smtClean="0">
                <a:solidFill>
                  <a:srgbClr val="F5822A"/>
                </a:solidFill>
                <a:latin typeface="Arial" pitchFamily="34" charset="0"/>
                <a:cs typeface="Arial" pitchFamily="34" charset="0"/>
              </a:defRPr>
            </a:lvl1pPr>
            <a:lvl2pPr>
              <a:defRPr lang="en-US" sz="2000" dirty="0" smtClean="0">
                <a:solidFill>
                  <a:srgbClr val="695E4A"/>
                </a:solidFill>
                <a:latin typeface="Arial" pitchFamily="34" charset="0"/>
                <a:cs typeface="Arial" pitchFamily="34" charset="0"/>
              </a:defRPr>
            </a:lvl2pPr>
            <a:lvl3pPr>
              <a:defRPr lang="en-US" sz="1800" dirty="0" smtClean="0">
                <a:solidFill>
                  <a:srgbClr val="695E4A"/>
                </a:solidFill>
                <a:latin typeface="Arial" pitchFamily="34" charset="0"/>
                <a:cs typeface="Arial" pitchFamily="34" charset="0"/>
              </a:defRPr>
            </a:lvl3pPr>
            <a:lvl4pPr>
              <a:defRPr lang="en-US" sz="1600" dirty="0" smtClean="0">
                <a:solidFill>
                  <a:srgbClr val="695E4A"/>
                </a:solidFill>
                <a:latin typeface="Arial" pitchFamily="34" charset="0"/>
                <a:cs typeface="Arial" pitchFamily="34" charset="0"/>
              </a:defRPr>
            </a:lvl4pPr>
            <a:lvl5pPr>
              <a:defRPr lang="en-US" sz="1600" dirty="0">
                <a:latin typeface="Arial" pitchFamily="34" charset="0"/>
                <a:cs typeface="Arial" pitchFamily="34" charset="0"/>
              </a:defRPr>
            </a:lvl5pPr>
          </a:lstStyle>
          <a:p>
            <a:pPr lvl="0"/>
            <a:r>
              <a:rPr lang="en-US" dirty="0"/>
              <a:t>Click to edit text</a:t>
            </a:r>
          </a:p>
          <a:p>
            <a:pPr lvl="1"/>
            <a:r>
              <a:rPr lang="en-US" dirty="0"/>
              <a:t>Second level</a:t>
            </a:r>
          </a:p>
          <a:p>
            <a:pPr lvl="2"/>
            <a:r>
              <a:rPr lang="en-US" dirty="0"/>
              <a:t>Third level</a:t>
            </a:r>
          </a:p>
          <a:p>
            <a:pPr lvl="3"/>
            <a:r>
              <a:rPr lang="en-US" dirty="0"/>
              <a:t>Fourth level</a:t>
            </a:r>
          </a:p>
        </p:txBody>
      </p:sp>
      <p:sp>
        <p:nvSpPr>
          <p:cNvPr id="7" name="Slide Number Placeholder 6"/>
          <p:cNvSpPr>
            <a:spLocks noGrp="1"/>
          </p:cNvSpPr>
          <p:nvPr>
            <p:ph type="sldNum" sz="quarter" idx="12"/>
          </p:nvPr>
        </p:nvSpPr>
        <p:spPr>
          <a:xfrm>
            <a:off x="6172200" y="6248400"/>
            <a:ext cx="2133600" cy="365125"/>
          </a:xfrm>
        </p:spPr>
        <p:txBody>
          <a:bodyPr vert="horz" lIns="91440" tIns="45720" rIns="91440" bIns="45720" rtlCol="0" anchor="ctr"/>
          <a:lstStyle>
            <a:lvl1pPr>
              <a:defRPr lang="en-US" smtClean="0">
                <a:solidFill>
                  <a:schemeClr val="tx1"/>
                </a:solidFill>
                <a:latin typeface="Arial" pitchFamily="34" charset="0"/>
                <a:cs typeface="Arial" pitchFamily="34" charset="0"/>
              </a:defRPr>
            </a:lvl1pPr>
          </a:lstStyle>
          <a:p>
            <a:fld id="{7FC1316C-EA40-46BD-953C-C6C40D144A18}" type="slidenum">
              <a:rPr lang="en-US" smtClean="0"/>
              <a:pPr/>
              <a:t>‹#›</a:t>
            </a:fld>
            <a:endParaRPr lang="en-US" dirty="0"/>
          </a:p>
        </p:txBody>
      </p:sp>
      <p:sp>
        <p:nvSpPr>
          <p:cNvPr id="9" name="Title 1"/>
          <p:cNvSpPr>
            <a:spLocks noGrp="1"/>
          </p:cNvSpPr>
          <p:nvPr>
            <p:ph type="title" hasCustomPrompt="1"/>
          </p:nvPr>
        </p:nvSpPr>
        <p:spPr>
          <a:xfrm>
            <a:off x="609600" y="274638"/>
            <a:ext cx="7696200" cy="1143000"/>
          </a:xfrm>
        </p:spPr>
        <p:txBody>
          <a:bodyPr anchor="b" anchorCtr="0">
            <a:normAutofit/>
          </a:bodyPr>
          <a:lstStyle>
            <a:lvl1pPr algn="l">
              <a:defRPr sz="3200" b="1">
                <a:solidFill>
                  <a:srgbClr val="695E4A"/>
                </a:solidFill>
                <a:latin typeface="Arial" pitchFamily="34" charset="0"/>
                <a:cs typeface="Arial" pitchFamily="34" charset="0"/>
              </a:defRPr>
            </a:lvl1pPr>
          </a:lstStyle>
          <a:p>
            <a:r>
              <a:rPr lang="en-US" dirty="0"/>
              <a:t>Click To Edit Title</a:t>
            </a:r>
          </a:p>
        </p:txBody>
      </p:sp>
    </p:spTree>
    <p:extLst>
      <p:ext uri="{BB962C8B-B14F-4D97-AF65-F5344CB8AC3E}">
        <p14:creationId xmlns:p14="http://schemas.microsoft.com/office/powerpoint/2010/main" val="1894518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609600" y="274638"/>
            <a:ext cx="7696200" cy="1143000"/>
          </a:xfrm>
        </p:spPr>
        <p:txBody>
          <a:bodyPr anchor="b" anchorCtr="0">
            <a:normAutofit/>
          </a:bodyPr>
          <a:lstStyle>
            <a:lvl1pPr algn="l">
              <a:defRPr sz="2400" b="1">
                <a:solidFill>
                  <a:srgbClr val="695E4A"/>
                </a:solidFill>
                <a:latin typeface="Arial" pitchFamily="34" charset="0"/>
                <a:cs typeface="Arial" pitchFamily="34" charset="0"/>
              </a:defRPr>
            </a:lvl1pPr>
          </a:lstStyle>
          <a:p>
            <a:r>
              <a:rPr lang="en-US" dirty="0"/>
              <a:t>Click To Edit Title</a:t>
            </a:r>
          </a:p>
        </p:txBody>
      </p:sp>
      <p:sp>
        <p:nvSpPr>
          <p:cNvPr id="3" name="Text Placeholder 2"/>
          <p:cNvSpPr>
            <a:spLocks noGrp="1"/>
          </p:cNvSpPr>
          <p:nvPr>
            <p:ph type="body" idx="1" hasCustomPrompt="1"/>
          </p:nvPr>
        </p:nvSpPr>
        <p:spPr>
          <a:xfrm>
            <a:off x="609600" y="1722437"/>
            <a:ext cx="7696200" cy="487362"/>
          </a:xfrm>
        </p:spPr>
        <p:txBody>
          <a:bodyPr anchor="ctr" anchorCtr="0"/>
          <a:lstStyle>
            <a:lvl1pPr marL="0" indent="0">
              <a:buNone/>
              <a:defRPr sz="1800" b="0">
                <a:solidFill>
                  <a:srgbClr val="F5822A"/>
                </a:solidFill>
                <a:latin typeface="Arial" pitchFamily="34" charset="0"/>
                <a:cs typeface="Arial"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a:t>
            </a:r>
            <a:r>
              <a:rPr lang="en-US" dirty="0" err="1"/>
              <a:t>SubTitle</a:t>
            </a:r>
            <a:endParaRPr lang="en-US" dirty="0"/>
          </a:p>
        </p:txBody>
      </p:sp>
      <p:sp>
        <p:nvSpPr>
          <p:cNvPr id="4" name="Content Placeholder 3"/>
          <p:cNvSpPr>
            <a:spLocks noGrp="1"/>
          </p:cNvSpPr>
          <p:nvPr>
            <p:ph sz="half" idx="2" hasCustomPrompt="1"/>
          </p:nvPr>
        </p:nvSpPr>
        <p:spPr>
          <a:xfrm>
            <a:off x="609600" y="2209801"/>
            <a:ext cx="7696200" cy="3657601"/>
          </a:xfrm>
        </p:spPr>
        <p:txBody>
          <a:bodyPr>
            <a:normAutofit/>
          </a:bodyPr>
          <a:lstStyle>
            <a:lvl1pPr>
              <a:defRPr sz="1500">
                <a:solidFill>
                  <a:srgbClr val="695E4A"/>
                </a:solidFill>
                <a:latin typeface="Arial" pitchFamily="34" charset="0"/>
                <a:cs typeface="Arial" pitchFamily="34" charset="0"/>
              </a:defRPr>
            </a:lvl1pPr>
            <a:lvl2pPr>
              <a:defRPr sz="1350">
                <a:solidFill>
                  <a:srgbClr val="695E4A"/>
                </a:solidFill>
                <a:latin typeface="Arial" pitchFamily="34" charset="0"/>
                <a:cs typeface="Arial" pitchFamily="34" charset="0"/>
              </a:defRPr>
            </a:lvl2pPr>
            <a:lvl3pPr>
              <a:defRPr sz="1200">
                <a:solidFill>
                  <a:srgbClr val="695E4A"/>
                </a:solidFill>
                <a:latin typeface="Arial" pitchFamily="34" charset="0"/>
                <a:cs typeface="Arial" pitchFamily="34" charset="0"/>
              </a:defRPr>
            </a:lvl3pPr>
            <a:lvl4pPr>
              <a:defRPr sz="1050">
                <a:solidFill>
                  <a:srgbClr val="695E4A"/>
                </a:solidFill>
                <a:latin typeface="Arial" pitchFamily="34" charset="0"/>
                <a:cs typeface="Arial" pitchFamily="34" charset="0"/>
              </a:defRPr>
            </a:lvl4pPr>
            <a:lvl5pPr>
              <a:defRPr sz="1050">
                <a:solidFill>
                  <a:srgbClr val="695E4A"/>
                </a:solidFill>
                <a:latin typeface="Arial" pitchFamily="34" charset="0"/>
                <a:cs typeface="Arial" pitchFamily="34" charset="0"/>
              </a:defRPr>
            </a:lvl5pPr>
            <a:lvl6pPr>
              <a:defRPr sz="1200"/>
            </a:lvl6pPr>
            <a:lvl7pPr>
              <a:defRPr sz="1200"/>
            </a:lvl7pPr>
            <a:lvl8pPr>
              <a:defRPr sz="1200"/>
            </a:lvl8pPr>
            <a:lvl9pPr>
              <a:defRPr sz="12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a:xfrm>
            <a:off x="6172200" y="6264277"/>
            <a:ext cx="2133600" cy="365125"/>
          </a:xfrm>
        </p:spPr>
        <p:txBody>
          <a:bodyPr vert="horz" lIns="91440" tIns="45720" rIns="91440" bIns="45720" rtlCol="0" anchor="ctr"/>
          <a:lstStyle>
            <a:lvl1pPr>
              <a:defRPr lang="en-US" smtClean="0">
                <a:solidFill>
                  <a:schemeClr val="tx1"/>
                </a:solidFill>
                <a:latin typeface="Arial" pitchFamily="34" charset="0"/>
                <a:cs typeface="Arial" pitchFamily="34" charset="0"/>
              </a:defRPr>
            </a:lvl1pPr>
          </a:lstStyle>
          <a:p>
            <a:fld id="{7FC1316C-EA40-46BD-953C-C6C40D144A18}" type="slidenum">
              <a:rPr lang="en-US" smtClean="0"/>
              <a:pPr/>
              <a:t>‹#›</a:t>
            </a:fld>
            <a:endParaRPr lang="en-US" dirty="0"/>
          </a:p>
        </p:txBody>
      </p:sp>
    </p:spTree>
    <p:extLst>
      <p:ext uri="{BB962C8B-B14F-4D97-AF65-F5344CB8AC3E}">
        <p14:creationId xmlns:p14="http://schemas.microsoft.com/office/powerpoint/2010/main" val="3640085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1316C-EA40-46BD-953C-C6C40D144A18}" type="slidenum">
              <a:rPr lang="en-US" smtClean="0"/>
              <a:t>‹#›</a:t>
            </a:fld>
            <a:endParaRPr lang="en-US" dirty="0"/>
          </a:p>
        </p:txBody>
      </p:sp>
    </p:spTree>
    <p:extLst>
      <p:ext uri="{BB962C8B-B14F-4D97-AF65-F5344CB8AC3E}">
        <p14:creationId xmlns:p14="http://schemas.microsoft.com/office/powerpoint/2010/main" val="2271008487"/>
      </p:ext>
    </p:extLst>
  </p:cSld>
  <p:clrMap bg1="lt1" tx1="dk1" bg2="lt2" tx2="dk2" accent1="accent1" accent2="accent2" accent3="accent3" accent4="accent4" accent5="accent5" accent6="accent6" hlink="hlink" folHlink="folHlink"/>
  <p:sldLayoutIdLst>
    <p:sldLayoutId id="2147483649" r:id="rId1"/>
    <p:sldLayoutId id="2147483653" r:id="rId2"/>
    <p:sldLayoutId id="2147483650" r:id="rId3"/>
    <p:sldLayoutId id="2147483652" r:id="rId4"/>
    <p:sldLayoutId id="2147483654"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ndrea.Arzt@nmss.org"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www.napsa-now.org/get-help/" TargetMode="External"/><Relationship Id="rId7" Type="http://schemas.openxmlformats.org/officeDocument/2006/relationships/hyperlink" Target="mailto:contactusnmss@nmss.org"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hyperlink" Target="http://www.thehotline.org/what-is-live-chat/" TargetMode="External"/><Relationship Id="rId5" Type="http://schemas.openxmlformats.org/officeDocument/2006/relationships/hyperlink" Target="http://www.napsa-now.org/get-help/help-in-your-area/" TargetMode="External"/><Relationship Id="rId4" Type="http://schemas.openxmlformats.org/officeDocument/2006/relationships/hyperlink" Target="https://www.childwelfare.gov/"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www.surveymonkey.com/r/PJH82DT"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www.surveymonkey.com/r/MSClinicalDiscussionRegistr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42900" y="228598"/>
            <a:ext cx="8458200" cy="5257800"/>
          </a:xfrm>
        </p:spPr>
        <p:txBody>
          <a:bodyPr>
            <a:normAutofit fontScale="85000" lnSpcReduction="20000"/>
          </a:bodyPr>
          <a:lstStyle/>
          <a:p>
            <a:pPr marL="400050" lvl="2" indent="0" algn="ctr">
              <a:spcAft>
                <a:spcPts val="600"/>
              </a:spcAft>
              <a:buNone/>
            </a:pPr>
            <a:endParaRPr lang="en-US" sz="1900" dirty="0"/>
          </a:p>
          <a:p>
            <a:pPr marL="400050" lvl="2" indent="0" algn="ctr">
              <a:spcAft>
                <a:spcPts val="600"/>
              </a:spcAft>
              <a:buNone/>
            </a:pPr>
            <a:r>
              <a:rPr lang="en-US" sz="2400" b="1" dirty="0">
                <a:solidFill>
                  <a:schemeClr val="tx1"/>
                </a:solidFill>
              </a:rPr>
              <a:t>Welcome to  </a:t>
            </a:r>
          </a:p>
          <a:p>
            <a:pPr marL="400050" lvl="2" indent="0" algn="ctr">
              <a:spcAft>
                <a:spcPts val="600"/>
              </a:spcAft>
              <a:buNone/>
            </a:pPr>
            <a:r>
              <a:rPr lang="en-US" sz="2400" b="1" dirty="0">
                <a:solidFill>
                  <a:schemeClr val="tx1"/>
                </a:solidFill>
              </a:rPr>
              <a:t>Clinical Discussions for Mental Health Professionals</a:t>
            </a:r>
            <a:endParaRPr lang="en-US" sz="2400" dirty="0">
              <a:solidFill>
                <a:schemeClr val="tx1"/>
              </a:solidFill>
            </a:endParaRPr>
          </a:p>
          <a:p>
            <a:pPr marL="0" indent="0" algn="ctr">
              <a:buNone/>
            </a:pPr>
            <a:endParaRPr lang="en-US" sz="1600" b="1" dirty="0">
              <a:solidFill>
                <a:schemeClr val="tx1"/>
              </a:solidFill>
            </a:endParaRPr>
          </a:p>
          <a:p>
            <a:pPr marL="0" indent="0" algn="ctr">
              <a:buNone/>
            </a:pPr>
            <a:endParaRPr lang="en-US" sz="1600" b="1" dirty="0">
              <a:solidFill>
                <a:schemeClr val="tx1"/>
              </a:solidFill>
            </a:endParaRPr>
          </a:p>
          <a:p>
            <a:pPr marL="0" indent="0" algn="ctr">
              <a:buNone/>
            </a:pPr>
            <a:r>
              <a:rPr lang="en-US" sz="3600" b="1" dirty="0">
                <a:solidFill>
                  <a:schemeClr val="tx1"/>
                </a:solidFill>
              </a:rPr>
              <a:t>Abuse and Neglect of People</a:t>
            </a:r>
          </a:p>
          <a:p>
            <a:pPr marL="0" indent="0" algn="ctr">
              <a:buNone/>
            </a:pPr>
            <a:r>
              <a:rPr lang="en-US" sz="3600" b="1" dirty="0">
                <a:solidFill>
                  <a:schemeClr val="tx1"/>
                </a:solidFill>
              </a:rPr>
              <a:t> Living with MS</a:t>
            </a:r>
            <a:endParaRPr lang="en-US" sz="1600" b="1" dirty="0">
              <a:solidFill>
                <a:schemeClr val="tx1"/>
              </a:solidFill>
            </a:endParaRPr>
          </a:p>
          <a:p>
            <a:pPr marL="0" indent="0" algn="ctr">
              <a:buNone/>
            </a:pPr>
            <a:r>
              <a:rPr lang="en-US" sz="2000" b="1" dirty="0">
                <a:solidFill>
                  <a:schemeClr val="tx1"/>
                </a:solidFill>
              </a:rPr>
              <a:t>Andrea Arzt, LCSW, MSCS</a:t>
            </a:r>
          </a:p>
          <a:p>
            <a:pPr marL="0" indent="0" algn="ctr">
              <a:buNone/>
            </a:pPr>
            <a:r>
              <a:rPr lang="en-US" sz="2000" b="1" dirty="0">
                <a:solidFill>
                  <a:schemeClr val="tx1"/>
                </a:solidFill>
              </a:rPr>
              <a:t>Director, Healthcare Provider Engagement, NMSS</a:t>
            </a:r>
          </a:p>
          <a:p>
            <a:pPr marL="0" indent="0" algn="ctr">
              <a:buNone/>
            </a:pPr>
            <a:r>
              <a:rPr lang="en-US" sz="2000" b="1" dirty="0">
                <a:solidFill>
                  <a:schemeClr val="tx1"/>
                </a:solidFill>
              </a:rPr>
              <a:t>Jason Ornelis</a:t>
            </a:r>
          </a:p>
          <a:p>
            <a:pPr marL="0" indent="0" algn="ctr">
              <a:buNone/>
            </a:pPr>
            <a:r>
              <a:rPr lang="en-US" sz="2000" b="1" dirty="0">
                <a:solidFill>
                  <a:schemeClr val="tx1"/>
                </a:solidFill>
              </a:rPr>
              <a:t>MS Navigator and MS Navigator Crisis Team member, NMSS</a:t>
            </a:r>
          </a:p>
          <a:p>
            <a:pPr marL="400050" lvl="2" indent="0">
              <a:spcAft>
                <a:spcPts val="600"/>
              </a:spcAft>
              <a:buNone/>
            </a:pPr>
            <a:endParaRPr lang="en-US" sz="1750" dirty="0">
              <a:solidFill>
                <a:schemeClr val="tx1"/>
              </a:solidFill>
            </a:endParaRPr>
          </a:p>
          <a:p>
            <a:pPr marL="400050" lvl="2" indent="0">
              <a:spcAft>
                <a:spcPts val="600"/>
              </a:spcAft>
              <a:buNone/>
            </a:pPr>
            <a:endParaRPr lang="en-US" sz="1750" dirty="0">
              <a:solidFill>
                <a:schemeClr val="tx1"/>
              </a:solidFill>
            </a:endParaRPr>
          </a:p>
          <a:p>
            <a:pPr marL="400050" lvl="2" indent="0">
              <a:spcAft>
                <a:spcPts val="600"/>
              </a:spcAft>
              <a:buNone/>
            </a:pPr>
            <a:r>
              <a:rPr lang="en-US" sz="1750" dirty="0">
                <a:solidFill>
                  <a:schemeClr val="tx1"/>
                </a:solidFill>
              </a:rPr>
              <a:t>Help us with attendance:</a:t>
            </a:r>
          </a:p>
          <a:p>
            <a:pPr marL="685800" lvl="2" indent="-285750">
              <a:spcAft>
                <a:spcPts val="600"/>
              </a:spcAft>
            </a:pPr>
            <a:r>
              <a:rPr lang="en-US" sz="1750" dirty="0">
                <a:solidFill>
                  <a:schemeClr val="tx1"/>
                </a:solidFill>
              </a:rPr>
              <a:t>Type your name into the chat box</a:t>
            </a:r>
          </a:p>
          <a:p>
            <a:pPr marL="685800" lvl="2" indent="-285750">
              <a:spcAft>
                <a:spcPts val="600"/>
              </a:spcAft>
            </a:pPr>
            <a:r>
              <a:rPr lang="en-US" sz="1750" dirty="0">
                <a:solidFill>
                  <a:schemeClr val="tx1"/>
                </a:solidFill>
              </a:rPr>
              <a:t>If you joined by phone email your name to</a:t>
            </a:r>
            <a:r>
              <a:rPr lang="en-US" sz="1750" dirty="0"/>
              <a:t>: </a:t>
            </a:r>
            <a:r>
              <a:rPr lang="en-US" sz="1750" dirty="0">
                <a:hlinkClick r:id="rId3"/>
              </a:rPr>
              <a:t>Andrea.Arzt@nmss.org</a:t>
            </a:r>
            <a:r>
              <a:rPr lang="en-US" sz="1750" dirty="0"/>
              <a:t> </a:t>
            </a:r>
          </a:p>
          <a:p>
            <a:pPr marL="400050" lvl="2" indent="0">
              <a:spcAft>
                <a:spcPts val="600"/>
              </a:spcAft>
              <a:buNone/>
            </a:pPr>
            <a:endParaRPr lang="en-US" sz="1750"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C1316C-EA40-46BD-953C-C6C40D144A18}" type="slidenum">
              <a:rPr kumimoji="0" lang="en-US"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368394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534400" cy="685800"/>
          </a:xfrm>
        </p:spPr>
        <p:txBody>
          <a:bodyPr>
            <a:normAutofit/>
          </a:bodyPr>
          <a:lstStyle/>
          <a:p>
            <a:pPr algn="ctr"/>
            <a:r>
              <a:rPr lang="en-US" sz="3200" dirty="0"/>
              <a:t>Why was this topic chosen?</a:t>
            </a:r>
          </a:p>
        </p:txBody>
      </p:sp>
      <p:sp>
        <p:nvSpPr>
          <p:cNvPr id="4" name="Content Placeholder 3"/>
          <p:cNvSpPr>
            <a:spLocks noGrp="1"/>
          </p:cNvSpPr>
          <p:nvPr>
            <p:ph sz="half" idx="2"/>
          </p:nvPr>
        </p:nvSpPr>
        <p:spPr>
          <a:xfrm>
            <a:off x="304800" y="1387477"/>
            <a:ext cx="8534400" cy="4876800"/>
          </a:xfrm>
        </p:spPr>
        <p:txBody>
          <a:bodyPr>
            <a:normAutofit/>
          </a:bodyPr>
          <a:lstStyle/>
          <a:p>
            <a:pPr marL="457200" lvl="1" indent="-457200">
              <a:spcAft>
                <a:spcPts val="600"/>
              </a:spcAft>
              <a:buAutoNum type="arabicPeriod"/>
            </a:pPr>
            <a:r>
              <a:rPr lang="en-US" sz="2400" dirty="0">
                <a:solidFill>
                  <a:schemeClr val="tx1"/>
                </a:solidFill>
              </a:rPr>
              <a:t>An underdiscussed and under-recognized issue for people living with MS, particularly those living with advanced MS.  </a:t>
            </a:r>
          </a:p>
          <a:p>
            <a:pPr marL="457200" lvl="1" indent="-457200">
              <a:spcAft>
                <a:spcPts val="600"/>
              </a:spcAft>
              <a:buAutoNum type="arabicPeriod"/>
            </a:pPr>
            <a:r>
              <a:rPr lang="en-US" sz="2400" dirty="0">
                <a:solidFill>
                  <a:schemeClr val="tx1"/>
                </a:solidFill>
              </a:rPr>
              <a:t>A particularly challenging issue for mental health providers because multiple people, complicated dynamics and needs involved – some not easily addressed or changed.</a:t>
            </a:r>
          </a:p>
          <a:p>
            <a:pPr marL="457200" lvl="1" indent="-457200">
              <a:spcAft>
                <a:spcPts val="600"/>
              </a:spcAft>
              <a:buAutoNum type="arabicPeriod"/>
            </a:pPr>
            <a:r>
              <a:rPr lang="en-US" sz="2400" dirty="0">
                <a:solidFill>
                  <a:schemeClr val="tx1"/>
                </a:solidFill>
              </a:rPr>
              <a:t>An overall increase in domestic violence related to the pandemic has been reported, due to added stressors and greater isolation at home of people and families already at risk. </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C1316C-EA40-46BD-953C-C6C40D144A18}" type="slidenum">
              <a:rPr kumimoji="0" lang="en-US"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31933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534400" cy="609600"/>
          </a:xfrm>
        </p:spPr>
        <p:txBody>
          <a:bodyPr>
            <a:normAutofit/>
          </a:bodyPr>
          <a:lstStyle/>
          <a:p>
            <a:pPr algn="ctr"/>
            <a:r>
              <a:rPr lang="en-US" sz="3200" dirty="0"/>
              <a:t>Article Abstract  (edited)</a:t>
            </a:r>
          </a:p>
        </p:txBody>
      </p:sp>
      <p:sp>
        <p:nvSpPr>
          <p:cNvPr id="4" name="Content Placeholder 3"/>
          <p:cNvSpPr>
            <a:spLocks noGrp="1"/>
          </p:cNvSpPr>
          <p:nvPr>
            <p:ph sz="half" idx="2"/>
          </p:nvPr>
        </p:nvSpPr>
        <p:spPr>
          <a:xfrm>
            <a:off x="76200" y="609600"/>
            <a:ext cx="8991600" cy="5257800"/>
          </a:xfrm>
        </p:spPr>
        <p:txBody>
          <a:bodyPr>
            <a:normAutofit lnSpcReduction="10000"/>
          </a:bodyPr>
          <a:lstStyle/>
          <a:p>
            <a:pPr marL="400050" lvl="2" indent="0" algn="ctr">
              <a:spcAft>
                <a:spcPts val="600"/>
              </a:spcAft>
              <a:buNone/>
            </a:pPr>
            <a:r>
              <a:rPr lang="en-US" sz="1750" b="1" dirty="0">
                <a:solidFill>
                  <a:schemeClr val="tx1"/>
                </a:solidFill>
              </a:rPr>
              <a:t>Abuse and Neglect of People with MS: A survey with the North American Research Committee on MS (NARCOMS)</a:t>
            </a:r>
          </a:p>
          <a:p>
            <a:pPr marL="0" indent="0" algn="l">
              <a:buNone/>
            </a:pPr>
            <a:r>
              <a:rPr lang="pt-BR" sz="1800" b="0" i="0" u="none" strike="noStrike" baseline="0" dirty="0">
                <a:solidFill>
                  <a:schemeClr val="tx1"/>
                </a:solidFill>
                <a:latin typeface="ArialMT"/>
              </a:rPr>
              <a:t>Elizabeth H. Morrison , Dara Sorkin , Laura Mosqueda ,</a:t>
            </a:r>
            <a:r>
              <a:rPr lang="en-US" sz="1800" b="0" i="0" u="none" strike="noStrike" baseline="0" dirty="0" err="1">
                <a:solidFill>
                  <a:schemeClr val="tx1"/>
                </a:solidFill>
                <a:latin typeface="ArialMT"/>
              </a:rPr>
              <a:t>Napatkamon</a:t>
            </a:r>
            <a:r>
              <a:rPr lang="en-US" sz="1800" b="0" i="0" u="none" strike="noStrike" baseline="0" dirty="0">
                <a:solidFill>
                  <a:schemeClr val="tx1"/>
                </a:solidFill>
                <a:latin typeface="ArialMT"/>
              </a:rPr>
              <a:t> </a:t>
            </a:r>
            <a:r>
              <a:rPr lang="en-US" sz="1800" b="0" i="0" u="none" strike="noStrike" baseline="0" dirty="0" err="1">
                <a:solidFill>
                  <a:schemeClr val="tx1"/>
                </a:solidFill>
                <a:latin typeface="ArialMT"/>
              </a:rPr>
              <a:t>Ayutyanont</a:t>
            </a:r>
            <a:r>
              <a:rPr lang="en-US" sz="1800" b="0" i="0" u="none" strike="noStrike" baseline="0" dirty="0">
                <a:solidFill>
                  <a:schemeClr val="tx1"/>
                </a:solidFill>
                <a:latin typeface="ArialMT"/>
              </a:rPr>
              <a:t>, 2020</a:t>
            </a:r>
            <a:endParaRPr lang="en-US" sz="1800" b="0" i="0" u="none" strike="noStrike" baseline="0" dirty="0">
              <a:solidFill>
                <a:schemeClr val="tx1"/>
              </a:solidFill>
              <a:latin typeface="Times New Roman" panose="02020603050405020304" pitchFamily="18" charset="0"/>
            </a:endParaRPr>
          </a:p>
          <a:p>
            <a:pPr algn="l"/>
            <a:r>
              <a:rPr lang="en-US" sz="1800" b="0" i="0" u="none" strike="noStrike" baseline="0" dirty="0">
                <a:solidFill>
                  <a:schemeClr val="tx1"/>
                </a:solidFill>
                <a:latin typeface="Times New Roman" panose="02020603050405020304" pitchFamily="18" charset="0"/>
              </a:rPr>
              <a:t>An estimated 100,000 Americans with advanced multiple sclerosis are at risk of mistreatment, yet we lack national prevalence data on abuse and neglect.  Objective was to determine the incidence and prevalence of caregiver abuse and neglect among US adults with advanced MS</a:t>
            </a:r>
          </a:p>
          <a:p>
            <a:pPr algn="l"/>
            <a:r>
              <a:rPr lang="en-US" sz="1800" dirty="0">
                <a:solidFill>
                  <a:schemeClr val="tx1"/>
                </a:solidFill>
                <a:latin typeface="Times New Roman" panose="02020603050405020304" pitchFamily="18" charset="0"/>
              </a:rPr>
              <a:t>Through an anonymous telephone survey with NARCOMS, authors administered the STRESS-MS and other study measures to 206 US adults who had unpaid caregivers because of MS related disability</a:t>
            </a:r>
          </a:p>
          <a:p>
            <a:pPr algn="l"/>
            <a:r>
              <a:rPr lang="en-US" sz="1800" dirty="0">
                <a:solidFill>
                  <a:schemeClr val="tx1"/>
                </a:solidFill>
                <a:latin typeface="Times New Roman" panose="02020603050405020304" pitchFamily="18" charset="0"/>
              </a:rPr>
              <a:t>RESULTS: 54.9% of respondents disclosed undergoing some form of mistreatment since first requiring caregiving by a family members or friend, including psychological abuse (44.2%), financial abuse (25.2%) physical abuse (11.2%) or sexual abuse (8.3%).  Many had experienced multiple forms of mistreatment.  Mistreated respondent reported less social support, more alcohol use, and higher levels of fatigue and cognitive impairment.  Daily caregiving increased mistreatment risk. Caregivers with mental illness were 13 times more likely to be abusive or neglectful.  Poor premorbid relationships with caregivers nearly tripled mistreatment risk, while any significant alcohol use history by people with MS or caregivers doubled risk.</a:t>
            </a:r>
            <a:endParaRPr lang="en-US" sz="1750" dirty="0">
              <a:solidFill>
                <a:schemeClr val="tx1"/>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C1316C-EA40-46BD-953C-C6C40D144A18}" type="slidenum">
              <a:rPr kumimoji="0" lang="en-US"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387045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8543B-E32C-48A2-9B09-C6A792F442D3}"/>
              </a:ext>
            </a:extLst>
          </p:cNvPr>
          <p:cNvSpPr>
            <a:spLocks noGrp="1"/>
          </p:cNvSpPr>
          <p:nvPr>
            <p:ph type="title"/>
          </p:nvPr>
        </p:nvSpPr>
        <p:spPr/>
        <p:txBody>
          <a:bodyPr/>
          <a:lstStyle/>
          <a:p>
            <a:r>
              <a:rPr lang="en-US" dirty="0"/>
              <a:t>MS Navigator Management of Abuse and Neglect Cases</a:t>
            </a:r>
          </a:p>
        </p:txBody>
      </p:sp>
      <p:sp>
        <p:nvSpPr>
          <p:cNvPr id="4" name="Content Placeholder 3">
            <a:extLst>
              <a:ext uri="{FF2B5EF4-FFF2-40B4-BE49-F238E27FC236}">
                <a16:creationId xmlns:a16="http://schemas.microsoft.com/office/drawing/2014/main" id="{E2DBBE6C-193C-473D-80B7-0B0265C9B5F7}"/>
              </a:ext>
            </a:extLst>
          </p:cNvPr>
          <p:cNvSpPr>
            <a:spLocks noGrp="1"/>
          </p:cNvSpPr>
          <p:nvPr>
            <p:ph sz="half" idx="2"/>
          </p:nvPr>
        </p:nvSpPr>
        <p:spPr>
          <a:xfrm>
            <a:off x="533400" y="1752600"/>
            <a:ext cx="7696200" cy="3657601"/>
          </a:xfrm>
        </p:spPr>
        <p:txBody>
          <a:bodyPr>
            <a:normAutofit/>
          </a:bodyPr>
          <a:lstStyle/>
          <a:p>
            <a:pPr marL="342900" marR="0" lvl="0" indent="-342900">
              <a:spcBef>
                <a:spcPts val="0"/>
              </a:spcBef>
              <a:spcAft>
                <a:spcPts val="0"/>
              </a:spcAft>
              <a:buFont typeface="Arial" panose="020B0604020202020204" pitchFamily="34" charset="0"/>
              <a:buChar char="•"/>
              <a:tabLst>
                <a:tab pos="457200" algn="l"/>
              </a:tabLst>
            </a:pPr>
            <a:r>
              <a:rPr lang="en-US" sz="1800" kern="1200" dirty="0">
                <a:solidFill>
                  <a:schemeClr val="tx1"/>
                </a:solidFill>
                <a:effectLst/>
                <a:ea typeface="Times New Roman" panose="02020603050405020304" pitchFamily="18" charset="0"/>
              </a:rPr>
              <a:t>The crisis team helps via call observing and through chat</a:t>
            </a:r>
            <a:endParaRPr lang="en-US" sz="1200" dirty="0">
              <a:solidFill>
                <a:schemeClr val="tx1"/>
              </a:solidFill>
              <a:effectLst/>
              <a:ea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914400" algn="l"/>
              </a:tabLst>
            </a:pPr>
            <a:r>
              <a:rPr lang="en-US" sz="1800" kern="1200" dirty="0">
                <a:solidFill>
                  <a:schemeClr val="tx1"/>
                </a:solidFill>
                <a:effectLst/>
                <a:ea typeface="Times New Roman" panose="02020603050405020304" pitchFamily="18" charset="0"/>
              </a:rPr>
              <a:t>Debrief and supports staff</a:t>
            </a:r>
          </a:p>
          <a:p>
            <a:pPr marL="742950" marR="0" lvl="1" indent="-285750">
              <a:spcBef>
                <a:spcPts val="0"/>
              </a:spcBef>
              <a:spcAft>
                <a:spcPts val="0"/>
              </a:spcAft>
              <a:buFont typeface="Arial" panose="020B0604020202020204" pitchFamily="34" charset="0"/>
              <a:buChar char="–"/>
              <a:tabLst>
                <a:tab pos="914400" algn="l"/>
              </a:tabLst>
            </a:pPr>
            <a:endParaRPr lang="en-US" sz="1200" dirty="0">
              <a:solidFill>
                <a:schemeClr val="tx1"/>
              </a:solidFill>
              <a:effectLst/>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1800" kern="1200" dirty="0">
                <a:solidFill>
                  <a:schemeClr val="tx1"/>
                </a:solidFill>
                <a:effectLst/>
                <a:ea typeface="Times New Roman" panose="02020603050405020304" pitchFamily="18" charset="0"/>
              </a:rPr>
              <a:t>Six policy and procedure documents:</a:t>
            </a:r>
            <a:endParaRPr lang="en-US" sz="1200" dirty="0">
              <a:solidFill>
                <a:schemeClr val="tx1"/>
              </a:solidFill>
              <a:effectLst/>
              <a:ea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914400" algn="l"/>
              </a:tabLst>
            </a:pPr>
            <a:r>
              <a:rPr lang="en-US" sz="1800" kern="1200" dirty="0">
                <a:solidFill>
                  <a:schemeClr val="tx1"/>
                </a:solidFill>
                <a:effectLst/>
                <a:ea typeface="Times New Roman" panose="02020603050405020304" pitchFamily="18" charset="0"/>
              </a:rPr>
              <a:t>Suicidal and Homicidal ideation</a:t>
            </a:r>
            <a:endParaRPr lang="en-US" sz="1200" dirty="0">
              <a:solidFill>
                <a:schemeClr val="tx1"/>
              </a:solidFill>
              <a:effectLst/>
              <a:ea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914400" algn="l"/>
              </a:tabLst>
            </a:pPr>
            <a:r>
              <a:rPr lang="en-US" sz="1800" kern="1200" dirty="0">
                <a:solidFill>
                  <a:schemeClr val="tx1"/>
                </a:solidFill>
                <a:effectLst/>
                <a:ea typeface="Times New Roman" panose="02020603050405020304" pitchFamily="18" charset="0"/>
              </a:rPr>
              <a:t>Adult Abuse and Neglect</a:t>
            </a:r>
            <a:endParaRPr lang="en-US" sz="1200" dirty="0">
              <a:solidFill>
                <a:schemeClr val="tx1"/>
              </a:solidFill>
              <a:effectLst/>
              <a:ea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914400" algn="l"/>
              </a:tabLst>
            </a:pPr>
            <a:r>
              <a:rPr lang="en-US" sz="1800" kern="1200" dirty="0">
                <a:solidFill>
                  <a:schemeClr val="tx1"/>
                </a:solidFill>
                <a:effectLst/>
                <a:ea typeface="Times New Roman" panose="02020603050405020304" pitchFamily="18" charset="0"/>
              </a:rPr>
              <a:t>Child Abuse and Neglect</a:t>
            </a:r>
            <a:endParaRPr lang="en-US" sz="1200" dirty="0">
              <a:solidFill>
                <a:schemeClr val="tx1"/>
              </a:solidFill>
              <a:effectLst/>
              <a:ea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914400" algn="l"/>
              </a:tabLst>
            </a:pPr>
            <a:r>
              <a:rPr lang="en-US" sz="1800" kern="1200" dirty="0">
                <a:solidFill>
                  <a:schemeClr val="tx1"/>
                </a:solidFill>
                <a:effectLst/>
                <a:ea typeface="Times New Roman" panose="02020603050405020304" pitchFamily="18" charset="0"/>
              </a:rPr>
              <a:t>Homelessness</a:t>
            </a:r>
            <a:endParaRPr lang="en-US" sz="1200" dirty="0">
              <a:solidFill>
                <a:schemeClr val="tx1"/>
              </a:solidFill>
              <a:effectLst/>
              <a:ea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914400" algn="l"/>
              </a:tabLst>
            </a:pPr>
            <a:r>
              <a:rPr lang="en-US" sz="1800" kern="1200" dirty="0">
                <a:solidFill>
                  <a:schemeClr val="tx1"/>
                </a:solidFill>
                <a:effectLst/>
                <a:ea typeface="Times New Roman" panose="02020603050405020304" pitchFamily="18" charset="0"/>
              </a:rPr>
              <a:t>Domestic Abuse</a:t>
            </a:r>
            <a:endParaRPr lang="en-US" sz="1200" dirty="0">
              <a:solidFill>
                <a:schemeClr val="tx1"/>
              </a:solidFill>
              <a:effectLst/>
              <a:ea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914400" algn="l"/>
              </a:tabLst>
            </a:pPr>
            <a:r>
              <a:rPr lang="en-US" sz="1800" kern="1200" dirty="0">
                <a:solidFill>
                  <a:schemeClr val="tx1"/>
                </a:solidFill>
                <a:effectLst/>
                <a:ea typeface="Times New Roman" panose="02020603050405020304" pitchFamily="18" charset="0"/>
              </a:rPr>
              <a:t>Reporting to Authorities</a:t>
            </a:r>
          </a:p>
          <a:p>
            <a:pPr marL="457200" marR="0" lvl="1" indent="0">
              <a:spcBef>
                <a:spcPts val="0"/>
              </a:spcBef>
              <a:spcAft>
                <a:spcPts val="0"/>
              </a:spcAft>
              <a:buNone/>
              <a:tabLst>
                <a:tab pos="914400" algn="l"/>
              </a:tabLst>
            </a:pPr>
            <a:r>
              <a:rPr lang="en-US" sz="1800" kern="1200" dirty="0">
                <a:solidFill>
                  <a:schemeClr val="tx1"/>
                </a:solidFill>
                <a:effectLst/>
                <a:ea typeface="Times New Roman" panose="02020603050405020304" pitchFamily="18" charset="0"/>
              </a:rPr>
              <a:t> </a:t>
            </a:r>
            <a:endParaRPr lang="en-US" sz="1200" dirty="0">
              <a:solidFill>
                <a:schemeClr val="tx1"/>
              </a:solidFill>
              <a:effectLst/>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1800" kern="1200" dirty="0">
                <a:solidFill>
                  <a:schemeClr val="tx1"/>
                </a:solidFill>
                <a:effectLst/>
                <a:ea typeface="Times New Roman" panose="02020603050405020304" pitchFamily="18" charset="0"/>
              </a:rPr>
              <a:t>On-going training and professional development</a:t>
            </a:r>
            <a:endParaRPr lang="en-US" sz="1200" dirty="0">
              <a:solidFill>
                <a:schemeClr val="tx1"/>
              </a:solidFill>
              <a:effectLst/>
              <a:ea typeface="Times New Roman" panose="02020603050405020304" pitchFamily="18" charset="0"/>
            </a:endParaRPr>
          </a:p>
          <a:p>
            <a:endParaRPr lang="en-US" sz="1800" dirty="0"/>
          </a:p>
        </p:txBody>
      </p:sp>
      <p:sp>
        <p:nvSpPr>
          <p:cNvPr id="5" name="Slide Number Placeholder 4">
            <a:extLst>
              <a:ext uri="{FF2B5EF4-FFF2-40B4-BE49-F238E27FC236}">
                <a16:creationId xmlns:a16="http://schemas.microsoft.com/office/drawing/2014/main" id="{03E59C48-FAF2-43AF-BDAF-5B3276959F14}"/>
              </a:ext>
            </a:extLst>
          </p:cNvPr>
          <p:cNvSpPr>
            <a:spLocks noGrp="1"/>
          </p:cNvSpPr>
          <p:nvPr>
            <p:ph type="sldNum" sz="quarter" idx="12"/>
          </p:nvPr>
        </p:nvSpPr>
        <p:spPr/>
        <p:txBody>
          <a:bodyPr/>
          <a:lstStyle/>
          <a:p>
            <a:fld id="{7FC1316C-EA40-46BD-953C-C6C40D144A18}" type="slidenum">
              <a:rPr lang="en-US" smtClean="0"/>
              <a:pPr/>
              <a:t>4</a:t>
            </a:fld>
            <a:endParaRPr lang="en-US" dirty="0"/>
          </a:p>
        </p:txBody>
      </p:sp>
    </p:spTree>
    <p:extLst>
      <p:ext uri="{BB962C8B-B14F-4D97-AF65-F5344CB8AC3E}">
        <p14:creationId xmlns:p14="http://schemas.microsoft.com/office/powerpoint/2010/main" val="745902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58B6F-0E49-4DA3-86F4-A016B636F53A}"/>
              </a:ext>
            </a:extLst>
          </p:cNvPr>
          <p:cNvSpPr>
            <a:spLocks noGrp="1"/>
          </p:cNvSpPr>
          <p:nvPr>
            <p:ph type="title"/>
          </p:nvPr>
        </p:nvSpPr>
        <p:spPr/>
        <p:txBody>
          <a:bodyPr>
            <a:normAutofit/>
          </a:bodyPr>
          <a:lstStyle/>
          <a:p>
            <a:pPr algn="ctr"/>
            <a:r>
              <a:rPr lang="en-US" sz="2800" dirty="0"/>
              <a:t>Data from National MS Society </a:t>
            </a:r>
          </a:p>
        </p:txBody>
      </p:sp>
      <p:sp>
        <p:nvSpPr>
          <p:cNvPr id="5" name="Slide Number Placeholder 4">
            <a:extLst>
              <a:ext uri="{FF2B5EF4-FFF2-40B4-BE49-F238E27FC236}">
                <a16:creationId xmlns:a16="http://schemas.microsoft.com/office/drawing/2014/main" id="{D9F8E1C0-6310-4B7C-8D0C-11C8AC544D4C}"/>
              </a:ext>
            </a:extLst>
          </p:cNvPr>
          <p:cNvSpPr>
            <a:spLocks noGrp="1"/>
          </p:cNvSpPr>
          <p:nvPr>
            <p:ph type="sldNum" sz="quarter" idx="12"/>
          </p:nvPr>
        </p:nvSpPr>
        <p:spPr/>
        <p:txBody>
          <a:bodyPr/>
          <a:lstStyle/>
          <a:p>
            <a:fld id="{7FC1316C-EA40-46BD-953C-C6C40D144A18}" type="slidenum">
              <a:rPr lang="en-US" smtClean="0"/>
              <a:pPr/>
              <a:t>5</a:t>
            </a:fld>
            <a:endParaRPr lang="en-US" dirty="0"/>
          </a:p>
        </p:txBody>
      </p:sp>
      <p:graphicFrame>
        <p:nvGraphicFramePr>
          <p:cNvPr id="6" name="Chart 5">
            <a:extLst>
              <a:ext uri="{FF2B5EF4-FFF2-40B4-BE49-F238E27FC236}">
                <a16:creationId xmlns:a16="http://schemas.microsoft.com/office/drawing/2014/main" id="{416CA679-9DAB-47EF-86A0-796E29488D1E}"/>
              </a:ext>
            </a:extLst>
          </p:cNvPr>
          <p:cNvGraphicFramePr>
            <a:graphicFrameLocks/>
          </p:cNvGraphicFramePr>
          <p:nvPr>
            <p:extLst>
              <p:ext uri="{D42A27DB-BD31-4B8C-83A1-F6EECF244321}">
                <p14:modId xmlns:p14="http://schemas.microsoft.com/office/powerpoint/2010/main" val="3370900155"/>
              </p:ext>
            </p:extLst>
          </p:nvPr>
        </p:nvGraphicFramePr>
        <p:xfrm>
          <a:off x="683499" y="1600200"/>
          <a:ext cx="7607687" cy="39163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32604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534400" cy="762000"/>
          </a:xfrm>
        </p:spPr>
        <p:txBody>
          <a:bodyPr>
            <a:normAutofit/>
          </a:bodyPr>
          <a:lstStyle/>
          <a:p>
            <a:pPr algn="ctr"/>
            <a:r>
              <a:rPr lang="en-US" sz="3200" dirty="0"/>
              <a:t>Discussion Points</a:t>
            </a:r>
          </a:p>
        </p:txBody>
      </p:sp>
      <p:sp>
        <p:nvSpPr>
          <p:cNvPr id="4" name="Content Placeholder 3"/>
          <p:cNvSpPr>
            <a:spLocks noGrp="1"/>
          </p:cNvSpPr>
          <p:nvPr>
            <p:ph sz="half" idx="2"/>
          </p:nvPr>
        </p:nvSpPr>
        <p:spPr>
          <a:xfrm>
            <a:off x="304800" y="846138"/>
            <a:ext cx="8534400" cy="5334000"/>
          </a:xfrm>
        </p:spPr>
        <p:txBody>
          <a:bodyPr>
            <a:normAutofit/>
          </a:bodyPr>
          <a:lstStyle/>
          <a:p>
            <a:pPr marL="457200" lvl="1" indent="-457200">
              <a:spcAft>
                <a:spcPts val="600"/>
              </a:spcAft>
              <a:buAutoNum type="arabicPeriod"/>
            </a:pPr>
            <a:endParaRPr lang="en-US" sz="1900" dirty="0"/>
          </a:p>
          <a:p>
            <a:pPr marL="457200" lvl="1" indent="-457200">
              <a:spcAft>
                <a:spcPts val="600"/>
              </a:spcAft>
              <a:buAutoNum type="arabicPeriod"/>
            </a:pPr>
            <a:r>
              <a:rPr lang="en-US" sz="1900" dirty="0">
                <a:solidFill>
                  <a:schemeClr val="tx1"/>
                </a:solidFill>
              </a:rPr>
              <a:t>How do the statistics and risk factors noted in the NARCOMS survey or from Navigator data compare with the experiences of your practice?</a:t>
            </a:r>
          </a:p>
          <a:p>
            <a:pPr marL="457200" lvl="1" indent="-457200">
              <a:spcAft>
                <a:spcPts val="600"/>
              </a:spcAft>
              <a:buAutoNum type="arabicPeriod"/>
            </a:pPr>
            <a:r>
              <a:rPr lang="en-US" sz="1900" dirty="0">
                <a:solidFill>
                  <a:schemeClr val="tx1"/>
                </a:solidFill>
              </a:rPr>
              <a:t>How do you evaluate risk in your practice/facility?  </a:t>
            </a:r>
          </a:p>
          <a:p>
            <a:pPr marL="457200" lvl="1" indent="-457200">
              <a:spcAft>
                <a:spcPts val="600"/>
              </a:spcAft>
              <a:buAutoNum type="arabicPeriod"/>
            </a:pPr>
            <a:r>
              <a:rPr lang="en-US" sz="1900" dirty="0">
                <a:solidFill>
                  <a:schemeClr val="tx1"/>
                </a:solidFill>
              </a:rPr>
              <a:t>Once risk has been evaluated as abuse or neglect (or at extreme risk for such), what have been your next steps?</a:t>
            </a:r>
          </a:p>
          <a:p>
            <a:pPr marL="457200" lvl="1" indent="-457200">
              <a:spcAft>
                <a:spcPts val="600"/>
              </a:spcAft>
              <a:buFont typeface="Arial" pitchFamily="34" charset="0"/>
              <a:buAutoNum type="arabicPeriod"/>
            </a:pPr>
            <a:r>
              <a:rPr lang="en-US" sz="1900" dirty="0">
                <a:solidFill>
                  <a:schemeClr val="tx1"/>
                </a:solidFill>
              </a:rPr>
              <a:t>What are the largest challenges in handling abuse or neglect with your patients living with MS, or in your work with caregivers?</a:t>
            </a:r>
          </a:p>
          <a:p>
            <a:pPr marL="457200" lvl="1" indent="-457200">
              <a:spcAft>
                <a:spcPts val="600"/>
              </a:spcAft>
              <a:buFont typeface="Arial" pitchFamily="34" charset="0"/>
              <a:buAutoNum type="arabicPeriod"/>
            </a:pPr>
            <a:r>
              <a:rPr lang="en-US" sz="1900" dirty="0">
                <a:solidFill>
                  <a:schemeClr val="tx1"/>
                </a:solidFill>
              </a:rPr>
              <a:t>How does tele-mental health change the ability to address abuse and neglect issues?</a:t>
            </a:r>
          </a:p>
          <a:p>
            <a:pPr marL="457200" lvl="1" indent="-457200">
              <a:spcAft>
                <a:spcPts val="600"/>
              </a:spcAft>
              <a:buFont typeface="Arial" pitchFamily="34" charset="0"/>
              <a:buAutoNum type="arabicPeriod"/>
            </a:pPr>
            <a:r>
              <a:rPr lang="en-US" sz="1900" dirty="0">
                <a:solidFill>
                  <a:schemeClr val="tx1"/>
                </a:solidFill>
              </a:rPr>
              <a:t>What would be most helpful in your feeling more successful in handling/treating situations of abuse/neglect?   Resources?  Training? Support?   What else?</a:t>
            </a:r>
          </a:p>
          <a:p>
            <a:pPr marL="457200" lvl="1" indent="-457200">
              <a:spcAft>
                <a:spcPts val="600"/>
              </a:spcAft>
              <a:buAutoNum type="arabicPeriod"/>
            </a:pPr>
            <a:endParaRPr lang="en-US" sz="1900" dirty="0"/>
          </a:p>
          <a:p>
            <a:pPr marL="457200" lvl="1" indent="-457200">
              <a:spcAft>
                <a:spcPts val="600"/>
              </a:spcAft>
              <a:buAutoNum type="arabicPeriod"/>
            </a:pPr>
            <a:endParaRPr lang="en-US" sz="1900"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C1316C-EA40-46BD-953C-C6C40D144A18}" type="slidenum">
              <a:rPr kumimoji="0" lang="en-US"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954355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4FDC1-F08D-4AEC-A060-B1615859D75E}"/>
              </a:ext>
            </a:extLst>
          </p:cNvPr>
          <p:cNvSpPr>
            <a:spLocks noGrp="1"/>
          </p:cNvSpPr>
          <p:nvPr>
            <p:ph type="title"/>
          </p:nvPr>
        </p:nvSpPr>
        <p:spPr>
          <a:xfrm>
            <a:off x="573066" y="59063"/>
            <a:ext cx="7696200" cy="1143000"/>
          </a:xfrm>
        </p:spPr>
        <p:txBody>
          <a:bodyPr/>
          <a:lstStyle/>
          <a:p>
            <a:r>
              <a:rPr lang="en-US" dirty="0"/>
              <a:t>National Resources:</a:t>
            </a:r>
          </a:p>
        </p:txBody>
      </p:sp>
      <p:sp>
        <p:nvSpPr>
          <p:cNvPr id="5" name="Slide Number Placeholder 4">
            <a:extLst>
              <a:ext uri="{FF2B5EF4-FFF2-40B4-BE49-F238E27FC236}">
                <a16:creationId xmlns:a16="http://schemas.microsoft.com/office/drawing/2014/main" id="{5C4FA672-54E2-4638-9847-30F6F5628FEF}"/>
              </a:ext>
            </a:extLst>
          </p:cNvPr>
          <p:cNvSpPr>
            <a:spLocks noGrp="1"/>
          </p:cNvSpPr>
          <p:nvPr>
            <p:ph type="sldNum" sz="quarter" idx="12"/>
          </p:nvPr>
        </p:nvSpPr>
        <p:spPr/>
        <p:txBody>
          <a:bodyPr/>
          <a:lstStyle/>
          <a:p>
            <a:fld id="{7FC1316C-EA40-46BD-953C-C6C40D144A18}" type="slidenum">
              <a:rPr lang="en-US" smtClean="0"/>
              <a:pPr/>
              <a:t>7</a:t>
            </a:fld>
            <a:endParaRPr lang="en-US" dirty="0"/>
          </a:p>
        </p:txBody>
      </p:sp>
      <p:sp>
        <p:nvSpPr>
          <p:cNvPr id="9" name="TextBox 8">
            <a:extLst>
              <a:ext uri="{FF2B5EF4-FFF2-40B4-BE49-F238E27FC236}">
                <a16:creationId xmlns:a16="http://schemas.microsoft.com/office/drawing/2014/main" id="{FB87DC3E-655F-4437-8F96-F08066BE9F0C}"/>
              </a:ext>
            </a:extLst>
          </p:cNvPr>
          <p:cNvSpPr txBox="1"/>
          <p:nvPr/>
        </p:nvSpPr>
        <p:spPr>
          <a:xfrm>
            <a:off x="573066" y="1202063"/>
            <a:ext cx="6172200" cy="6740307"/>
          </a:xfrm>
          <a:prstGeom prst="rect">
            <a:avLst/>
          </a:prstGeom>
          <a:noFill/>
        </p:spPr>
        <p:txBody>
          <a:bodyPr wrap="square">
            <a:spAutoFit/>
          </a:bodyPr>
          <a:lstStyle/>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National Adult Protective Services Association:</a:t>
            </a: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hlinkClick r:id="rId3"/>
              </a:rPr>
              <a:t>http://www.napsa-now.org/get-help/</a:t>
            </a: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Child  Welfare Information Gateway:</a:t>
            </a: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hlinkClick r:id="rId4"/>
              </a:rPr>
              <a:t>https://www.childwelfare.gov/</a:t>
            </a: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Ombudsman Resource Center:</a:t>
            </a: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hlinkClick r:id="rId5"/>
              </a:rPr>
              <a:t>http://www.napsa-now.org/get-help/help-in-your-area/</a:t>
            </a: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National Domestic Violence resources:</a:t>
            </a: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Hotline-</a:t>
            </a:r>
            <a:r>
              <a:rPr lang="en-US" sz="1600" dirty="0">
                <a:effectLst/>
                <a:latin typeface="Arial" panose="020B0604020202020204" pitchFamily="34" charset="0"/>
                <a:ea typeface="Cambria" panose="02040503050406030204" pitchFamily="18" charset="0"/>
                <a:cs typeface="Arial" panose="020B0604020202020204" pitchFamily="34" charset="0"/>
              </a:rPr>
              <a:t>1-800-799-7233</a:t>
            </a:r>
          </a:p>
          <a:p>
            <a:pPr marL="742950" lvl="1" indent="-285750">
              <a:buFont typeface="Arial" panose="020B0604020202020204" pitchFamily="34" charset="0"/>
              <a:buChar char="•"/>
            </a:pPr>
            <a:r>
              <a:rPr lang="en-US" sz="1600" dirty="0">
                <a:latin typeface="Arial" panose="020B0604020202020204" pitchFamily="34" charset="0"/>
                <a:ea typeface="Cambria" panose="02040503050406030204" pitchFamily="18" charset="0"/>
                <a:cs typeface="Arial" panose="020B0604020202020204" pitchFamily="34" charset="0"/>
              </a:rPr>
              <a:t>Chat-</a:t>
            </a:r>
            <a:r>
              <a:rPr lang="en-US" sz="1600" u="sng" dirty="0">
                <a:solidFill>
                  <a:srgbClr val="0000FF"/>
                </a:solidFill>
                <a:effectLst/>
                <a:latin typeface="Arial" panose="020B0604020202020204" pitchFamily="34" charset="0"/>
                <a:ea typeface="Cambria" panose="02040503050406030204" pitchFamily="18" charset="0"/>
                <a:cs typeface="Arial" panose="020B0604020202020204" pitchFamily="34" charset="0"/>
                <a:hlinkClick r:id="rId6"/>
              </a:rPr>
              <a:t>http://www.thehotline.org/what-is-live-chat/</a:t>
            </a:r>
            <a:r>
              <a:rPr lang="en-US" sz="1600" dirty="0">
                <a:effectLst/>
                <a:latin typeface="Arial" panose="020B0604020202020204" pitchFamily="34" charset="0"/>
                <a:ea typeface="Cambria" panose="02040503050406030204" pitchFamily="18" charset="0"/>
                <a:cs typeface="Arial" panose="020B0604020202020204" pitchFamily="34" charset="0"/>
              </a:rPr>
              <a:t> </a:t>
            </a:r>
          </a:p>
          <a:p>
            <a:pPr marL="742950" lvl="1" indent="-285750">
              <a:buFont typeface="Arial" panose="020B0604020202020204" pitchFamily="34" charset="0"/>
              <a:buChar char="•"/>
            </a:pPr>
            <a:r>
              <a:rPr lang="en-US" sz="1600" dirty="0">
                <a:latin typeface="Arial" panose="020B0604020202020204" pitchFamily="34" charset="0"/>
                <a:ea typeface="Cambria" panose="02040503050406030204" pitchFamily="18" charset="0"/>
                <a:cs typeface="Arial" panose="020B0604020202020204" pitchFamily="34" charset="0"/>
              </a:rPr>
              <a:t>Text-</a:t>
            </a:r>
            <a:r>
              <a:rPr lang="en-US" sz="1600" dirty="0">
                <a:solidFill>
                  <a:srgbClr val="080808"/>
                </a:solidFill>
                <a:effectLst/>
                <a:latin typeface="Arial" panose="020B0604020202020204" pitchFamily="34" charset="0"/>
                <a:ea typeface="Cambria" panose="02040503050406030204" pitchFamily="18" charset="0"/>
                <a:cs typeface="Arial" panose="020B0604020202020204" pitchFamily="34" charset="0"/>
              </a:rPr>
              <a:t>LOVEIS to 22522</a:t>
            </a:r>
          </a:p>
          <a:p>
            <a:pPr marL="742950" lvl="1" indent="-285750">
              <a:buFont typeface="Arial" panose="020B0604020202020204" pitchFamily="34" charset="0"/>
              <a:buChar char="•"/>
            </a:pPr>
            <a:endParaRPr lang="en-US" sz="1600" dirty="0">
              <a:solidFill>
                <a:srgbClr val="080808"/>
              </a:solidFill>
              <a:effectLst/>
              <a:latin typeface="Arial" panose="020B0604020202020204" pitchFamily="34" charset="0"/>
              <a:ea typeface="Cambria" panose="02040503050406030204" pitchFamily="18" charset="0"/>
              <a:cs typeface="Arial" panose="020B0604020202020204" pitchFamily="34" charset="0"/>
            </a:endParaRPr>
          </a:p>
          <a:p>
            <a:pPr marL="285750" indent="-285750">
              <a:buFont typeface="Arial" panose="020B0604020202020204" pitchFamily="34" charset="0"/>
              <a:buChar char="•"/>
            </a:pPr>
            <a:r>
              <a:rPr lang="en-US" sz="1600" dirty="0">
                <a:solidFill>
                  <a:srgbClr val="080808"/>
                </a:solidFill>
                <a:latin typeface="Arial" panose="020B0604020202020204" pitchFamily="34" charset="0"/>
                <a:ea typeface="Cambria" panose="02040503050406030204" pitchFamily="18" charset="0"/>
                <a:cs typeface="Arial" panose="020B0604020202020204" pitchFamily="34" charset="0"/>
              </a:rPr>
              <a:t>Connect to an MS Navigator:</a:t>
            </a:r>
          </a:p>
          <a:p>
            <a:pPr marL="742950" lvl="1" indent="-285750">
              <a:buFont typeface="Arial" panose="020B0604020202020204" pitchFamily="34" charset="0"/>
              <a:buChar char="•"/>
            </a:pPr>
            <a:r>
              <a:rPr lang="en-US" sz="1600" dirty="0">
                <a:solidFill>
                  <a:srgbClr val="080808"/>
                </a:solidFill>
                <a:latin typeface="Arial" panose="020B0604020202020204" pitchFamily="34" charset="0"/>
                <a:ea typeface="Cambria" panose="02040503050406030204" pitchFamily="18" charset="0"/>
                <a:cs typeface="Arial" panose="020B0604020202020204" pitchFamily="34" charset="0"/>
              </a:rPr>
              <a:t>1-800-344-4867</a:t>
            </a:r>
          </a:p>
          <a:p>
            <a:pPr marL="742950" lvl="1" indent="-285750">
              <a:buFont typeface="Arial" panose="020B0604020202020204" pitchFamily="34" charset="0"/>
              <a:buChar char="•"/>
            </a:pPr>
            <a:r>
              <a:rPr lang="en-US" sz="1600" dirty="0">
                <a:solidFill>
                  <a:srgbClr val="080808"/>
                </a:solidFill>
                <a:latin typeface="Arial" panose="020B0604020202020204" pitchFamily="34" charset="0"/>
                <a:ea typeface="Cambria" panose="02040503050406030204" pitchFamily="18" charset="0"/>
                <a:cs typeface="Arial" panose="020B0604020202020204" pitchFamily="34" charset="0"/>
                <a:hlinkClick r:id="rId7"/>
              </a:rPr>
              <a:t>contactusnmss@nmss.org</a:t>
            </a:r>
            <a:endParaRPr lang="en-US" sz="1600" dirty="0">
              <a:solidFill>
                <a:srgbClr val="080808"/>
              </a:solidFill>
              <a:latin typeface="Arial" panose="020B0604020202020204" pitchFamily="34" charset="0"/>
              <a:ea typeface="Cambria" panose="02040503050406030204" pitchFamily="18" charset="0"/>
              <a:cs typeface="Arial" panose="020B0604020202020204" pitchFamily="34" charset="0"/>
            </a:endParaRPr>
          </a:p>
          <a:p>
            <a:pPr marL="742950" lvl="1" indent="-285750">
              <a:buFont typeface="Arial" panose="020B0604020202020204" pitchFamily="34" charset="0"/>
              <a:buChar char="•"/>
            </a:pPr>
            <a:r>
              <a:rPr lang="en-US" sz="1600" dirty="0">
                <a:solidFill>
                  <a:srgbClr val="080808"/>
                </a:solidFill>
                <a:latin typeface="Arial" panose="020B0604020202020204" pitchFamily="34" charset="0"/>
                <a:ea typeface="Cambria" panose="02040503050406030204" pitchFamily="18" charset="0"/>
                <a:cs typeface="Arial" panose="020B0604020202020204" pitchFamily="34" charset="0"/>
              </a:rPr>
              <a:t>Social media/web chat</a:t>
            </a:r>
          </a:p>
          <a:p>
            <a:pPr marL="285750" indent="-285750">
              <a:buFont typeface="Arial" panose="020B0604020202020204" pitchFamily="34" charset="0"/>
              <a:buChar char="•"/>
            </a:pPr>
            <a:endParaRPr lang="en-US" dirty="0">
              <a:solidFill>
                <a:srgbClr val="080808"/>
              </a:solidFill>
              <a:latin typeface="Arial" panose="020B0604020202020204" pitchFamily="34" charset="0"/>
              <a:ea typeface="Cambria" panose="02040503050406030204" pitchFamily="18" charset="0"/>
              <a:cs typeface="Arial" panose="020B0604020202020204" pitchFamily="34" charset="0"/>
            </a:endParaRPr>
          </a:p>
          <a:p>
            <a:pPr marL="742950" lvl="1" indent="-285750">
              <a:buFont typeface="Arial" panose="020B0604020202020204" pitchFamily="34" charset="0"/>
              <a:buChar char="•"/>
            </a:pPr>
            <a:endParaRPr lang="en-US" dirty="0">
              <a:solidFill>
                <a:srgbClr val="080808"/>
              </a:solidFill>
              <a:latin typeface="Arial" panose="020B0604020202020204" pitchFamily="34" charset="0"/>
              <a:ea typeface="Cambria" panose="02040503050406030204" pitchFamily="18" charset="0"/>
              <a:cs typeface="Arial" panose="020B0604020202020204" pitchFamily="34" charset="0"/>
            </a:endParaRPr>
          </a:p>
          <a:p>
            <a:pPr marL="742950" lvl="1" indent="-285750">
              <a:buFont typeface="Arial" panose="020B0604020202020204" pitchFamily="34" charset="0"/>
              <a:buChar char="•"/>
            </a:pPr>
            <a:endParaRPr lang="en-US" dirty="0">
              <a:solidFill>
                <a:srgbClr val="080808"/>
              </a:solidFill>
              <a:latin typeface="Arial" panose="020B0604020202020204" pitchFamily="34" charset="0"/>
              <a:ea typeface="Cambria" panose="02040503050406030204" pitchFamily="18" charset="0"/>
              <a:cs typeface="Arial" panose="020B0604020202020204" pitchFamily="34" charset="0"/>
            </a:endParaRPr>
          </a:p>
          <a:p>
            <a:pPr marL="742950" lvl="1" indent="-285750">
              <a:buFont typeface="Arial" panose="020B0604020202020204" pitchFamily="34" charset="0"/>
              <a:buChar char="•"/>
            </a:pPr>
            <a:endParaRPr lang="en-US" dirty="0">
              <a:solidFill>
                <a:srgbClr val="080808"/>
              </a:solidFill>
              <a:latin typeface="Arial" panose="020B0604020202020204" pitchFamily="34" charset="0"/>
              <a:ea typeface="Cambria" panose="02040503050406030204" pitchFamily="18" charset="0"/>
              <a:cs typeface="Arial" panose="020B0604020202020204" pitchFamily="34" charset="0"/>
            </a:endParaRPr>
          </a:p>
          <a:p>
            <a:pPr lvl="1"/>
            <a:endParaRPr lang="en-US" dirty="0">
              <a:effectLst/>
              <a:latin typeface="Arial" panose="020B0604020202020204" pitchFamily="34" charset="0"/>
              <a:ea typeface="Cambria" panose="02040503050406030204" pitchFamily="18" charset="0"/>
              <a:cs typeface="Arial" panose="020B0604020202020204" pitchFamily="34" charset="0"/>
            </a:endParaRPr>
          </a:p>
          <a:p>
            <a:pPr marL="742950" lvl="1" indent="-285750">
              <a:buFont typeface="Arial" panose="020B0604020202020204" pitchFamily="34" charset="0"/>
              <a:buChar char="•"/>
            </a:pPr>
            <a:endParaRPr lang="en-US" dirty="0">
              <a:latin typeface="Cambria" panose="02040503050406030204" pitchFamily="18" charset="0"/>
              <a:ea typeface="Cambria" panose="02040503050406030204" pitchFamily="18" charset="0"/>
              <a:cs typeface="Times New Roman" panose="02020603050405020304" pitchFamily="18" charset="0"/>
            </a:endParaRPr>
          </a:p>
          <a:p>
            <a:r>
              <a:rPr lang="en-US" dirty="0"/>
              <a:t>	</a:t>
            </a:r>
          </a:p>
          <a:p>
            <a:endParaRPr lang="en-US" dirty="0"/>
          </a:p>
        </p:txBody>
      </p:sp>
    </p:spTree>
    <p:extLst>
      <p:ext uri="{BB962C8B-B14F-4D97-AF65-F5344CB8AC3E}">
        <p14:creationId xmlns:p14="http://schemas.microsoft.com/office/powerpoint/2010/main" val="2520081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534400" cy="609600"/>
          </a:xfrm>
        </p:spPr>
        <p:txBody>
          <a:bodyPr>
            <a:normAutofit/>
          </a:bodyPr>
          <a:lstStyle/>
          <a:p>
            <a:pPr algn="ctr"/>
            <a:r>
              <a:rPr lang="en-US" sz="3200" dirty="0"/>
              <a:t>Next Steps (Action and/or Learning)</a:t>
            </a:r>
          </a:p>
        </p:txBody>
      </p:sp>
      <p:sp>
        <p:nvSpPr>
          <p:cNvPr id="4" name="Content Placeholder 3"/>
          <p:cNvSpPr>
            <a:spLocks noGrp="1"/>
          </p:cNvSpPr>
          <p:nvPr>
            <p:ph sz="half" idx="2"/>
          </p:nvPr>
        </p:nvSpPr>
        <p:spPr>
          <a:xfrm>
            <a:off x="304800" y="609600"/>
            <a:ext cx="8534400" cy="4876800"/>
          </a:xfrm>
        </p:spPr>
        <p:txBody>
          <a:bodyPr>
            <a:normAutofit fontScale="92500" lnSpcReduction="10000"/>
          </a:bodyPr>
          <a:lstStyle/>
          <a:p>
            <a:pPr marL="0" indent="0">
              <a:buNone/>
            </a:pPr>
            <a:endParaRPr lang="en-US" sz="2000" dirty="0">
              <a:solidFill>
                <a:schemeClr val="tx1"/>
              </a:solidFill>
            </a:endParaRPr>
          </a:p>
          <a:p>
            <a:r>
              <a:rPr lang="en-US" sz="2000" dirty="0">
                <a:solidFill>
                  <a:schemeClr val="tx1"/>
                </a:solidFill>
              </a:rPr>
              <a:t>Utilize the resources in this presentation and others.  Become familiar with the resources in your area</a:t>
            </a:r>
          </a:p>
          <a:p>
            <a:pPr marL="0" indent="0">
              <a:buNone/>
            </a:pPr>
            <a:endParaRPr lang="en-US" sz="2000" dirty="0">
              <a:solidFill>
                <a:schemeClr val="tx1"/>
              </a:solidFill>
            </a:endParaRPr>
          </a:p>
          <a:p>
            <a:r>
              <a:rPr lang="en-US" sz="2000" dirty="0">
                <a:solidFill>
                  <a:schemeClr val="tx1"/>
                </a:solidFill>
              </a:rPr>
              <a:t>If you are using tele-health sessions to treat patients in a location not local to you – become familiar with the resources in that area.</a:t>
            </a:r>
          </a:p>
          <a:p>
            <a:endParaRPr lang="en-US" sz="2000" dirty="0">
              <a:solidFill>
                <a:schemeClr val="tx1"/>
              </a:solidFill>
            </a:endParaRPr>
          </a:p>
          <a:p>
            <a:r>
              <a:rPr lang="en-US" sz="2000" dirty="0">
                <a:solidFill>
                  <a:schemeClr val="tx1"/>
                </a:solidFill>
              </a:rPr>
              <a:t>Utilize MS Navigators 1-800-344-4867, ContactUsNMSS@nmss.org </a:t>
            </a:r>
          </a:p>
          <a:p>
            <a:endParaRPr lang="en-US" sz="2000" dirty="0">
              <a:solidFill>
                <a:schemeClr val="tx1"/>
              </a:solidFill>
            </a:endParaRPr>
          </a:p>
          <a:p>
            <a:r>
              <a:rPr lang="en-US" sz="2000" dirty="0">
                <a:solidFill>
                  <a:schemeClr val="tx1"/>
                </a:solidFill>
              </a:rPr>
              <a:t>Partner with patient’s physician, MS specialists, other social workers and supports working with your patient and family members. </a:t>
            </a:r>
          </a:p>
          <a:p>
            <a:endParaRPr lang="en-US" sz="2000" dirty="0">
              <a:solidFill>
                <a:schemeClr val="tx1"/>
              </a:solidFill>
            </a:endParaRPr>
          </a:p>
          <a:p>
            <a:r>
              <a:rPr lang="en-US" sz="2000" dirty="0">
                <a:solidFill>
                  <a:schemeClr val="tx1"/>
                </a:solidFill>
              </a:rPr>
              <a:t>If you make a referral to Navigators, Adult Protective Services or other support services, do not refer and see your responsibility as ended. Be a part of the team for information and follow up to allow for optimal success.  </a:t>
            </a:r>
          </a:p>
          <a:p>
            <a:pPr marL="1200150" lvl="3" indent="-342900">
              <a:spcAft>
                <a:spcPts val="600"/>
              </a:spcAft>
              <a:buFont typeface="Wingdings" panose="05000000000000000000" pitchFamily="2" charset="2"/>
              <a:buChar char="§"/>
            </a:pPr>
            <a:endParaRPr lang="en-US" sz="1600" dirty="0"/>
          </a:p>
          <a:p>
            <a:pPr marL="400050" lvl="2" indent="0">
              <a:spcAft>
                <a:spcPts val="600"/>
              </a:spcAft>
              <a:buNone/>
            </a:pPr>
            <a:endParaRPr lang="en-US" sz="1750"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C1316C-EA40-46BD-953C-C6C40D144A18}" type="slidenum">
              <a:rPr kumimoji="0" lang="en-US"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665980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28600" y="228598"/>
            <a:ext cx="8610600" cy="5273042"/>
          </a:xfrm>
        </p:spPr>
        <p:txBody>
          <a:bodyPr>
            <a:normAutofit/>
          </a:bodyPr>
          <a:lstStyle/>
          <a:p>
            <a:pPr marL="0" indent="0">
              <a:buNone/>
            </a:pPr>
            <a:endParaRPr lang="en-US" sz="1200" b="1" dirty="0">
              <a:solidFill>
                <a:schemeClr val="tx1"/>
              </a:solidFill>
            </a:endParaRPr>
          </a:p>
          <a:p>
            <a:endParaRPr lang="en-US" sz="1200" dirty="0">
              <a:solidFill>
                <a:schemeClr val="tx1"/>
              </a:solidFill>
            </a:endParaRPr>
          </a:p>
          <a:p>
            <a:pPr marL="1200150" lvl="3" indent="-342900">
              <a:spcAft>
                <a:spcPts val="600"/>
              </a:spcAft>
              <a:buFont typeface="Wingdings" panose="05000000000000000000" pitchFamily="2" charset="2"/>
              <a:buChar char="§"/>
            </a:pPr>
            <a:endParaRPr lang="en-US" sz="1600" dirty="0"/>
          </a:p>
          <a:p>
            <a:pPr marL="400050" lvl="2" indent="0">
              <a:spcAft>
                <a:spcPts val="600"/>
              </a:spcAft>
              <a:buNone/>
            </a:pPr>
            <a:endParaRPr lang="en-US" sz="1750"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C1316C-EA40-46BD-953C-C6C40D144A18}" type="slidenum">
              <a:rPr kumimoji="0" lang="en-US"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7" name="Content Placeholder 3">
            <a:extLst>
              <a:ext uri="{FF2B5EF4-FFF2-40B4-BE49-F238E27FC236}">
                <a16:creationId xmlns:a16="http://schemas.microsoft.com/office/drawing/2014/main" id="{FE933907-F75B-4C3A-8B07-355887665E0B}"/>
              </a:ext>
            </a:extLst>
          </p:cNvPr>
          <p:cNvSpPr txBox="1">
            <a:spLocks/>
          </p:cNvSpPr>
          <p:nvPr/>
        </p:nvSpPr>
        <p:spPr>
          <a:xfrm>
            <a:off x="266700" y="613551"/>
            <a:ext cx="8534400" cy="4876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1500" kern="1200">
                <a:solidFill>
                  <a:srgbClr val="695E4A"/>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350" kern="1200">
                <a:solidFill>
                  <a:srgbClr val="695E4A"/>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200" kern="1200">
                <a:solidFill>
                  <a:srgbClr val="695E4A"/>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050" kern="1200">
                <a:solidFill>
                  <a:srgbClr val="695E4A"/>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50" kern="1200">
                <a:solidFill>
                  <a:srgbClr val="695E4A"/>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9pPr>
          </a:lstStyle>
          <a:p>
            <a:pPr marL="0" indent="0" algn="ctr">
              <a:buNone/>
            </a:pPr>
            <a:r>
              <a:rPr lang="en-US" sz="2800" b="1" dirty="0">
                <a:solidFill>
                  <a:schemeClr val="tx1"/>
                </a:solidFill>
              </a:rPr>
              <a:t>Thank you for joining us</a:t>
            </a:r>
          </a:p>
          <a:p>
            <a:pPr marL="0" indent="0" algn="ctr">
              <a:buNone/>
            </a:pPr>
            <a:endParaRPr lang="en-US" sz="2800" b="1" dirty="0"/>
          </a:p>
          <a:p>
            <a:pPr marL="0" indent="0">
              <a:buNone/>
            </a:pPr>
            <a:r>
              <a:rPr lang="en-US" sz="1900" dirty="0">
                <a:solidFill>
                  <a:schemeClr val="tx1"/>
                </a:solidFill>
              </a:rPr>
              <a:t>Please complete the post meeting survey: WE NEED YOUR FEEDBACK</a:t>
            </a:r>
            <a:r>
              <a:rPr lang="en-US" sz="2000" dirty="0">
                <a:solidFill>
                  <a:schemeClr val="tx1"/>
                </a:solidFill>
              </a:rPr>
              <a:t>!</a:t>
            </a:r>
          </a:p>
          <a:p>
            <a:pPr marL="0" indent="0">
              <a:buNone/>
            </a:pPr>
            <a:r>
              <a:rPr lang="en-US" sz="2000" u="sng" dirty="0">
                <a:solidFill>
                  <a:srgbClr val="0563C1"/>
                </a:solidFill>
                <a:effectLst/>
                <a:latin typeface="Calibri" panose="020F0502020204030204" pitchFamily="34" charset="0"/>
                <a:ea typeface="Calibri" panose="020F0502020204030204" pitchFamily="34" charset="0"/>
                <a:hlinkClick r:id="rId3"/>
              </a:rPr>
              <a:t>https://www.surveymonkey.com/r/PJH82DT</a:t>
            </a:r>
            <a:endParaRPr lang="en-US" sz="2000" b="1" dirty="0">
              <a:solidFill>
                <a:schemeClr val="tx1"/>
              </a:solidFill>
            </a:endParaRPr>
          </a:p>
          <a:p>
            <a:pPr marL="0" indent="0">
              <a:buNone/>
            </a:pPr>
            <a:endParaRPr lang="en-US" sz="1900" b="1" dirty="0">
              <a:solidFill>
                <a:schemeClr val="tx1"/>
              </a:solidFill>
            </a:endParaRPr>
          </a:p>
          <a:p>
            <a:pPr marL="0" indent="0">
              <a:buNone/>
            </a:pPr>
            <a:r>
              <a:rPr lang="en-US" sz="1900" b="1" dirty="0">
                <a:solidFill>
                  <a:schemeClr val="tx1"/>
                </a:solidFill>
              </a:rPr>
              <a:t>The next scheduled Clinical Discussion for Mental Health Professionals</a:t>
            </a:r>
          </a:p>
          <a:p>
            <a:pPr marL="0" indent="0">
              <a:buNone/>
            </a:pPr>
            <a:endParaRPr lang="en-US" sz="1900" b="1" dirty="0">
              <a:solidFill>
                <a:schemeClr val="tx1"/>
              </a:solidFill>
            </a:endParaRPr>
          </a:p>
          <a:p>
            <a:pPr marL="0" indent="0" algn="ctr">
              <a:buNone/>
            </a:pPr>
            <a:r>
              <a:rPr lang="en-US" sz="1900" b="1" dirty="0">
                <a:solidFill>
                  <a:schemeClr val="tx1"/>
                </a:solidFill>
              </a:rPr>
              <a:t>Thursday, March 18, 2021</a:t>
            </a:r>
          </a:p>
          <a:p>
            <a:pPr marL="0" indent="0" algn="ctr">
              <a:buNone/>
            </a:pPr>
            <a:r>
              <a:rPr lang="en-US" sz="1900" b="1" dirty="0">
                <a:solidFill>
                  <a:schemeClr val="tx1"/>
                </a:solidFill>
              </a:rPr>
              <a:t>2 pm – 3 pm ET</a:t>
            </a:r>
          </a:p>
          <a:p>
            <a:pPr marL="0" indent="0">
              <a:buNone/>
            </a:pPr>
            <a:endParaRPr lang="en-US" sz="1900" b="1" dirty="0"/>
          </a:p>
          <a:p>
            <a:pPr marL="0" indent="0">
              <a:buNone/>
            </a:pPr>
            <a:r>
              <a:rPr lang="en-US" sz="1900" b="1" dirty="0">
                <a:solidFill>
                  <a:schemeClr val="tx1"/>
                </a:solidFill>
              </a:rPr>
              <a:t>To register: </a:t>
            </a:r>
            <a:r>
              <a:rPr lang="en-US" sz="2000" u="sng" dirty="0">
                <a:hlinkClick r:id="rId4"/>
              </a:rPr>
              <a:t>https://www.surveymonkey.com/r/MSClinicalDiscussionRegistration</a:t>
            </a:r>
            <a:r>
              <a:rPr lang="en-US" sz="2000" dirty="0"/>
              <a:t> </a:t>
            </a:r>
            <a:endParaRPr lang="en-US" sz="2000" dirty="0">
              <a:solidFill>
                <a:schemeClr val="tx1"/>
              </a:solidFill>
            </a:endParaRPr>
          </a:p>
          <a:p>
            <a:pPr marL="0" indent="0">
              <a:buNone/>
            </a:pPr>
            <a:endParaRPr lang="en-US" sz="2000" dirty="0">
              <a:solidFill>
                <a:schemeClr val="tx1"/>
              </a:solidFill>
            </a:endParaRPr>
          </a:p>
          <a:p>
            <a:pPr marL="400050" lvl="2" indent="0">
              <a:spcAft>
                <a:spcPts val="600"/>
              </a:spcAft>
              <a:buFont typeface="Arial" pitchFamily="34" charset="0"/>
              <a:buNone/>
            </a:pPr>
            <a:endParaRPr lang="en-US" sz="1750" dirty="0"/>
          </a:p>
        </p:txBody>
      </p:sp>
    </p:spTree>
    <p:extLst>
      <p:ext uri="{BB962C8B-B14F-4D97-AF65-F5344CB8AC3E}">
        <p14:creationId xmlns:p14="http://schemas.microsoft.com/office/powerpoint/2010/main" val="1889337914"/>
      </p:ext>
    </p:extLst>
  </p:cSld>
  <p:clrMapOvr>
    <a:masterClrMapping/>
  </p:clrMapOvr>
</p:sld>
</file>

<file path=ppt/theme/theme1.xml><?xml version="1.0" encoding="utf-8"?>
<a:theme xmlns:a="http://schemas.openxmlformats.org/drawingml/2006/main" name="SocietyBrandPowerPointColo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A6E1028B740A843A8A294E9F38A3C54" ma:contentTypeVersion="2" ma:contentTypeDescription="Create a new document." ma:contentTypeScope="" ma:versionID="6a0f047a9a98399f89b533cfb7546f39">
  <xsd:schema xmlns:xsd="http://www.w3.org/2001/XMLSchema" xmlns:xs="http://www.w3.org/2001/XMLSchema" xmlns:p="http://schemas.microsoft.com/office/2006/metadata/properties" xmlns:ns2="93166239-4a1d-4e05-a823-d95f72c3564b" targetNamespace="http://schemas.microsoft.com/office/2006/metadata/properties" ma:root="true" ma:fieldsID="f4ea743d3fa4b4e2147772a89022c8e7" ns2:_="">
    <xsd:import namespace="93166239-4a1d-4e05-a823-d95f72c3564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166239-4a1d-4e05-a823-d95f72c356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B5C9CD-9ECA-42DB-8432-790B1C62B37E}">
  <ds:schemaRefs>
    <ds:schemaRef ds:uri="http://schemas.microsoft.com/sharepoint/v3/contenttype/forms"/>
  </ds:schemaRefs>
</ds:datastoreItem>
</file>

<file path=customXml/itemProps2.xml><?xml version="1.0" encoding="utf-8"?>
<ds:datastoreItem xmlns:ds="http://schemas.openxmlformats.org/officeDocument/2006/customXml" ds:itemID="{ADB32A91-9DBE-4971-9DEC-EF09ACA7BC8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880555E-6C92-47B4-AF02-4943B8C0D7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166239-4a1d-4e05-a823-d95f72c356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SocietyBrandPowerPointColors</Template>
  <TotalTime>36301</TotalTime>
  <Words>1734</Words>
  <Application>Microsoft Office PowerPoint</Application>
  <PresentationFormat>On-screen Show (4:3)</PresentationFormat>
  <Paragraphs>135</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ArialMT</vt:lpstr>
      <vt:lpstr>Calibri</vt:lpstr>
      <vt:lpstr>Cambria</vt:lpstr>
      <vt:lpstr>Source Sans Pro</vt:lpstr>
      <vt:lpstr>Times New Roman</vt:lpstr>
      <vt:lpstr>Wingdings</vt:lpstr>
      <vt:lpstr>SocietyBrandPowerPointColors</vt:lpstr>
      <vt:lpstr>PowerPoint Presentation</vt:lpstr>
      <vt:lpstr>Why was this topic chosen?</vt:lpstr>
      <vt:lpstr>Article Abstract  (edited)</vt:lpstr>
      <vt:lpstr>MS Navigator Management of Abuse and Neglect Cases</vt:lpstr>
      <vt:lpstr>Data from National MS Society </vt:lpstr>
      <vt:lpstr>Discussion Points</vt:lpstr>
      <vt:lpstr>National Resources:</vt:lpstr>
      <vt:lpstr>Next Steps (Action and/or Learning)</vt:lpstr>
      <vt:lpstr>PowerPoint Presentation</vt:lpstr>
    </vt:vector>
  </TitlesOfParts>
  <Company>National MS Society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Society Leadership and Management Team</dc:title>
  <dc:creator>Janet Johnson</dc:creator>
  <cp:lastModifiedBy>Hope Nearhood</cp:lastModifiedBy>
  <cp:revision>1354</cp:revision>
  <cp:lastPrinted>2018-03-16T16:49:22Z</cp:lastPrinted>
  <dcterms:created xsi:type="dcterms:W3CDTF">2014-04-15T15:17:39Z</dcterms:created>
  <dcterms:modified xsi:type="dcterms:W3CDTF">2021-01-27T19:42:30Z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0x0101001A6E1028B740A843A8A294E9F38A3C54</vt:lpwstr>
  </property>
</Properties>
</file>