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 id="2147483729" r:id="rId2"/>
    <p:sldMasterId id="2147483734" r:id="rId3"/>
  </p:sldMasterIdLst>
  <p:notesMasterIdLst>
    <p:notesMasterId r:id="rId48"/>
  </p:notesMasterIdLst>
  <p:sldIdLst>
    <p:sldId id="347" r:id="rId4"/>
    <p:sldId id="256" r:id="rId5"/>
    <p:sldId id="258" r:id="rId6"/>
    <p:sldId id="260" r:id="rId7"/>
    <p:sldId id="277" r:id="rId8"/>
    <p:sldId id="278" r:id="rId9"/>
    <p:sldId id="279" r:id="rId10"/>
    <p:sldId id="281" r:id="rId11"/>
    <p:sldId id="283" r:id="rId12"/>
    <p:sldId id="280" r:id="rId13"/>
    <p:sldId id="299" r:id="rId14"/>
    <p:sldId id="285" r:id="rId15"/>
    <p:sldId id="295" r:id="rId16"/>
    <p:sldId id="286" r:id="rId17"/>
    <p:sldId id="297" r:id="rId18"/>
    <p:sldId id="284" r:id="rId19"/>
    <p:sldId id="288" r:id="rId20"/>
    <p:sldId id="261" r:id="rId21"/>
    <p:sldId id="291" r:id="rId22"/>
    <p:sldId id="292" r:id="rId23"/>
    <p:sldId id="290" r:id="rId24"/>
    <p:sldId id="262" r:id="rId25"/>
    <p:sldId id="263" r:id="rId26"/>
    <p:sldId id="306" r:id="rId27"/>
    <p:sldId id="267" r:id="rId28"/>
    <p:sldId id="265" r:id="rId29"/>
    <p:sldId id="276" r:id="rId30"/>
    <p:sldId id="296" r:id="rId31"/>
    <p:sldId id="307" r:id="rId32"/>
    <p:sldId id="304" r:id="rId33"/>
    <p:sldId id="289" r:id="rId34"/>
    <p:sldId id="266" r:id="rId35"/>
    <p:sldId id="301" r:id="rId36"/>
    <p:sldId id="294" r:id="rId37"/>
    <p:sldId id="300" r:id="rId38"/>
    <p:sldId id="303" r:id="rId39"/>
    <p:sldId id="302" r:id="rId40"/>
    <p:sldId id="272" r:id="rId41"/>
    <p:sldId id="264" r:id="rId42"/>
    <p:sldId id="270" r:id="rId43"/>
    <p:sldId id="305" r:id="rId44"/>
    <p:sldId id="275" r:id="rId45"/>
    <p:sldId id="3605" r:id="rId46"/>
    <p:sldId id="34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p:restoredTop sz="96357" autoAdjust="0"/>
  </p:normalViewPr>
  <p:slideViewPr>
    <p:cSldViewPr snapToGrid="0" snapToObjects="1">
      <p:cViewPr varScale="1">
        <p:scale>
          <a:sx n="114" d="100"/>
          <a:sy n="114"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33F64-12FB-44EB-902B-6AE7DEE13E84}" type="datetimeFigureOut">
              <a:rPr lang="en-US" smtClean="0"/>
              <a:t>5/10/2021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1A005-40F3-4555-90EA-EB1EA68596FC}" type="slidenum">
              <a:rPr lang="en-US" smtClean="0"/>
              <a:t>‹#›</a:t>
            </a:fld>
            <a:endParaRPr lang="en-US"/>
          </a:p>
        </p:txBody>
      </p:sp>
    </p:spTree>
    <p:extLst>
      <p:ext uri="{BB962C8B-B14F-4D97-AF65-F5344CB8AC3E}">
        <p14:creationId xmlns:p14="http://schemas.microsoft.com/office/powerpoint/2010/main" val="397413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5D26AE-23E1-40C5-BBBF-85A31FEE4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2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1A005-40F3-4555-90EA-EB1EA68596FC}" type="slidenum">
              <a:rPr lang="en-US" smtClean="0"/>
              <a:t>37</a:t>
            </a:fld>
            <a:endParaRPr lang="en-US"/>
          </a:p>
        </p:txBody>
      </p:sp>
    </p:spTree>
    <p:extLst>
      <p:ext uri="{BB962C8B-B14F-4D97-AF65-F5344CB8AC3E}">
        <p14:creationId xmlns:p14="http://schemas.microsoft.com/office/powerpoint/2010/main" val="6388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Live questions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3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5D26AE-23E1-40C5-BBBF-85A31FEE4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2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5/10/2021</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0609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092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9321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99200" y="2035176"/>
            <a:ext cx="5181600" cy="1470025"/>
          </a:xfrm>
        </p:spPr>
        <p:txBody>
          <a:bodyPr anchor="b" anchorCtr="0">
            <a:normAutofit/>
          </a:bodyPr>
          <a:lstStyle>
            <a:lvl1pPr algn="l">
              <a:defRPr sz="3200" b="1">
                <a:latin typeface="Arial" pitchFamily="34" charset="0"/>
                <a:cs typeface="Arial" pitchFamily="34" charset="0"/>
              </a:defRPr>
            </a:lvl1pPr>
          </a:lstStyle>
          <a:p>
            <a:r>
              <a:rPr lang="en-US" dirty="0"/>
              <a:t>Click To Edit Title</a:t>
            </a:r>
          </a:p>
        </p:txBody>
      </p:sp>
      <p:sp>
        <p:nvSpPr>
          <p:cNvPr id="3" name="Subtitle 2"/>
          <p:cNvSpPr>
            <a:spLocks noGrp="1"/>
          </p:cNvSpPr>
          <p:nvPr>
            <p:ph type="subTitle" idx="1" hasCustomPrompt="1"/>
          </p:nvPr>
        </p:nvSpPr>
        <p:spPr>
          <a:xfrm>
            <a:off x="6299200" y="3581400"/>
            <a:ext cx="5181600" cy="1752600"/>
          </a:xfrm>
        </p:spPr>
        <p:txBody>
          <a:bodyPr>
            <a:normAutofit/>
          </a:bodyPr>
          <a:lstStyle>
            <a:lvl1pPr marL="0" indent="0" algn="l">
              <a:buNone/>
              <a:defRPr sz="2400" b="1">
                <a:solidFill>
                  <a:srgbClr val="A298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r>
              <a:rPr lang="en-US" dirty="0" err="1"/>
              <a:t>SubTitle</a:t>
            </a:r>
            <a:endParaRPr lang="en-US" dirty="0"/>
          </a:p>
        </p:txBody>
      </p:sp>
    </p:spTree>
    <p:extLst>
      <p:ext uri="{BB962C8B-B14F-4D97-AF65-F5344CB8AC3E}">
        <p14:creationId xmlns:p14="http://schemas.microsoft.com/office/powerpoint/2010/main" val="2122771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12800" y="274638"/>
            <a:ext cx="10566400" cy="1143000"/>
          </a:xfrm>
        </p:spPr>
        <p:txBody>
          <a:bodyPr>
            <a:normAutofit/>
          </a:bodyPr>
          <a:lstStyle>
            <a:lvl1pPr algn="l">
              <a:defRPr sz="2800" b="1">
                <a:solidFill>
                  <a:srgbClr val="695E4A"/>
                </a:solidFill>
                <a:latin typeface="Arial" pitchFamily="34" charset="0"/>
                <a:cs typeface="Arial" pitchFamily="34" charset="0"/>
              </a:defRPr>
            </a:lvl1pPr>
          </a:lstStyle>
          <a:p>
            <a:r>
              <a:rPr lang="en-US" dirty="0"/>
              <a:t>Click To Edit Title</a:t>
            </a:r>
          </a:p>
        </p:txBody>
      </p:sp>
      <p:sp>
        <p:nvSpPr>
          <p:cNvPr id="3" name="Content Placeholder 2"/>
          <p:cNvSpPr>
            <a:spLocks noGrp="1"/>
          </p:cNvSpPr>
          <p:nvPr>
            <p:ph idx="1" hasCustomPrompt="1"/>
          </p:nvPr>
        </p:nvSpPr>
        <p:spPr>
          <a:xfrm>
            <a:off x="812800" y="1600201"/>
            <a:ext cx="10566400" cy="4525963"/>
          </a:xfrm>
        </p:spPr>
        <p:txBody>
          <a:bodyPr>
            <a:normAutofit/>
          </a:bodyPr>
          <a:lstStyle>
            <a:lvl1pPr>
              <a:defRPr sz="2400">
                <a:solidFill>
                  <a:srgbClr val="F58220"/>
                </a:solidFill>
                <a:latin typeface="Arial" pitchFamily="34" charset="0"/>
                <a:cs typeface="Arial" pitchFamily="34" charset="0"/>
              </a:defRPr>
            </a:lvl1pPr>
            <a:lvl2pPr>
              <a:defRPr sz="2000">
                <a:solidFill>
                  <a:srgbClr val="695E4A"/>
                </a:solidFill>
                <a:latin typeface="Arial" pitchFamily="34" charset="0"/>
                <a:cs typeface="Arial" pitchFamily="34" charset="0"/>
              </a:defRPr>
            </a:lvl2pPr>
            <a:lvl3pPr>
              <a:defRPr sz="1800">
                <a:solidFill>
                  <a:srgbClr val="695E4A"/>
                </a:solidFill>
                <a:latin typeface="Arial" pitchFamily="34" charset="0"/>
                <a:cs typeface="Arial" pitchFamily="34" charset="0"/>
              </a:defRPr>
            </a:lvl3pPr>
            <a:lvl4pPr>
              <a:defRPr sz="1600">
                <a:solidFill>
                  <a:srgbClr val="695E4A"/>
                </a:solidFill>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6049FA24-9484-491B-B960-C5F95E32A63D}" type="slidenum">
              <a:rPr lang="en-US" smtClean="0"/>
              <a:pPr/>
              <a:t>‹#›</a:t>
            </a:fld>
            <a:endParaRPr lang="en-US" dirty="0"/>
          </a:p>
        </p:txBody>
      </p:sp>
    </p:spTree>
    <p:extLst>
      <p:ext uri="{BB962C8B-B14F-4D97-AF65-F5344CB8AC3E}">
        <p14:creationId xmlns:p14="http://schemas.microsoft.com/office/powerpoint/2010/main" val="1873338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16633" y="274638"/>
            <a:ext cx="10562568" cy="1143000"/>
          </a:xfrm>
        </p:spPr>
        <p:txBody>
          <a:bodyPr>
            <a:normAutofit/>
          </a:bodyPr>
          <a:lstStyle>
            <a:lvl1pPr algn="l">
              <a:defRPr sz="2800" b="1">
                <a:solidFill>
                  <a:srgbClr val="695E4A"/>
                </a:solidFill>
                <a:latin typeface="Arial" pitchFamily="34" charset="0"/>
                <a:cs typeface="Arial" pitchFamily="34" charset="0"/>
              </a:defRPr>
            </a:lvl1pPr>
          </a:lstStyle>
          <a:p>
            <a:r>
              <a:rPr lang="en-US" dirty="0"/>
              <a:t>Click To Edit Title</a:t>
            </a:r>
          </a:p>
        </p:txBody>
      </p:sp>
      <p:sp>
        <p:nvSpPr>
          <p:cNvPr id="3" name="Content Placeholder 2"/>
          <p:cNvSpPr>
            <a:spLocks noGrp="1"/>
          </p:cNvSpPr>
          <p:nvPr>
            <p:ph sz="half" idx="1" hasCustomPrompt="1"/>
          </p:nvPr>
        </p:nvSpPr>
        <p:spPr>
          <a:xfrm>
            <a:off x="812800" y="1600201"/>
            <a:ext cx="5181600" cy="4525963"/>
          </a:xfrm>
        </p:spPr>
        <p:txBody>
          <a:bodyPr>
            <a:normAutofit/>
          </a:bodyPr>
          <a:lstStyle>
            <a:lvl1pPr>
              <a:defRPr sz="2400">
                <a:solidFill>
                  <a:srgbClr val="F58220"/>
                </a:solidFill>
                <a:latin typeface="Arial" pitchFamily="34" charset="0"/>
                <a:cs typeface="Arial" pitchFamily="34" charset="0"/>
              </a:defRPr>
            </a:lvl1pPr>
            <a:lvl2pPr>
              <a:defRPr sz="2000">
                <a:solidFill>
                  <a:srgbClr val="695E4A"/>
                </a:solidFill>
                <a:latin typeface="Arial" pitchFamily="34" charset="0"/>
                <a:cs typeface="Arial" pitchFamily="34" charset="0"/>
              </a:defRPr>
            </a:lvl2pPr>
            <a:lvl3pPr>
              <a:defRPr sz="1800">
                <a:solidFill>
                  <a:srgbClr val="695E4A"/>
                </a:solidFill>
                <a:latin typeface="Arial" pitchFamily="34" charset="0"/>
                <a:cs typeface="Arial" pitchFamily="34" charset="0"/>
              </a:defRPr>
            </a:lvl3pPr>
            <a:lvl4pPr>
              <a:defRPr sz="1600">
                <a:solidFill>
                  <a:srgbClr val="695E4A"/>
                </a:solidFill>
                <a:latin typeface="Arial" pitchFamily="34" charset="0"/>
                <a:cs typeface="Arial" pitchFamily="34" charset="0"/>
              </a:defRPr>
            </a:lvl4pPr>
            <a:lvl5pP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197600" y="1600201"/>
            <a:ext cx="5181600" cy="4525963"/>
          </a:xfrm>
        </p:spPr>
        <p:txBody>
          <a:bodyPr>
            <a:normAutofit/>
          </a:bodyPr>
          <a:lstStyle>
            <a:lvl1pPr>
              <a:defRPr sz="2400">
                <a:solidFill>
                  <a:srgbClr val="F58220"/>
                </a:solidFill>
                <a:latin typeface="Arial" pitchFamily="34" charset="0"/>
                <a:cs typeface="Arial" pitchFamily="34" charset="0"/>
              </a:defRPr>
            </a:lvl1pPr>
            <a:lvl2pPr>
              <a:defRPr sz="2000">
                <a:solidFill>
                  <a:srgbClr val="695E4A"/>
                </a:solidFill>
                <a:latin typeface="Arial" pitchFamily="34" charset="0"/>
                <a:cs typeface="Arial" pitchFamily="34" charset="0"/>
              </a:defRPr>
            </a:lvl2pPr>
            <a:lvl3pPr>
              <a:defRPr sz="1800">
                <a:solidFill>
                  <a:srgbClr val="695E4A"/>
                </a:solidFill>
                <a:latin typeface="Arial" pitchFamily="34" charset="0"/>
                <a:cs typeface="Arial" pitchFamily="34" charset="0"/>
              </a:defRPr>
            </a:lvl3pPr>
            <a:lvl4pPr>
              <a:defRPr sz="1600">
                <a:solidFill>
                  <a:srgbClr val="695E4A"/>
                </a:solidFill>
                <a:latin typeface="Arial" pitchFamily="34" charset="0"/>
                <a:cs typeface="Arial" pitchFamily="34" charset="0"/>
              </a:defRPr>
            </a:lvl4pPr>
            <a:lvl5pP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12"/>
          </p:nvPr>
        </p:nvSpPr>
        <p:spPr/>
        <p:txBody>
          <a:bodyPr vert="horz" lIns="91440" tIns="45720" rIns="91440" bIns="45720" rtlCol="0" anchor="ctr"/>
          <a:lstStyle>
            <a:lvl1pPr>
              <a:defRPr lang="en-US" smtClean="0">
                <a:solidFill>
                  <a:schemeClr val="tx1"/>
                </a:solidFill>
                <a:latin typeface="Arial" pitchFamily="34" charset="0"/>
                <a:cs typeface="Arial" pitchFamily="34" charset="0"/>
              </a:defRPr>
            </a:lvl1pPr>
          </a:lstStyle>
          <a:p>
            <a:fld id="{6049FA24-9484-491B-B960-C5F95E32A63D}" type="slidenum">
              <a:rPr lang="en-US" smtClean="0"/>
              <a:pPr/>
              <a:t>‹#›</a:t>
            </a:fld>
            <a:endParaRPr lang="en-US"/>
          </a:p>
        </p:txBody>
      </p:sp>
    </p:spTree>
    <p:extLst>
      <p:ext uri="{BB962C8B-B14F-4D97-AF65-F5344CB8AC3E}">
        <p14:creationId xmlns:p14="http://schemas.microsoft.com/office/powerpoint/2010/main" val="1373522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812800" y="1535113"/>
            <a:ext cx="10566400" cy="639762"/>
          </a:xfrm>
        </p:spPr>
        <p:txBody>
          <a:bodyPr anchor="ctr" anchorCtr="0"/>
          <a:lstStyle>
            <a:lvl1pPr marL="0" indent="0">
              <a:buNone/>
              <a:defRPr sz="2400" b="0">
                <a:solidFill>
                  <a:srgbClr val="F5822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r>
              <a:rPr lang="en-US" dirty="0" err="1"/>
              <a:t>SubTitle</a:t>
            </a:r>
            <a:endParaRPr lang="en-US" dirty="0"/>
          </a:p>
        </p:txBody>
      </p:sp>
      <p:sp>
        <p:nvSpPr>
          <p:cNvPr id="2" name="Title 1"/>
          <p:cNvSpPr>
            <a:spLocks noGrp="1"/>
          </p:cNvSpPr>
          <p:nvPr>
            <p:ph type="title" hasCustomPrompt="1"/>
          </p:nvPr>
        </p:nvSpPr>
        <p:spPr>
          <a:xfrm>
            <a:off x="812800" y="274638"/>
            <a:ext cx="10566400" cy="1143000"/>
          </a:xfrm>
        </p:spPr>
        <p:txBody>
          <a:bodyPr>
            <a:normAutofit/>
          </a:bodyPr>
          <a:lstStyle>
            <a:lvl1pPr algn="l">
              <a:defRPr sz="2800" b="1">
                <a:solidFill>
                  <a:srgbClr val="695E4A"/>
                </a:solidFill>
                <a:latin typeface="Arial" pitchFamily="34" charset="0"/>
                <a:cs typeface="Arial" pitchFamily="34" charset="0"/>
              </a:defRPr>
            </a:lvl1pPr>
          </a:lstStyle>
          <a:p>
            <a:r>
              <a:rPr lang="en-US" dirty="0"/>
              <a:t>Click To Edit Title</a:t>
            </a:r>
          </a:p>
        </p:txBody>
      </p:sp>
      <p:sp>
        <p:nvSpPr>
          <p:cNvPr id="4" name="Content Placeholder 3"/>
          <p:cNvSpPr>
            <a:spLocks noGrp="1"/>
          </p:cNvSpPr>
          <p:nvPr>
            <p:ph sz="half" idx="2" hasCustomPrompt="1"/>
          </p:nvPr>
        </p:nvSpPr>
        <p:spPr>
          <a:xfrm>
            <a:off x="812800" y="2209800"/>
            <a:ext cx="10566400" cy="3916363"/>
          </a:xfrm>
        </p:spPr>
        <p:txBody>
          <a:bodyPr>
            <a:normAutofit/>
          </a:bodyPr>
          <a:lstStyle>
            <a:lvl1pPr>
              <a:defRPr sz="1800">
                <a:solidFill>
                  <a:srgbClr val="695E4A"/>
                </a:solidFill>
                <a:latin typeface="Arial" pitchFamily="34" charset="0"/>
                <a:cs typeface="Arial" pitchFamily="34" charset="0"/>
              </a:defRPr>
            </a:lvl1pPr>
            <a:lvl2pPr>
              <a:defRPr sz="1600">
                <a:solidFill>
                  <a:srgbClr val="695E4A"/>
                </a:solidFill>
                <a:latin typeface="Arial" pitchFamily="34" charset="0"/>
                <a:cs typeface="Arial" pitchFamily="34" charset="0"/>
              </a:defRPr>
            </a:lvl2pPr>
            <a:lvl3pPr>
              <a:defRPr sz="1400">
                <a:solidFill>
                  <a:srgbClr val="695E4A"/>
                </a:solidFill>
                <a:latin typeface="Arial" pitchFamily="34" charset="0"/>
                <a:cs typeface="Arial" pitchFamily="34" charset="0"/>
              </a:defRPr>
            </a:lvl3pPr>
            <a:lvl4pPr>
              <a:defRPr sz="1200">
                <a:solidFill>
                  <a:srgbClr val="695E4A"/>
                </a:solidFill>
                <a:latin typeface="Arial" pitchFamily="34" charset="0"/>
                <a:cs typeface="Arial" pitchFamily="34" charset="0"/>
              </a:defRPr>
            </a:lvl4pPr>
            <a:lvl5pPr>
              <a:defRPr sz="14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9" name="Slide Number Placeholder 8"/>
          <p:cNvSpPr>
            <a:spLocks noGrp="1"/>
          </p:cNvSpPr>
          <p:nvPr>
            <p:ph type="sldNum" sz="quarter" idx="12"/>
          </p:nvPr>
        </p:nvSpPr>
        <p:spPr/>
        <p:txBody>
          <a:bodyPr vert="horz" lIns="91440" tIns="45720" rIns="91440" bIns="45720" rtlCol="0" anchor="ctr"/>
          <a:lstStyle>
            <a:lvl1pPr>
              <a:defRPr lang="en-US" smtClean="0">
                <a:solidFill>
                  <a:schemeClr val="tx1"/>
                </a:solidFill>
                <a:latin typeface="Arial" pitchFamily="34" charset="0"/>
                <a:cs typeface="Arial" pitchFamily="34" charset="0"/>
              </a:defRPr>
            </a:lvl1pPr>
          </a:lstStyle>
          <a:p>
            <a:fld id="{B548B494-D936-47C5-BADC-54E9BBB3843F}" type="slidenum">
              <a:rPr lang="en-US" smtClean="0"/>
              <a:pPr/>
              <a:t>‹#›</a:t>
            </a:fld>
            <a:endParaRPr lang="en-US"/>
          </a:p>
        </p:txBody>
      </p:sp>
    </p:spTree>
    <p:extLst>
      <p:ext uri="{BB962C8B-B14F-4D97-AF65-F5344CB8AC3E}">
        <p14:creationId xmlns:p14="http://schemas.microsoft.com/office/powerpoint/2010/main" val="3137311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981205"/>
            <a:ext cx="9448800" cy="1470025"/>
          </a:xfrm>
        </p:spPr>
        <p:txBody>
          <a:bodyPr>
            <a:noAutofit/>
          </a:bodyPr>
          <a:lstStyle>
            <a:lvl1pPr algn="r">
              <a:defRPr sz="4800" b="1">
                <a:solidFill>
                  <a:srgbClr val="695E4A"/>
                </a:solidFill>
                <a:latin typeface="Arial" pitchFamily="34" charset="0"/>
                <a:cs typeface="Arial" pitchFamily="34" charset="0"/>
              </a:defRPr>
            </a:lvl1pPr>
          </a:lstStyle>
          <a:p>
            <a:r>
              <a:rPr lang="en-US" dirty="0"/>
              <a:t>CLICK TO EDIT TITLE</a:t>
            </a:r>
          </a:p>
        </p:txBody>
      </p:sp>
      <p:sp>
        <p:nvSpPr>
          <p:cNvPr id="3" name="Subtitle 2"/>
          <p:cNvSpPr>
            <a:spLocks noGrp="1"/>
          </p:cNvSpPr>
          <p:nvPr>
            <p:ph type="subTitle" idx="1" hasCustomPrompt="1"/>
          </p:nvPr>
        </p:nvSpPr>
        <p:spPr>
          <a:xfrm>
            <a:off x="914400" y="3429000"/>
            <a:ext cx="9448800" cy="1752600"/>
          </a:xfrm>
        </p:spPr>
        <p:txBody>
          <a:bodyPr>
            <a:normAutofit/>
          </a:bodyPr>
          <a:lstStyle>
            <a:lvl1pPr marL="0" indent="0" algn="r">
              <a:buNone/>
              <a:defRPr sz="3600">
                <a:solidFill>
                  <a:srgbClr val="F5822A"/>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Subtitle</a:t>
            </a:r>
          </a:p>
        </p:txBody>
      </p:sp>
    </p:spTree>
    <p:extLst>
      <p:ext uri="{BB962C8B-B14F-4D97-AF65-F5344CB8AC3E}">
        <p14:creationId xmlns:p14="http://schemas.microsoft.com/office/powerpoint/2010/main" val="297414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12800" y="274638"/>
            <a:ext cx="10261600" cy="1143000"/>
          </a:xfrm>
        </p:spPr>
        <p:txBody>
          <a:bodyPr anchor="b" anchorCtr="0">
            <a:normAutofit/>
          </a:bodyPr>
          <a:lstStyle>
            <a:lvl1pPr algn="l">
              <a:defRPr sz="3200" b="1">
                <a:solidFill>
                  <a:srgbClr val="695E4A"/>
                </a:solidFill>
                <a:latin typeface="Arial" pitchFamily="34" charset="0"/>
                <a:cs typeface="Arial" pitchFamily="34" charset="0"/>
              </a:defRPr>
            </a:lvl1pPr>
          </a:lstStyle>
          <a:p>
            <a:r>
              <a:rPr lang="en-US" dirty="0"/>
              <a:t>Click To Edit Title</a:t>
            </a:r>
          </a:p>
        </p:txBody>
      </p:sp>
      <p:sp>
        <p:nvSpPr>
          <p:cNvPr id="3" name="Text Placeholder 2"/>
          <p:cNvSpPr>
            <a:spLocks noGrp="1"/>
          </p:cNvSpPr>
          <p:nvPr>
            <p:ph type="body" idx="1" hasCustomPrompt="1"/>
          </p:nvPr>
        </p:nvSpPr>
        <p:spPr>
          <a:xfrm>
            <a:off x="812800" y="1722437"/>
            <a:ext cx="10261600" cy="487362"/>
          </a:xfrm>
        </p:spPr>
        <p:txBody>
          <a:bodyPr anchor="ctr" anchorCtr="0"/>
          <a:lstStyle>
            <a:lvl1pPr marL="0" indent="0">
              <a:buNone/>
              <a:defRPr sz="2400" b="0">
                <a:solidFill>
                  <a:srgbClr val="F5822A"/>
                </a:solidFill>
                <a:latin typeface="Arial" pitchFamily="34" charset="0"/>
                <a:cs typeface="Arial"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a:t>
            </a:r>
            <a:r>
              <a:rPr lang="en-US" dirty="0" err="1"/>
              <a:t>SubTitle</a:t>
            </a:r>
            <a:endParaRPr lang="en-US" dirty="0"/>
          </a:p>
        </p:txBody>
      </p:sp>
      <p:sp>
        <p:nvSpPr>
          <p:cNvPr id="4" name="Content Placeholder 3"/>
          <p:cNvSpPr>
            <a:spLocks noGrp="1"/>
          </p:cNvSpPr>
          <p:nvPr>
            <p:ph sz="half" idx="2" hasCustomPrompt="1"/>
          </p:nvPr>
        </p:nvSpPr>
        <p:spPr>
          <a:xfrm>
            <a:off x="812800" y="2209804"/>
            <a:ext cx="10261600" cy="3657601"/>
          </a:xfrm>
        </p:spPr>
        <p:txBody>
          <a:bodyPr>
            <a:normAutofit/>
          </a:bodyPr>
          <a:lstStyle>
            <a:lvl1pPr>
              <a:defRPr sz="2000">
                <a:solidFill>
                  <a:srgbClr val="695E4A"/>
                </a:solidFill>
                <a:latin typeface="Arial" pitchFamily="34" charset="0"/>
                <a:cs typeface="Arial" pitchFamily="34" charset="0"/>
              </a:defRPr>
            </a:lvl1pPr>
            <a:lvl2pPr>
              <a:defRPr sz="1800">
                <a:solidFill>
                  <a:srgbClr val="695E4A"/>
                </a:solidFill>
                <a:latin typeface="Arial" pitchFamily="34" charset="0"/>
                <a:cs typeface="Arial" pitchFamily="34" charset="0"/>
              </a:defRPr>
            </a:lvl2pPr>
            <a:lvl3pPr>
              <a:defRPr sz="1600">
                <a:solidFill>
                  <a:srgbClr val="695E4A"/>
                </a:solidFill>
                <a:latin typeface="Arial" pitchFamily="34" charset="0"/>
                <a:cs typeface="Arial" pitchFamily="34" charset="0"/>
              </a:defRPr>
            </a:lvl3pPr>
            <a:lvl4pPr>
              <a:defRPr sz="1400">
                <a:solidFill>
                  <a:srgbClr val="695E4A"/>
                </a:solidFill>
                <a:latin typeface="Arial" pitchFamily="34" charset="0"/>
                <a:cs typeface="Arial" pitchFamily="34" charset="0"/>
              </a:defRPr>
            </a:lvl4pPr>
            <a:lvl5pPr>
              <a:defRPr sz="1400">
                <a:solidFill>
                  <a:srgbClr val="695E4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8229600" y="6264280"/>
            <a:ext cx="2844800" cy="365125"/>
          </a:xfrm>
        </p:spPr>
        <p:txBody>
          <a:bodyPr vert="horz" lIns="91440" tIns="45720" rIns="91440" bIns="45720" rtlCol="0" anchor="ctr"/>
          <a:lstStyle>
            <a:lvl1pPr>
              <a:defRPr lang="en-US" smtClean="0">
                <a:solidFill>
                  <a:schemeClr val="tx1"/>
                </a:solidFill>
                <a:latin typeface="Arial" pitchFamily="34" charset="0"/>
                <a:cs typeface="Arial" pitchFamily="34" charset="0"/>
              </a:defRPr>
            </a:lvl1pPr>
          </a:lstStyle>
          <a:p>
            <a:fld id="{7FC1316C-EA40-46BD-953C-C6C40D144A18}" type="slidenum">
              <a:rPr lang="en-US" smtClean="0"/>
              <a:pPr/>
              <a:t>‹#›</a:t>
            </a:fld>
            <a:endParaRPr lang="en-US" dirty="0"/>
          </a:p>
        </p:txBody>
      </p:sp>
    </p:spTree>
    <p:extLst>
      <p:ext uri="{BB962C8B-B14F-4D97-AF65-F5344CB8AC3E}">
        <p14:creationId xmlns:p14="http://schemas.microsoft.com/office/powerpoint/2010/main" val="3897270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hasCustomPrompt="1"/>
          </p:nvPr>
        </p:nvSpPr>
        <p:spPr>
          <a:xfrm>
            <a:off x="812800" y="1752600"/>
            <a:ext cx="10261600" cy="4114800"/>
          </a:xfrm>
        </p:spPr>
        <p:txBody>
          <a:bodyPr vert="horz" lIns="91440" tIns="45720" rIns="91440" bIns="45720" rtlCol="0">
            <a:normAutofit/>
          </a:bodyPr>
          <a:lstStyle>
            <a:lvl1pPr>
              <a:defRPr lang="en-US" sz="2400" dirty="0" smtClean="0">
                <a:solidFill>
                  <a:srgbClr val="F5822A"/>
                </a:solidFill>
                <a:latin typeface="Arial" pitchFamily="34" charset="0"/>
                <a:cs typeface="Arial" pitchFamily="34" charset="0"/>
              </a:defRPr>
            </a:lvl1pPr>
            <a:lvl2pPr>
              <a:defRPr lang="en-US" sz="2000" dirty="0" smtClean="0">
                <a:solidFill>
                  <a:srgbClr val="695E4A"/>
                </a:solidFill>
                <a:latin typeface="Arial" pitchFamily="34" charset="0"/>
                <a:cs typeface="Arial" pitchFamily="34" charset="0"/>
              </a:defRPr>
            </a:lvl2pPr>
            <a:lvl3pPr>
              <a:defRPr lang="en-US" sz="1800" dirty="0" smtClean="0">
                <a:solidFill>
                  <a:srgbClr val="695E4A"/>
                </a:solidFill>
                <a:latin typeface="Arial" pitchFamily="34" charset="0"/>
                <a:cs typeface="Arial" pitchFamily="34" charset="0"/>
              </a:defRPr>
            </a:lvl3pPr>
            <a:lvl4pPr>
              <a:defRPr lang="en-US" sz="1600" dirty="0" smtClean="0">
                <a:solidFill>
                  <a:srgbClr val="695E4A"/>
                </a:solidFill>
                <a:latin typeface="Arial" pitchFamily="34" charset="0"/>
                <a:cs typeface="Arial" pitchFamily="34" charset="0"/>
              </a:defRPr>
            </a:lvl4pPr>
            <a:lvl5pPr>
              <a:defRPr lang="en-US" sz="1600" dirty="0">
                <a:latin typeface="Arial" pitchFamily="34" charset="0"/>
                <a:cs typeface="Arial"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8229600" y="6248405"/>
            <a:ext cx="2844800" cy="365125"/>
          </a:xfrm>
        </p:spPr>
        <p:txBody>
          <a:bodyPr vert="horz" lIns="91440" tIns="45720" rIns="91440" bIns="45720" rtlCol="0" anchor="ctr"/>
          <a:lstStyle>
            <a:lvl1pPr>
              <a:defRPr lang="en-US" smtClean="0">
                <a:solidFill>
                  <a:schemeClr val="tx1"/>
                </a:solidFill>
                <a:latin typeface="Arial" pitchFamily="34" charset="0"/>
                <a:cs typeface="Arial" pitchFamily="34" charset="0"/>
              </a:defRPr>
            </a:lvl1pPr>
          </a:lstStyle>
          <a:p>
            <a:fld id="{7FC1316C-EA40-46BD-953C-C6C40D144A18}" type="slidenum">
              <a:rPr lang="en-US" smtClean="0"/>
              <a:pPr/>
              <a:t>‹#›</a:t>
            </a:fld>
            <a:endParaRPr lang="en-US" dirty="0"/>
          </a:p>
        </p:txBody>
      </p:sp>
      <p:sp>
        <p:nvSpPr>
          <p:cNvPr id="8" name="Title 1"/>
          <p:cNvSpPr>
            <a:spLocks noGrp="1"/>
          </p:cNvSpPr>
          <p:nvPr>
            <p:ph type="title" hasCustomPrompt="1"/>
          </p:nvPr>
        </p:nvSpPr>
        <p:spPr>
          <a:xfrm>
            <a:off x="812800" y="274638"/>
            <a:ext cx="10261600" cy="1143000"/>
          </a:xfrm>
        </p:spPr>
        <p:txBody>
          <a:bodyPr anchor="b" anchorCtr="0">
            <a:normAutofit/>
          </a:bodyPr>
          <a:lstStyle>
            <a:lvl1pPr algn="l">
              <a:defRPr sz="3200" b="1">
                <a:solidFill>
                  <a:srgbClr val="695E4A"/>
                </a:solidFill>
                <a:latin typeface="Arial" pitchFamily="34" charset="0"/>
                <a:cs typeface="Arial" pitchFamily="34" charset="0"/>
              </a:defRPr>
            </a:lvl1pPr>
          </a:lstStyle>
          <a:p>
            <a:r>
              <a:rPr lang="en-US" dirty="0"/>
              <a:t>Click To Edit Title</a:t>
            </a:r>
          </a:p>
        </p:txBody>
      </p:sp>
    </p:spTree>
    <p:extLst>
      <p:ext uri="{BB962C8B-B14F-4D97-AF65-F5344CB8AC3E}">
        <p14:creationId xmlns:p14="http://schemas.microsoft.com/office/powerpoint/2010/main" val="205373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hasCustomPrompt="1"/>
          </p:nvPr>
        </p:nvSpPr>
        <p:spPr>
          <a:xfrm>
            <a:off x="812800" y="1752600"/>
            <a:ext cx="4978400" cy="4114800"/>
          </a:xfrm>
        </p:spPr>
        <p:txBody>
          <a:bodyPr vert="horz" lIns="91440" tIns="45720" rIns="91440" bIns="45720" rtlCol="0">
            <a:normAutofit/>
          </a:bodyPr>
          <a:lstStyle>
            <a:lvl1pPr>
              <a:defRPr lang="en-US" sz="2400" dirty="0" smtClean="0">
                <a:solidFill>
                  <a:srgbClr val="F5822A"/>
                </a:solidFill>
                <a:latin typeface="Arial" pitchFamily="34" charset="0"/>
                <a:cs typeface="Arial" pitchFamily="34" charset="0"/>
              </a:defRPr>
            </a:lvl1pPr>
            <a:lvl2pPr>
              <a:defRPr lang="en-US" sz="2000" dirty="0" smtClean="0">
                <a:solidFill>
                  <a:srgbClr val="695E4A"/>
                </a:solidFill>
                <a:latin typeface="Arial" pitchFamily="34" charset="0"/>
                <a:cs typeface="Arial" pitchFamily="34" charset="0"/>
              </a:defRPr>
            </a:lvl2pPr>
            <a:lvl3pPr>
              <a:defRPr lang="en-US" sz="1800" dirty="0" smtClean="0">
                <a:solidFill>
                  <a:srgbClr val="695E4A"/>
                </a:solidFill>
                <a:latin typeface="Arial" pitchFamily="34" charset="0"/>
                <a:cs typeface="Arial" pitchFamily="34" charset="0"/>
              </a:defRPr>
            </a:lvl3pPr>
            <a:lvl4pPr>
              <a:defRPr lang="en-US" sz="1600" dirty="0" smtClean="0">
                <a:solidFill>
                  <a:srgbClr val="695E4A"/>
                </a:solidFill>
                <a:latin typeface="Arial" pitchFamily="34" charset="0"/>
                <a:cs typeface="Arial" pitchFamily="34" charset="0"/>
              </a:defRPr>
            </a:lvl4pPr>
            <a:lvl5pPr>
              <a:defRPr lang="en-US" sz="1600" dirty="0">
                <a:latin typeface="Arial" pitchFamily="34" charset="0"/>
                <a:cs typeface="Arial"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5994400" y="1752600"/>
            <a:ext cx="5080000" cy="4114800"/>
          </a:xfrm>
        </p:spPr>
        <p:txBody>
          <a:bodyPr vert="horz" lIns="91440" tIns="45720" rIns="91440" bIns="45720" rtlCol="0">
            <a:normAutofit/>
          </a:bodyPr>
          <a:lstStyle>
            <a:lvl1pPr>
              <a:defRPr lang="en-US" sz="2400" dirty="0" smtClean="0">
                <a:solidFill>
                  <a:srgbClr val="F5822A"/>
                </a:solidFill>
                <a:latin typeface="Arial" pitchFamily="34" charset="0"/>
                <a:cs typeface="Arial" pitchFamily="34" charset="0"/>
              </a:defRPr>
            </a:lvl1pPr>
            <a:lvl2pPr>
              <a:defRPr lang="en-US" sz="2000" dirty="0" smtClean="0">
                <a:solidFill>
                  <a:srgbClr val="695E4A"/>
                </a:solidFill>
                <a:latin typeface="Arial" pitchFamily="34" charset="0"/>
                <a:cs typeface="Arial" pitchFamily="34" charset="0"/>
              </a:defRPr>
            </a:lvl2pPr>
            <a:lvl3pPr>
              <a:defRPr lang="en-US" sz="1800" dirty="0" smtClean="0">
                <a:solidFill>
                  <a:srgbClr val="695E4A"/>
                </a:solidFill>
                <a:latin typeface="Arial" pitchFamily="34" charset="0"/>
                <a:cs typeface="Arial" pitchFamily="34" charset="0"/>
              </a:defRPr>
            </a:lvl3pPr>
            <a:lvl4pPr>
              <a:defRPr lang="en-US" sz="1600" dirty="0" smtClean="0">
                <a:solidFill>
                  <a:srgbClr val="695E4A"/>
                </a:solidFill>
                <a:latin typeface="Arial" pitchFamily="34" charset="0"/>
                <a:cs typeface="Arial" pitchFamily="34" charset="0"/>
              </a:defRPr>
            </a:lvl4pPr>
            <a:lvl5pPr>
              <a:defRPr lang="en-US" sz="1600" dirty="0">
                <a:latin typeface="Arial" pitchFamily="34" charset="0"/>
                <a:cs typeface="Arial"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12"/>
          </p:nvPr>
        </p:nvSpPr>
        <p:spPr>
          <a:xfrm>
            <a:off x="8229600" y="6248405"/>
            <a:ext cx="2844800" cy="365125"/>
          </a:xfrm>
        </p:spPr>
        <p:txBody>
          <a:bodyPr vert="horz" lIns="91440" tIns="45720" rIns="91440" bIns="45720" rtlCol="0" anchor="ctr"/>
          <a:lstStyle>
            <a:lvl1pPr>
              <a:defRPr lang="en-US" smtClean="0">
                <a:solidFill>
                  <a:schemeClr val="tx1"/>
                </a:solidFill>
                <a:latin typeface="Arial" pitchFamily="34" charset="0"/>
                <a:cs typeface="Arial" pitchFamily="34" charset="0"/>
              </a:defRPr>
            </a:lvl1pPr>
          </a:lstStyle>
          <a:p>
            <a:fld id="{7FC1316C-EA40-46BD-953C-C6C40D144A18}" type="slidenum">
              <a:rPr lang="en-US" smtClean="0"/>
              <a:pPr/>
              <a:t>‹#›</a:t>
            </a:fld>
            <a:endParaRPr lang="en-US" dirty="0"/>
          </a:p>
        </p:txBody>
      </p:sp>
      <p:sp>
        <p:nvSpPr>
          <p:cNvPr id="9" name="Title 1"/>
          <p:cNvSpPr>
            <a:spLocks noGrp="1"/>
          </p:cNvSpPr>
          <p:nvPr>
            <p:ph type="title" hasCustomPrompt="1"/>
          </p:nvPr>
        </p:nvSpPr>
        <p:spPr>
          <a:xfrm>
            <a:off x="812800" y="274638"/>
            <a:ext cx="10261600" cy="1143000"/>
          </a:xfrm>
        </p:spPr>
        <p:txBody>
          <a:bodyPr anchor="b" anchorCtr="0">
            <a:normAutofit/>
          </a:bodyPr>
          <a:lstStyle>
            <a:lvl1pPr algn="l">
              <a:defRPr sz="3200" b="1">
                <a:solidFill>
                  <a:srgbClr val="695E4A"/>
                </a:solidFill>
                <a:latin typeface="Arial" pitchFamily="34" charset="0"/>
                <a:cs typeface="Arial" pitchFamily="34" charset="0"/>
              </a:defRPr>
            </a:lvl1pPr>
          </a:lstStyle>
          <a:p>
            <a:r>
              <a:rPr lang="en-US" dirty="0"/>
              <a:t>Click To Edit Title</a:t>
            </a:r>
          </a:p>
        </p:txBody>
      </p:sp>
    </p:spTree>
    <p:extLst>
      <p:ext uri="{BB962C8B-B14F-4D97-AF65-F5344CB8AC3E}">
        <p14:creationId xmlns:p14="http://schemas.microsoft.com/office/powerpoint/2010/main" val="82908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099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5F65F-DB4F-40B1-89CF-6A0CE9F04B3F}" type="datetimeFigureOut">
              <a:rPr lang="en-US" smtClean="0"/>
              <a:t>5/10/2021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13C903-F9AB-479D-AE99-BFF12E5543A3}" type="slidenum">
              <a:rPr lang="en-US" smtClean="0"/>
              <a:t>‹#›</a:t>
            </a:fld>
            <a:endParaRPr lang="en-US" dirty="0"/>
          </a:p>
        </p:txBody>
      </p:sp>
    </p:spTree>
    <p:extLst>
      <p:ext uri="{BB962C8B-B14F-4D97-AF65-F5344CB8AC3E}">
        <p14:creationId xmlns:p14="http://schemas.microsoft.com/office/powerpoint/2010/main" val="294237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517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067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5/10/2021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794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5/10/2021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266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5/10/2021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39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352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363EFA5E-FA76-400D-B3DC-F0BA90E6D107}" type="datetimeFigureOut">
              <a:rPr lang="en-US" smtClean="0"/>
              <a:t>5/10/2021</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347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D6E9DEC-419B-4CC5-A080-3B06BD5A8291}" type="datetimeFigureOut">
              <a:rPr lang="en-US" smtClean="0"/>
              <a:t>5/10/2021</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59780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B48D4-C4F0-420C-BEF3-044DD5CABA5D}" type="datetime1">
              <a:rPr lang="en-US" smtClean="0"/>
              <a:t>5/10/2021</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9FA24-9484-491B-B960-C5F95E32A63D}" type="slidenum">
              <a:rPr lang="en-US" smtClean="0"/>
              <a:t>‹#›</a:t>
            </a:fld>
            <a:endParaRPr lang="en-US"/>
          </a:p>
        </p:txBody>
      </p:sp>
    </p:spTree>
    <p:extLst>
      <p:ext uri="{BB962C8B-B14F-4D97-AF65-F5344CB8AC3E}">
        <p14:creationId xmlns:p14="http://schemas.microsoft.com/office/powerpoint/2010/main" val="82406950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8748F-3603-4A87-AF22-E7535665CC9B}" type="datetime1">
              <a:rPr lang="en-US" smtClean="0"/>
              <a:t>5/10/2021</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1316C-EA40-46BD-953C-C6C40D144A18}" type="slidenum">
              <a:rPr lang="en-US" smtClean="0"/>
              <a:t>‹#›</a:t>
            </a:fld>
            <a:endParaRPr lang="en-US" dirty="0"/>
          </a:p>
        </p:txBody>
      </p:sp>
    </p:spTree>
    <p:extLst>
      <p:ext uri="{BB962C8B-B14F-4D97-AF65-F5344CB8AC3E}">
        <p14:creationId xmlns:p14="http://schemas.microsoft.com/office/powerpoint/2010/main" val="335073985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3.png"/><Relationship Id="rId4" Type="http://schemas.openxmlformats.org/officeDocument/2006/relationships/hyperlink" Target="https://link.springer.com/article/10.1007/s10508-017-0939-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aasect.org/" TargetMode="External"/><Relationship Id="rId2" Type="http://schemas.openxmlformats.org/officeDocument/2006/relationships/hyperlink" Target="http://www.meetrosy.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299200" y="2433378"/>
            <a:ext cx="5181600" cy="1470025"/>
          </a:xfrm>
        </p:spPr>
        <p:txBody>
          <a:bodyPr/>
          <a:lstStyle/>
          <a:p>
            <a:r>
              <a:rPr lang="en-US" dirty="0"/>
              <a:t>Current Topics in MS</a:t>
            </a:r>
          </a:p>
        </p:txBody>
      </p:sp>
      <p:sp>
        <p:nvSpPr>
          <p:cNvPr id="6" name="Subtitle 5"/>
          <p:cNvSpPr>
            <a:spLocks noGrp="1"/>
          </p:cNvSpPr>
          <p:nvPr>
            <p:ph type="subTitle" idx="1"/>
          </p:nvPr>
        </p:nvSpPr>
        <p:spPr>
          <a:xfrm>
            <a:off x="6299200" y="3979602"/>
            <a:ext cx="5181600" cy="1752600"/>
          </a:xfrm>
        </p:spPr>
        <p:txBody>
          <a:bodyPr/>
          <a:lstStyle/>
          <a:p>
            <a:r>
              <a:rPr lang="en-US" b="1" dirty="0"/>
              <a:t>Sex &amp; Intimacy in MS</a:t>
            </a:r>
            <a:endParaRPr lang="en-US" dirty="0"/>
          </a:p>
        </p:txBody>
      </p:sp>
      <p:sp>
        <p:nvSpPr>
          <p:cNvPr id="4" name="Slide Number Placeholder 3"/>
          <p:cNvSpPr>
            <a:spLocks noGrp="1"/>
          </p:cNvSpPr>
          <p:nvPr>
            <p:ph type="sldNum" sz="quarter" idx="4294967295"/>
          </p:nvPr>
        </p:nvSpPr>
        <p:spPr>
          <a:xfrm>
            <a:off x="8534400" y="635635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FA24-9484-491B-B960-C5F95E32A63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descr="A picture containing diagram&#10;&#10;Description automatically generated">
            <a:extLst>
              <a:ext uri="{FF2B5EF4-FFF2-40B4-BE49-F238E27FC236}">
                <a16:creationId xmlns:a16="http://schemas.microsoft.com/office/drawing/2014/main" id="{E5BBA9B3-3356-4003-BF7D-BBB698266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199" y="2065901"/>
            <a:ext cx="5269003" cy="1090255"/>
          </a:xfrm>
          <a:prstGeom prst="rect">
            <a:avLst/>
          </a:prstGeom>
        </p:spPr>
      </p:pic>
    </p:spTree>
    <p:extLst>
      <p:ext uri="{BB962C8B-B14F-4D97-AF65-F5344CB8AC3E}">
        <p14:creationId xmlns:p14="http://schemas.microsoft.com/office/powerpoint/2010/main" val="2173590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5AD2-BD03-554D-89AA-FE7B0A083B58}"/>
              </a:ext>
            </a:extLst>
          </p:cNvPr>
          <p:cNvSpPr>
            <a:spLocks noGrp="1"/>
          </p:cNvSpPr>
          <p:nvPr>
            <p:ph type="title"/>
          </p:nvPr>
        </p:nvSpPr>
        <p:spPr/>
        <p:txBody>
          <a:bodyPr/>
          <a:lstStyle/>
          <a:p>
            <a:r>
              <a:rPr lang="en-US" dirty="0"/>
              <a:t>The Vagina</a:t>
            </a:r>
          </a:p>
        </p:txBody>
      </p:sp>
      <p:sp>
        <p:nvSpPr>
          <p:cNvPr id="3" name="Content Placeholder 2">
            <a:extLst>
              <a:ext uri="{FF2B5EF4-FFF2-40B4-BE49-F238E27FC236}">
                <a16:creationId xmlns:a16="http://schemas.microsoft.com/office/drawing/2014/main" id="{DFE91698-B606-0B47-A272-BF7CBFC7B1B8}"/>
              </a:ext>
            </a:extLst>
          </p:cNvPr>
          <p:cNvSpPr>
            <a:spLocks noGrp="1"/>
          </p:cNvSpPr>
          <p:nvPr>
            <p:ph idx="1"/>
          </p:nvPr>
        </p:nvSpPr>
        <p:spPr>
          <a:xfrm>
            <a:off x="1534696" y="2086349"/>
            <a:ext cx="9520158" cy="3450613"/>
          </a:xfrm>
        </p:spPr>
        <p:txBody>
          <a:bodyPr/>
          <a:lstStyle/>
          <a:p>
            <a:r>
              <a:rPr lang="en-US" dirty="0"/>
              <a:t>Hollow tube</a:t>
            </a:r>
          </a:p>
          <a:p>
            <a:r>
              <a:rPr lang="en-US" dirty="0"/>
              <a:t>Pain in the vagina??  Rarely</a:t>
            </a:r>
          </a:p>
          <a:p>
            <a:r>
              <a:rPr lang="en-US" dirty="0"/>
              <a:t>More prone to infection after menopause</a:t>
            </a:r>
          </a:p>
        </p:txBody>
      </p:sp>
      <p:pic>
        <p:nvPicPr>
          <p:cNvPr id="6" name="Picture 5">
            <a:extLst>
              <a:ext uri="{FF2B5EF4-FFF2-40B4-BE49-F238E27FC236}">
                <a16:creationId xmlns:a16="http://schemas.microsoft.com/office/drawing/2014/main" id="{AC09E031-0A00-F442-9063-0596704F646E}"/>
              </a:ext>
            </a:extLst>
          </p:cNvPr>
          <p:cNvPicPr>
            <a:picLocks noChangeAspect="1"/>
          </p:cNvPicPr>
          <p:nvPr/>
        </p:nvPicPr>
        <p:blipFill rotWithShape="1">
          <a:blip r:embed="rId2"/>
          <a:srcRect l="20382" t="19667" r="41493" b="12983"/>
          <a:stretch/>
        </p:blipFill>
        <p:spPr>
          <a:xfrm>
            <a:off x="6423660" y="948690"/>
            <a:ext cx="4183380" cy="4743450"/>
          </a:xfrm>
          <a:prstGeom prst="rect">
            <a:avLst/>
          </a:prstGeom>
        </p:spPr>
      </p:pic>
    </p:spTree>
    <p:extLst>
      <p:ext uri="{BB962C8B-B14F-4D97-AF65-F5344CB8AC3E}">
        <p14:creationId xmlns:p14="http://schemas.microsoft.com/office/powerpoint/2010/main" val="4254297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0247-08BC-9A4E-8B96-CD0F6C709974}"/>
              </a:ext>
            </a:extLst>
          </p:cNvPr>
          <p:cNvSpPr>
            <a:spLocks noGrp="1"/>
          </p:cNvSpPr>
          <p:nvPr>
            <p:ph type="title"/>
          </p:nvPr>
        </p:nvSpPr>
        <p:spPr>
          <a:xfrm>
            <a:off x="1534696" y="804519"/>
            <a:ext cx="5186144" cy="1049235"/>
          </a:xfrm>
        </p:spPr>
        <p:txBody>
          <a:bodyPr>
            <a:normAutofit fontScale="90000"/>
          </a:bodyPr>
          <a:lstStyle/>
          <a:p>
            <a:r>
              <a:rPr lang="en-US" dirty="0"/>
              <a:t>Are You Still Wondering Why Women Get UTIs and Pain?</a:t>
            </a:r>
          </a:p>
        </p:txBody>
      </p:sp>
      <p:sp>
        <p:nvSpPr>
          <p:cNvPr id="3" name="Content Placeholder 2">
            <a:extLst>
              <a:ext uri="{FF2B5EF4-FFF2-40B4-BE49-F238E27FC236}">
                <a16:creationId xmlns:a16="http://schemas.microsoft.com/office/drawing/2014/main" id="{C5446101-A4E6-4C4F-970B-D08D0A0B7F0B}"/>
              </a:ext>
            </a:extLst>
          </p:cNvPr>
          <p:cNvSpPr>
            <a:spLocks noGrp="1"/>
          </p:cNvSpPr>
          <p:nvPr>
            <p:ph idx="1"/>
          </p:nvPr>
        </p:nvSpPr>
        <p:spPr>
          <a:xfrm>
            <a:off x="8255536" y="2686292"/>
            <a:ext cx="9520158" cy="3450613"/>
          </a:xfrm>
        </p:spPr>
        <p:txBody>
          <a:bodyPr/>
          <a:lstStyle/>
          <a:p>
            <a:endParaRPr lang="en-US" dirty="0"/>
          </a:p>
        </p:txBody>
      </p:sp>
      <p:pic>
        <p:nvPicPr>
          <p:cNvPr id="1025" name="Picture 1" descr="page58image62221584">
            <a:extLst>
              <a:ext uri="{FF2B5EF4-FFF2-40B4-BE49-F238E27FC236}">
                <a16:creationId xmlns:a16="http://schemas.microsoft.com/office/drawing/2014/main" id="{82C4858C-5031-DB4B-8FF5-004C02D2F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840" y="670560"/>
            <a:ext cx="50292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9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BC7E-37CC-6C4E-8C15-BB1F85931CE9}"/>
              </a:ext>
            </a:extLst>
          </p:cNvPr>
          <p:cNvSpPr>
            <a:spLocks noGrp="1"/>
          </p:cNvSpPr>
          <p:nvPr>
            <p:ph type="title"/>
          </p:nvPr>
        </p:nvSpPr>
        <p:spPr/>
        <p:txBody>
          <a:bodyPr/>
          <a:lstStyle/>
          <a:p>
            <a:r>
              <a:rPr lang="en-US" dirty="0"/>
              <a:t>Genitourinary Symptoms of Menopause</a:t>
            </a:r>
          </a:p>
        </p:txBody>
      </p:sp>
      <p:pic>
        <p:nvPicPr>
          <p:cNvPr id="5" name="Content Placeholder 4">
            <a:extLst>
              <a:ext uri="{FF2B5EF4-FFF2-40B4-BE49-F238E27FC236}">
                <a16:creationId xmlns:a16="http://schemas.microsoft.com/office/drawing/2014/main" id="{38F23C90-20DB-784D-9D7D-F757811406C1}"/>
              </a:ext>
            </a:extLst>
          </p:cNvPr>
          <p:cNvPicPr>
            <a:picLocks noGrp="1" noChangeAspect="1"/>
          </p:cNvPicPr>
          <p:nvPr>
            <p:ph idx="1"/>
          </p:nvPr>
        </p:nvPicPr>
        <p:blipFill rotWithShape="1">
          <a:blip r:embed="rId2"/>
          <a:srcRect l="57608" t="14864" b="37920"/>
          <a:stretch/>
        </p:blipFill>
        <p:spPr>
          <a:xfrm>
            <a:off x="5517393" y="1853754"/>
            <a:ext cx="6674607" cy="4646280"/>
          </a:xfrm>
        </p:spPr>
      </p:pic>
      <p:sp>
        <p:nvSpPr>
          <p:cNvPr id="6" name="TextBox 5">
            <a:extLst>
              <a:ext uri="{FF2B5EF4-FFF2-40B4-BE49-F238E27FC236}">
                <a16:creationId xmlns:a16="http://schemas.microsoft.com/office/drawing/2014/main" id="{478CE65D-4A91-8B4B-87E7-E90830FBCB8C}"/>
              </a:ext>
            </a:extLst>
          </p:cNvPr>
          <p:cNvSpPr txBox="1"/>
          <p:nvPr/>
        </p:nvSpPr>
        <p:spPr>
          <a:xfrm>
            <a:off x="1653702" y="2568102"/>
            <a:ext cx="2541080" cy="2862322"/>
          </a:xfrm>
          <a:prstGeom prst="rect">
            <a:avLst/>
          </a:prstGeom>
          <a:noFill/>
        </p:spPr>
        <p:txBody>
          <a:bodyPr wrap="none" rtlCol="0">
            <a:spAutoFit/>
          </a:bodyPr>
          <a:lstStyle/>
          <a:p>
            <a:pPr marL="285750" indent="-285750">
              <a:buFontTx/>
              <a:buChar char="-"/>
            </a:pPr>
            <a:r>
              <a:rPr lang="en-US" dirty="0"/>
              <a:t>UTI</a:t>
            </a:r>
          </a:p>
          <a:p>
            <a:pPr marL="285750" indent="-285750">
              <a:buFontTx/>
              <a:buChar char="-"/>
            </a:pPr>
            <a:r>
              <a:rPr lang="en-US" dirty="0"/>
              <a:t>Dyspareunia</a:t>
            </a:r>
          </a:p>
          <a:p>
            <a:pPr marL="285750" indent="-285750">
              <a:buFontTx/>
              <a:buChar char="-"/>
            </a:pPr>
            <a:r>
              <a:rPr lang="en-US" dirty="0"/>
              <a:t>Urinary Urgency</a:t>
            </a:r>
          </a:p>
          <a:p>
            <a:pPr marL="285750" indent="-285750">
              <a:buFontTx/>
              <a:buChar char="-"/>
            </a:pPr>
            <a:r>
              <a:rPr lang="en-US" dirty="0"/>
              <a:t>Urinary Frequency</a:t>
            </a:r>
          </a:p>
          <a:p>
            <a:pPr marL="285750" indent="-285750">
              <a:buFontTx/>
              <a:buChar char="-"/>
            </a:pPr>
            <a:r>
              <a:rPr lang="en-US" dirty="0"/>
              <a:t>Incontinence/OAB</a:t>
            </a:r>
          </a:p>
          <a:p>
            <a:pPr marL="285750" indent="-285750">
              <a:buFontTx/>
              <a:buChar char="-"/>
            </a:pPr>
            <a:r>
              <a:rPr lang="en-US" dirty="0"/>
              <a:t>Yeast infections</a:t>
            </a:r>
          </a:p>
          <a:p>
            <a:pPr marL="285750" indent="-285750">
              <a:buFontTx/>
              <a:buChar char="-"/>
            </a:pPr>
            <a:r>
              <a:rPr lang="en-US" dirty="0"/>
              <a:t>Dryness</a:t>
            </a:r>
          </a:p>
          <a:p>
            <a:pPr marL="285750" indent="-285750">
              <a:buFontTx/>
              <a:buChar char="-"/>
            </a:pPr>
            <a:r>
              <a:rPr lang="en-US" dirty="0"/>
              <a:t>Itchy</a:t>
            </a:r>
          </a:p>
          <a:p>
            <a:pPr marL="285750" indent="-285750">
              <a:buFontTx/>
              <a:buChar char="-"/>
            </a:pPr>
            <a:r>
              <a:rPr lang="en-US" dirty="0"/>
              <a:t>DYSURIA !!!!!!!</a:t>
            </a:r>
          </a:p>
          <a:p>
            <a:pPr marL="285750" indent="-285750">
              <a:buFontTx/>
              <a:buChar char="-"/>
            </a:pPr>
            <a:r>
              <a:rPr lang="en-US" dirty="0"/>
              <a:t>Urethral Prolapse!!!!</a:t>
            </a:r>
          </a:p>
        </p:txBody>
      </p:sp>
    </p:spTree>
    <p:extLst>
      <p:ext uri="{BB962C8B-B14F-4D97-AF65-F5344CB8AC3E}">
        <p14:creationId xmlns:p14="http://schemas.microsoft.com/office/powerpoint/2010/main" val="2447190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F682D-C2DA-2D4E-9E05-A65FFFED5944}"/>
              </a:ext>
            </a:extLst>
          </p:cNvPr>
          <p:cNvPicPr>
            <a:picLocks noChangeAspect="1"/>
          </p:cNvPicPr>
          <p:nvPr/>
        </p:nvPicPr>
        <p:blipFill rotWithShape="1">
          <a:blip r:embed="rId2"/>
          <a:srcRect l="16296" t="16195" r="3868" b="10122"/>
          <a:stretch/>
        </p:blipFill>
        <p:spPr>
          <a:xfrm>
            <a:off x="487598" y="0"/>
            <a:ext cx="11404874" cy="6858000"/>
          </a:xfrm>
          <a:prstGeom prst="rect">
            <a:avLst/>
          </a:prstGeom>
        </p:spPr>
      </p:pic>
    </p:spTree>
    <p:extLst>
      <p:ext uri="{BB962C8B-B14F-4D97-AF65-F5344CB8AC3E}">
        <p14:creationId xmlns:p14="http://schemas.microsoft.com/office/powerpoint/2010/main" val="269867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0738-2F73-E840-AA8B-5D3920FEF53B}"/>
              </a:ext>
            </a:extLst>
          </p:cNvPr>
          <p:cNvSpPr>
            <a:spLocks noGrp="1"/>
          </p:cNvSpPr>
          <p:nvPr>
            <p:ph type="title"/>
          </p:nvPr>
        </p:nvSpPr>
        <p:spPr/>
        <p:txBody>
          <a:bodyPr/>
          <a:lstStyle/>
          <a:p>
            <a:r>
              <a:rPr lang="en-US" dirty="0"/>
              <a:t>Vaginal Atrophy</a:t>
            </a:r>
          </a:p>
        </p:txBody>
      </p:sp>
      <p:pic>
        <p:nvPicPr>
          <p:cNvPr id="6" name="Content Placeholder 5">
            <a:extLst>
              <a:ext uri="{FF2B5EF4-FFF2-40B4-BE49-F238E27FC236}">
                <a16:creationId xmlns:a16="http://schemas.microsoft.com/office/drawing/2014/main" id="{B92508ED-B9DA-D541-9195-B0F95DEAC623}"/>
              </a:ext>
            </a:extLst>
          </p:cNvPr>
          <p:cNvPicPr>
            <a:picLocks noGrp="1" noChangeAspect="1"/>
          </p:cNvPicPr>
          <p:nvPr>
            <p:ph idx="1"/>
          </p:nvPr>
        </p:nvPicPr>
        <p:blipFill rotWithShape="1">
          <a:blip r:embed="rId2"/>
          <a:srcRect l="58610" t="15447" b="20269"/>
          <a:stretch/>
        </p:blipFill>
        <p:spPr>
          <a:xfrm>
            <a:off x="5069046" y="0"/>
            <a:ext cx="6894761" cy="6858000"/>
          </a:xfrm>
        </p:spPr>
      </p:pic>
      <p:sp>
        <p:nvSpPr>
          <p:cNvPr id="8" name="TextBox 7">
            <a:extLst>
              <a:ext uri="{FF2B5EF4-FFF2-40B4-BE49-F238E27FC236}">
                <a16:creationId xmlns:a16="http://schemas.microsoft.com/office/drawing/2014/main" id="{6766295D-52B7-B94B-8186-686B9E265D42}"/>
              </a:ext>
            </a:extLst>
          </p:cNvPr>
          <p:cNvSpPr txBox="1"/>
          <p:nvPr/>
        </p:nvSpPr>
        <p:spPr>
          <a:xfrm>
            <a:off x="1031132" y="2228671"/>
            <a:ext cx="4299625" cy="1846659"/>
          </a:xfrm>
          <a:prstGeom prst="rect">
            <a:avLst/>
          </a:prstGeom>
          <a:noFill/>
        </p:spPr>
        <p:txBody>
          <a:bodyPr wrap="square" rtlCol="0">
            <a:spAutoFit/>
          </a:bodyPr>
          <a:lstStyle/>
          <a:p>
            <a:pPr marL="285750" indent="-285750">
              <a:buFontTx/>
              <a:buChar char="-"/>
            </a:pPr>
            <a:r>
              <a:rPr lang="en-US" sz="3200" dirty="0"/>
              <a:t>OCP Birth Control</a:t>
            </a:r>
          </a:p>
          <a:p>
            <a:pPr marL="742950" lvl="1" indent="-285750">
              <a:buFontTx/>
              <a:buChar char="-"/>
            </a:pPr>
            <a:r>
              <a:rPr lang="en-US" sz="3200" dirty="0"/>
              <a:t>SHBG</a:t>
            </a:r>
          </a:p>
          <a:p>
            <a:pPr marL="285750" indent="-285750">
              <a:buFontTx/>
              <a:buChar char="-"/>
            </a:pPr>
            <a:r>
              <a:rPr lang="en-US" sz="3200" dirty="0"/>
              <a:t>Breast Feeding</a:t>
            </a:r>
          </a:p>
          <a:p>
            <a:pPr marL="285750" indent="-285750">
              <a:buFontTx/>
              <a:buChar char="-"/>
            </a:pPr>
            <a:endParaRPr lang="en-US" dirty="0"/>
          </a:p>
        </p:txBody>
      </p:sp>
    </p:spTree>
    <p:extLst>
      <p:ext uri="{BB962C8B-B14F-4D97-AF65-F5344CB8AC3E}">
        <p14:creationId xmlns:p14="http://schemas.microsoft.com/office/powerpoint/2010/main" val="1791201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D31A-4AD8-3146-A255-EB2FA05B343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BDDE3D-3D0F-8946-8319-BC9E54731A4D}"/>
              </a:ext>
            </a:extLst>
          </p:cNvPr>
          <p:cNvPicPr>
            <a:picLocks noGrp="1" noChangeAspect="1"/>
          </p:cNvPicPr>
          <p:nvPr>
            <p:ph idx="1"/>
          </p:nvPr>
        </p:nvPicPr>
        <p:blipFill rotWithShape="1">
          <a:blip r:embed="rId2"/>
          <a:srcRect l="29831" t="15352" r="5797" b="10402"/>
          <a:stretch/>
        </p:blipFill>
        <p:spPr>
          <a:xfrm>
            <a:off x="1706683" y="0"/>
            <a:ext cx="9176184" cy="6614809"/>
          </a:xfrm>
        </p:spPr>
      </p:pic>
    </p:spTree>
    <p:extLst>
      <p:ext uri="{BB962C8B-B14F-4D97-AF65-F5344CB8AC3E}">
        <p14:creationId xmlns:p14="http://schemas.microsoft.com/office/powerpoint/2010/main" val="2189538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A15E-7115-3746-88B0-9A4DD765F0F8}"/>
              </a:ext>
            </a:extLst>
          </p:cNvPr>
          <p:cNvSpPr>
            <a:spLocks noGrp="1"/>
          </p:cNvSpPr>
          <p:nvPr>
            <p:ph type="title"/>
          </p:nvPr>
        </p:nvSpPr>
        <p:spPr/>
        <p:txBody>
          <a:bodyPr/>
          <a:lstStyle/>
          <a:p>
            <a:r>
              <a:rPr lang="en-US" dirty="0"/>
              <a:t>Medications for the Hardware</a:t>
            </a:r>
          </a:p>
        </p:txBody>
      </p:sp>
      <p:sp>
        <p:nvSpPr>
          <p:cNvPr id="3" name="Content Placeholder 2">
            <a:extLst>
              <a:ext uri="{FF2B5EF4-FFF2-40B4-BE49-F238E27FC236}">
                <a16:creationId xmlns:a16="http://schemas.microsoft.com/office/drawing/2014/main" id="{F8F9F1FA-DAF1-8B48-8347-C303B02129A2}"/>
              </a:ext>
            </a:extLst>
          </p:cNvPr>
          <p:cNvSpPr>
            <a:spLocks noGrp="1"/>
          </p:cNvSpPr>
          <p:nvPr>
            <p:ph idx="1"/>
          </p:nvPr>
        </p:nvSpPr>
        <p:spPr/>
        <p:txBody>
          <a:bodyPr>
            <a:normAutofit lnSpcReduction="10000"/>
          </a:bodyPr>
          <a:lstStyle/>
          <a:p>
            <a:r>
              <a:rPr lang="en-US" dirty="0"/>
              <a:t>OTC – sex lube and moisturizers </a:t>
            </a:r>
          </a:p>
          <a:p>
            <a:r>
              <a:rPr lang="en-US" dirty="0"/>
              <a:t>Estrogen – topical versus systemic</a:t>
            </a:r>
          </a:p>
          <a:p>
            <a:pPr lvl="1"/>
            <a:r>
              <a:rPr lang="en-US" dirty="0"/>
              <a:t>Ring, cream, tab</a:t>
            </a:r>
          </a:p>
          <a:p>
            <a:pPr lvl="1"/>
            <a:r>
              <a:rPr lang="en-US" dirty="0"/>
              <a:t>Safety spiel</a:t>
            </a:r>
          </a:p>
          <a:p>
            <a:pPr lvl="1"/>
            <a:r>
              <a:rPr lang="en-US" dirty="0"/>
              <a:t>BUT WHEN CAN I STOP IT DOCTOR???</a:t>
            </a:r>
          </a:p>
          <a:p>
            <a:r>
              <a:rPr lang="en-US" dirty="0"/>
              <a:t>Estrogen and Testosterone</a:t>
            </a:r>
          </a:p>
          <a:p>
            <a:r>
              <a:rPr lang="en-US" dirty="0"/>
              <a:t>DHEA</a:t>
            </a:r>
          </a:p>
          <a:p>
            <a:r>
              <a:rPr lang="en-US" dirty="0"/>
              <a:t>Remember the self cleaning oven</a:t>
            </a:r>
          </a:p>
        </p:txBody>
      </p:sp>
      <p:pic>
        <p:nvPicPr>
          <p:cNvPr id="4" name="Picture 3">
            <a:extLst>
              <a:ext uri="{FF2B5EF4-FFF2-40B4-BE49-F238E27FC236}">
                <a16:creationId xmlns:a16="http://schemas.microsoft.com/office/drawing/2014/main" id="{4F8F6EE3-DEAE-534E-BD15-61F777F28BDD}"/>
              </a:ext>
            </a:extLst>
          </p:cNvPr>
          <p:cNvPicPr>
            <a:picLocks noChangeAspect="1"/>
          </p:cNvPicPr>
          <p:nvPr/>
        </p:nvPicPr>
        <p:blipFill>
          <a:blip r:embed="rId2"/>
          <a:stretch>
            <a:fillRect/>
          </a:stretch>
        </p:blipFill>
        <p:spPr>
          <a:xfrm>
            <a:off x="7381477" y="217170"/>
            <a:ext cx="3025589" cy="4526280"/>
          </a:xfrm>
          <a:prstGeom prst="rect">
            <a:avLst/>
          </a:prstGeom>
        </p:spPr>
      </p:pic>
      <p:pic>
        <p:nvPicPr>
          <p:cNvPr id="5" name="Picture 4">
            <a:extLst>
              <a:ext uri="{FF2B5EF4-FFF2-40B4-BE49-F238E27FC236}">
                <a16:creationId xmlns:a16="http://schemas.microsoft.com/office/drawing/2014/main" id="{472655AE-E8D1-4A4B-BA7D-2247B93DAAE4}"/>
              </a:ext>
            </a:extLst>
          </p:cNvPr>
          <p:cNvPicPr>
            <a:picLocks noChangeAspect="1"/>
          </p:cNvPicPr>
          <p:nvPr/>
        </p:nvPicPr>
        <p:blipFill>
          <a:blip r:embed="rId3"/>
          <a:stretch>
            <a:fillRect/>
          </a:stretch>
        </p:blipFill>
        <p:spPr>
          <a:xfrm>
            <a:off x="8305800" y="4432300"/>
            <a:ext cx="3886200" cy="2565400"/>
          </a:xfrm>
          <a:prstGeom prst="rect">
            <a:avLst/>
          </a:prstGeom>
        </p:spPr>
      </p:pic>
      <p:pic>
        <p:nvPicPr>
          <p:cNvPr id="6" name="Picture 5">
            <a:extLst>
              <a:ext uri="{FF2B5EF4-FFF2-40B4-BE49-F238E27FC236}">
                <a16:creationId xmlns:a16="http://schemas.microsoft.com/office/drawing/2014/main" id="{3AF821B8-5CF6-E94F-A226-017AD37545DB}"/>
              </a:ext>
            </a:extLst>
          </p:cNvPr>
          <p:cNvPicPr>
            <a:picLocks noChangeAspect="1"/>
          </p:cNvPicPr>
          <p:nvPr/>
        </p:nvPicPr>
        <p:blipFill>
          <a:blip r:embed="rId4"/>
          <a:stretch>
            <a:fillRect/>
          </a:stretch>
        </p:blipFill>
        <p:spPr>
          <a:xfrm>
            <a:off x="9867900" y="2441103"/>
            <a:ext cx="1977390" cy="1977390"/>
          </a:xfrm>
          <a:prstGeom prst="rect">
            <a:avLst/>
          </a:prstGeom>
        </p:spPr>
      </p:pic>
    </p:spTree>
    <p:extLst>
      <p:ext uri="{BB962C8B-B14F-4D97-AF65-F5344CB8AC3E}">
        <p14:creationId xmlns:p14="http://schemas.microsoft.com/office/powerpoint/2010/main" val="248227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8798-EBC0-0B4B-A067-C71C420722AD}"/>
              </a:ext>
            </a:extLst>
          </p:cNvPr>
          <p:cNvSpPr>
            <a:spLocks noGrp="1"/>
          </p:cNvSpPr>
          <p:nvPr>
            <p:ph type="title"/>
          </p:nvPr>
        </p:nvSpPr>
        <p:spPr/>
        <p:txBody>
          <a:bodyPr/>
          <a:lstStyle/>
          <a:p>
            <a:r>
              <a:rPr lang="en-US" dirty="0"/>
              <a:t>The Software</a:t>
            </a:r>
          </a:p>
        </p:txBody>
      </p:sp>
      <p:sp>
        <p:nvSpPr>
          <p:cNvPr id="3" name="Content Placeholder 2">
            <a:extLst>
              <a:ext uri="{FF2B5EF4-FFF2-40B4-BE49-F238E27FC236}">
                <a16:creationId xmlns:a16="http://schemas.microsoft.com/office/drawing/2014/main" id="{8870B4BC-75C4-1641-BDEF-A8A04872FACB}"/>
              </a:ext>
            </a:extLst>
          </p:cNvPr>
          <p:cNvSpPr>
            <a:spLocks noGrp="1"/>
          </p:cNvSpPr>
          <p:nvPr>
            <p:ph idx="1"/>
          </p:nvPr>
        </p:nvSpPr>
        <p:spPr/>
        <p:txBody>
          <a:bodyPr/>
          <a:lstStyle/>
          <a:p>
            <a:r>
              <a:rPr lang="en-US" dirty="0"/>
              <a:t>Desire</a:t>
            </a:r>
          </a:p>
          <a:p>
            <a:r>
              <a:rPr lang="en-US" dirty="0"/>
              <a:t>Orgasm</a:t>
            </a:r>
          </a:p>
          <a:p>
            <a:endParaRPr lang="en-US" dirty="0"/>
          </a:p>
        </p:txBody>
      </p:sp>
    </p:spTree>
    <p:extLst>
      <p:ext uri="{BB962C8B-B14F-4D97-AF65-F5344CB8AC3E}">
        <p14:creationId xmlns:p14="http://schemas.microsoft.com/office/powerpoint/2010/main" val="1084940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2" name="AutoShape 2"/>
          <p:cNvSpPr/>
          <p:nvPr/>
        </p:nvSpPr>
        <p:spPr>
          <a:xfrm>
            <a:off x="7160173" y="-371241"/>
            <a:ext cx="5031827" cy="7600481"/>
          </a:xfrm>
          <a:prstGeom prst="rect">
            <a:avLst/>
          </a:prstGeom>
          <a:solidFill>
            <a:srgbClr val="FBD3C9"/>
          </a:solidFill>
        </p:spPr>
      </p:sp>
      <p:pic>
        <p:nvPicPr>
          <p:cNvPr id="3" name="Picture 3"/>
          <p:cNvPicPr>
            <a:picLocks noChangeAspect="1"/>
          </p:cNvPicPr>
          <p:nvPr/>
        </p:nvPicPr>
        <p:blipFill>
          <a:blip r:embed="rId2"/>
          <a:srcRect t="8243" b="8243"/>
          <a:stretch>
            <a:fillRect/>
          </a:stretch>
        </p:blipFill>
        <p:spPr>
          <a:xfrm>
            <a:off x="7810952" y="685800"/>
            <a:ext cx="4381049" cy="5486400"/>
          </a:xfrm>
          <a:prstGeom prst="rect">
            <a:avLst/>
          </a:prstGeom>
        </p:spPr>
      </p:pic>
      <p:pic>
        <p:nvPicPr>
          <p:cNvPr id="4" name="Picture 4"/>
          <p:cNvPicPr>
            <a:picLocks noChangeAspect="1"/>
          </p:cNvPicPr>
          <p:nvPr/>
        </p:nvPicPr>
        <p:blipFill>
          <a:blip r:embed="rId3"/>
          <a:srcRect b="54108"/>
          <a:stretch>
            <a:fillRect/>
          </a:stretch>
        </p:blipFill>
        <p:spPr>
          <a:xfrm rot="-5400000">
            <a:off x="6421187" y="1015701"/>
            <a:ext cx="1169795" cy="509993"/>
          </a:xfrm>
          <a:prstGeom prst="rect">
            <a:avLst/>
          </a:prstGeom>
        </p:spPr>
      </p:pic>
      <p:sp>
        <p:nvSpPr>
          <p:cNvPr id="5" name="TextBox 5"/>
          <p:cNvSpPr txBox="1"/>
          <p:nvPr/>
        </p:nvSpPr>
        <p:spPr>
          <a:xfrm>
            <a:off x="608044" y="873152"/>
            <a:ext cx="5938501" cy="795089"/>
          </a:xfrm>
          <a:prstGeom prst="rect">
            <a:avLst/>
          </a:prstGeom>
        </p:spPr>
        <p:txBody>
          <a:bodyPr lIns="0" tIns="0" rIns="0" bIns="0" rtlCol="0" anchor="t">
            <a:spAutoFit/>
          </a:bodyPr>
          <a:lstStyle/>
          <a:p>
            <a:pPr>
              <a:lnSpc>
                <a:spcPts val="6226"/>
              </a:lnSpc>
            </a:pPr>
            <a:r>
              <a:rPr lang="en-US" sz="5414" u="sng" dirty="0">
                <a:solidFill>
                  <a:srgbClr val="282120"/>
                </a:solidFill>
                <a:latin typeface="Muli Bold"/>
              </a:rPr>
              <a:t>Desire types</a:t>
            </a:r>
          </a:p>
        </p:txBody>
      </p:sp>
      <p:sp>
        <p:nvSpPr>
          <p:cNvPr id="7" name="Rectangle 6">
            <a:extLst>
              <a:ext uri="{FF2B5EF4-FFF2-40B4-BE49-F238E27FC236}">
                <a16:creationId xmlns:a16="http://schemas.microsoft.com/office/drawing/2014/main" id="{ED3D5549-B47A-8E45-8D82-29FDE61E0F79}"/>
              </a:ext>
            </a:extLst>
          </p:cNvPr>
          <p:cNvSpPr/>
          <p:nvPr/>
        </p:nvSpPr>
        <p:spPr>
          <a:xfrm>
            <a:off x="450302" y="3196828"/>
            <a:ext cx="6186309" cy="1754326"/>
          </a:xfrm>
          <a:prstGeom prst="rect">
            <a:avLst/>
          </a:prstGeom>
          <a:noFill/>
        </p:spPr>
        <p:txBody>
          <a:bodyPr wrap="none" lIns="91440" tIns="45720" rIns="91440" bIns="45720">
            <a:spAutoFit/>
          </a:bodyPr>
          <a:lstStyle/>
          <a:p>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Reactive/Receptive</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Spontaneous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47390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8798-EBC0-0B4B-A067-C71C420722A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C775A72E-19AD-944D-8E45-FB3CA42355A0}"/>
              </a:ext>
            </a:extLst>
          </p:cNvPr>
          <p:cNvPicPr>
            <a:picLocks noGrp="1" noChangeAspect="1"/>
          </p:cNvPicPr>
          <p:nvPr>
            <p:ph idx="1"/>
          </p:nvPr>
        </p:nvPicPr>
        <p:blipFill>
          <a:blip r:embed="rId2"/>
          <a:stretch>
            <a:fillRect/>
          </a:stretch>
        </p:blipFill>
        <p:spPr>
          <a:xfrm>
            <a:off x="1564974" y="311284"/>
            <a:ext cx="9459602" cy="5809429"/>
          </a:xfrm>
          <a:prstGeom prst="rect">
            <a:avLst/>
          </a:prstGeom>
        </p:spPr>
      </p:pic>
    </p:spTree>
    <p:extLst>
      <p:ext uri="{BB962C8B-B14F-4D97-AF65-F5344CB8AC3E}">
        <p14:creationId xmlns:p14="http://schemas.microsoft.com/office/powerpoint/2010/main" val="3753711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E45A-E165-F848-97DE-7ED4F7AD391F}"/>
              </a:ext>
            </a:extLst>
          </p:cNvPr>
          <p:cNvSpPr>
            <a:spLocks noGrp="1"/>
          </p:cNvSpPr>
          <p:nvPr>
            <p:ph type="ctrTitle"/>
          </p:nvPr>
        </p:nvSpPr>
        <p:spPr/>
        <p:txBody>
          <a:bodyPr/>
          <a:lstStyle/>
          <a:p>
            <a:r>
              <a:rPr lang="en-US" dirty="0">
                <a:latin typeface="Al Nile" pitchFamily="2" charset="-78"/>
                <a:cs typeface="Al Nile" pitchFamily="2" charset="-78"/>
              </a:rPr>
              <a:t>You Are Not Broken</a:t>
            </a:r>
          </a:p>
        </p:txBody>
      </p:sp>
      <p:sp>
        <p:nvSpPr>
          <p:cNvPr id="3" name="Subtitle 2">
            <a:extLst>
              <a:ext uri="{FF2B5EF4-FFF2-40B4-BE49-F238E27FC236}">
                <a16:creationId xmlns:a16="http://schemas.microsoft.com/office/drawing/2014/main" id="{4F9C27A6-C224-614D-BCE6-69C1B8B08FC1}"/>
              </a:ext>
            </a:extLst>
          </p:cNvPr>
          <p:cNvSpPr>
            <a:spLocks noGrp="1"/>
          </p:cNvSpPr>
          <p:nvPr>
            <p:ph type="subTitle" idx="1"/>
          </p:nvPr>
        </p:nvSpPr>
        <p:spPr/>
        <p:txBody>
          <a:bodyPr>
            <a:noAutofit/>
          </a:bodyPr>
          <a:lstStyle/>
          <a:p>
            <a:r>
              <a:rPr lang="en-US" sz="2800" dirty="0">
                <a:latin typeface="Al Nile" pitchFamily="2" charset="-78"/>
                <a:cs typeface="Al Nile" pitchFamily="2" charset="-78"/>
              </a:rPr>
              <a:t>Sex and Pelvic Education for doctors and people who care for people living with MS</a:t>
            </a:r>
          </a:p>
          <a:p>
            <a:r>
              <a:rPr lang="en-US" sz="2800" dirty="0">
                <a:latin typeface="Al Nile" pitchFamily="2" charset="-78"/>
                <a:cs typeface="Al Nile" pitchFamily="2" charset="-78"/>
              </a:rPr>
              <a:t>Kelly </a:t>
            </a:r>
            <a:r>
              <a:rPr lang="en-US" sz="2800" dirty="0" err="1">
                <a:latin typeface="Al Nile" pitchFamily="2" charset="-78"/>
                <a:cs typeface="Al Nile" pitchFamily="2" charset="-78"/>
              </a:rPr>
              <a:t>Casperson</a:t>
            </a:r>
            <a:r>
              <a:rPr lang="en-US" sz="2800" dirty="0">
                <a:latin typeface="Al Nile" pitchFamily="2" charset="-78"/>
                <a:cs typeface="Al Nile" pitchFamily="2" charset="-78"/>
              </a:rPr>
              <a:t>, MD</a:t>
            </a:r>
          </a:p>
        </p:txBody>
      </p:sp>
    </p:spTree>
    <p:extLst>
      <p:ext uri="{BB962C8B-B14F-4D97-AF65-F5344CB8AC3E}">
        <p14:creationId xmlns:p14="http://schemas.microsoft.com/office/powerpoint/2010/main" val="1962972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7D15-C34F-B342-BADC-04EC0465E0F1}"/>
              </a:ext>
            </a:extLst>
          </p:cNvPr>
          <p:cNvSpPr>
            <a:spLocks noGrp="1"/>
          </p:cNvSpPr>
          <p:nvPr>
            <p:ph type="title"/>
          </p:nvPr>
        </p:nvSpPr>
        <p:spPr>
          <a:xfrm>
            <a:off x="137969" y="-330741"/>
            <a:ext cx="9520158" cy="1049235"/>
          </a:xfrm>
        </p:spPr>
        <p:txBody>
          <a:bodyPr/>
          <a:lstStyle/>
          <a:p>
            <a:r>
              <a:rPr lang="en-US" dirty="0"/>
              <a:t>Why is arousal so important in pain??</a:t>
            </a:r>
          </a:p>
        </p:txBody>
      </p:sp>
      <p:pic>
        <p:nvPicPr>
          <p:cNvPr id="4" name="Content Placeholder 3">
            <a:extLst>
              <a:ext uri="{FF2B5EF4-FFF2-40B4-BE49-F238E27FC236}">
                <a16:creationId xmlns:a16="http://schemas.microsoft.com/office/drawing/2014/main" id="{FA0E712F-6FCB-8E4E-BF6D-E3525B4C90FC}"/>
              </a:ext>
            </a:extLst>
          </p:cNvPr>
          <p:cNvPicPr>
            <a:picLocks noGrp="1" noChangeAspect="1"/>
          </p:cNvPicPr>
          <p:nvPr>
            <p:ph idx="1"/>
          </p:nvPr>
        </p:nvPicPr>
        <p:blipFill>
          <a:blip r:embed="rId2"/>
          <a:stretch>
            <a:fillRect/>
          </a:stretch>
        </p:blipFill>
        <p:spPr>
          <a:xfrm>
            <a:off x="5502127" y="1049235"/>
            <a:ext cx="6689873" cy="5468296"/>
          </a:xfrm>
          <a:prstGeom prst="rect">
            <a:avLst/>
          </a:prstGeom>
        </p:spPr>
      </p:pic>
    </p:spTree>
    <p:extLst>
      <p:ext uri="{BB962C8B-B14F-4D97-AF65-F5344CB8AC3E}">
        <p14:creationId xmlns:p14="http://schemas.microsoft.com/office/powerpoint/2010/main" val="2464089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A455-CE5A-A745-B469-2BA31457C25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FE93E3-6B05-F546-A3B2-6EF9F8164417}"/>
              </a:ext>
            </a:extLst>
          </p:cNvPr>
          <p:cNvSpPr>
            <a:spLocks noGrp="1"/>
          </p:cNvSpPr>
          <p:nvPr>
            <p:ph idx="1"/>
          </p:nvPr>
        </p:nvSpPr>
        <p:spPr>
          <a:xfrm>
            <a:off x="1534696" y="2015732"/>
            <a:ext cx="3737695" cy="3450613"/>
          </a:xfrm>
        </p:spPr>
        <p:txBody>
          <a:bodyPr/>
          <a:lstStyle/>
          <a:p>
            <a:endParaRPr lang="en-US" dirty="0"/>
          </a:p>
        </p:txBody>
      </p:sp>
      <p:pic>
        <p:nvPicPr>
          <p:cNvPr id="4" name="Picture 3">
            <a:extLst>
              <a:ext uri="{FF2B5EF4-FFF2-40B4-BE49-F238E27FC236}">
                <a16:creationId xmlns:a16="http://schemas.microsoft.com/office/drawing/2014/main" id="{0575D5BC-6BE6-6E4B-B889-E3ED5A9D57CC}"/>
              </a:ext>
            </a:extLst>
          </p:cNvPr>
          <p:cNvPicPr>
            <a:picLocks noChangeAspect="1"/>
          </p:cNvPicPr>
          <p:nvPr/>
        </p:nvPicPr>
        <p:blipFill>
          <a:blip r:embed="rId2"/>
          <a:stretch>
            <a:fillRect/>
          </a:stretch>
        </p:blipFill>
        <p:spPr>
          <a:xfrm>
            <a:off x="1899943" y="0"/>
            <a:ext cx="9154911" cy="7177450"/>
          </a:xfrm>
          <a:prstGeom prst="rect">
            <a:avLst/>
          </a:prstGeom>
        </p:spPr>
      </p:pic>
    </p:spTree>
    <p:extLst>
      <p:ext uri="{BB962C8B-B14F-4D97-AF65-F5344CB8AC3E}">
        <p14:creationId xmlns:p14="http://schemas.microsoft.com/office/powerpoint/2010/main" val="99106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DD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971" b="11971"/>
          <a:stretch>
            <a:fillRect/>
          </a:stretch>
        </p:blipFill>
        <p:spPr>
          <a:xfrm>
            <a:off x="685800" y="0"/>
            <a:ext cx="10820400" cy="5486400"/>
          </a:xfrm>
          <a:prstGeom prst="rect">
            <a:avLst/>
          </a:prstGeom>
        </p:spPr>
      </p:pic>
      <p:grpSp>
        <p:nvGrpSpPr>
          <p:cNvPr id="3" name="Group 3"/>
          <p:cNvGrpSpPr/>
          <p:nvPr/>
        </p:nvGrpSpPr>
        <p:grpSpPr>
          <a:xfrm>
            <a:off x="1748789" y="3312728"/>
            <a:ext cx="9049827" cy="2653732"/>
            <a:chOff x="0" y="0"/>
            <a:chExt cx="18810468" cy="7090544"/>
          </a:xfrm>
        </p:grpSpPr>
        <p:sp>
          <p:nvSpPr>
            <p:cNvPr id="4" name="AutoShape 4"/>
            <p:cNvSpPr/>
            <p:nvPr/>
          </p:nvSpPr>
          <p:spPr>
            <a:xfrm>
              <a:off x="0" y="0"/>
              <a:ext cx="18810468" cy="7090544"/>
            </a:xfrm>
            <a:prstGeom prst="rect">
              <a:avLst/>
            </a:prstGeom>
            <a:solidFill>
              <a:srgbClr val="FFFDFB"/>
            </a:solidFill>
          </p:spPr>
        </p:sp>
        <p:sp>
          <p:nvSpPr>
            <p:cNvPr id="5" name="TextBox 5"/>
            <p:cNvSpPr txBox="1"/>
            <p:nvPr/>
          </p:nvSpPr>
          <p:spPr>
            <a:xfrm>
              <a:off x="1327510" y="1058612"/>
              <a:ext cx="16155452" cy="1129926"/>
            </a:xfrm>
            <a:prstGeom prst="rect">
              <a:avLst/>
            </a:prstGeom>
          </p:spPr>
          <p:txBody>
            <a:bodyPr lIns="0" tIns="0" rIns="0" bIns="0" rtlCol="0" anchor="t">
              <a:spAutoFit/>
            </a:bodyPr>
            <a:lstStyle/>
            <a:p>
              <a:pPr algn="ctr">
                <a:lnSpc>
                  <a:spcPts val="4667"/>
                </a:lnSpc>
              </a:pPr>
              <a:r>
                <a:rPr lang="en-US" sz="3334" u="sng" dirty="0">
                  <a:solidFill>
                    <a:srgbClr val="282120"/>
                  </a:solidFill>
                  <a:latin typeface="Muli Bold"/>
                </a:rPr>
                <a:t>Desire Mismatch</a:t>
              </a:r>
            </a:p>
          </p:txBody>
        </p:sp>
      </p:grpSp>
    </p:spTree>
    <p:extLst>
      <p:ext uri="{BB962C8B-B14F-4D97-AF65-F5344CB8AC3E}">
        <p14:creationId xmlns:p14="http://schemas.microsoft.com/office/powerpoint/2010/main" val="341261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2" name="AutoShape 2"/>
          <p:cNvSpPr/>
          <p:nvPr/>
        </p:nvSpPr>
        <p:spPr>
          <a:xfrm>
            <a:off x="0" y="0"/>
            <a:ext cx="7046150" cy="6858000"/>
          </a:xfrm>
          <a:prstGeom prst="rect">
            <a:avLst/>
          </a:prstGeom>
          <a:solidFill>
            <a:srgbClr val="FBD3C9"/>
          </a:solidFill>
        </p:spPr>
      </p:sp>
      <p:pic>
        <p:nvPicPr>
          <p:cNvPr id="3" name="Picture 3"/>
          <p:cNvPicPr>
            <a:picLocks noChangeAspect="1"/>
          </p:cNvPicPr>
          <p:nvPr/>
        </p:nvPicPr>
        <p:blipFill>
          <a:blip r:embed="rId2"/>
          <a:srcRect t="13884" b="13884"/>
          <a:stretch>
            <a:fillRect/>
          </a:stretch>
        </p:blipFill>
        <p:spPr>
          <a:xfrm>
            <a:off x="2741497" y="685800"/>
            <a:ext cx="3607967" cy="5486400"/>
          </a:xfrm>
          <a:prstGeom prst="rect">
            <a:avLst/>
          </a:prstGeom>
        </p:spPr>
      </p:pic>
      <p:pic>
        <p:nvPicPr>
          <p:cNvPr id="4" name="Picture 4"/>
          <p:cNvPicPr>
            <a:picLocks noChangeAspect="1"/>
          </p:cNvPicPr>
          <p:nvPr/>
        </p:nvPicPr>
        <p:blipFill>
          <a:blip r:embed="rId3"/>
          <a:srcRect l="15629" r="15629"/>
          <a:stretch>
            <a:fillRect/>
          </a:stretch>
        </p:blipFill>
        <p:spPr>
          <a:xfrm>
            <a:off x="0" y="685800"/>
            <a:ext cx="2512681" cy="5486400"/>
          </a:xfrm>
          <a:prstGeom prst="rect">
            <a:avLst/>
          </a:prstGeom>
        </p:spPr>
      </p:pic>
      <p:sp>
        <p:nvSpPr>
          <p:cNvPr id="5" name="TextBox 5"/>
          <p:cNvSpPr txBox="1"/>
          <p:nvPr/>
        </p:nvSpPr>
        <p:spPr>
          <a:xfrm>
            <a:off x="7932292" y="2998470"/>
            <a:ext cx="3499259" cy="2811667"/>
          </a:xfrm>
          <a:prstGeom prst="rect">
            <a:avLst/>
          </a:prstGeom>
        </p:spPr>
        <p:txBody>
          <a:bodyPr lIns="0" tIns="0" rIns="0" bIns="0" rtlCol="0" anchor="t">
            <a:spAutoFit/>
          </a:bodyPr>
          <a:lstStyle/>
          <a:p>
            <a:pPr>
              <a:lnSpc>
                <a:spcPts val="2239"/>
              </a:lnSpc>
              <a:spcBef>
                <a:spcPct val="0"/>
              </a:spcBef>
            </a:pPr>
            <a:r>
              <a:rPr lang="en-US" dirty="0"/>
              <a:t>According to a </a:t>
            </a:r>
            <a:r>
              <a:rPr lang="en-US" dirty="0">
                <a:hlinkClick r:id="rId4"/>
              </a:rPr>
              <a:t>2016 study</a:t>
            </a:r>
            <a:r>
              <a:rPr lang="en-US" dirty="0"/>
              <a:t> from the Archives of Sexual Behavior that looked at over 52,500 adults in the U.S. — including those who are lesbian, gay, and bisexual — 95 percent of heterosexual men reported they usually or always orgasmed during sex, compared to 65 percent of heterosexual women, who were the least likely.</a:t>
            </a:r>
            <a:endParaRPr lang="en-US" sz="1600" dirty="0">
              <a:solidFill>
                <a:srgbClr val="282120"/>
              </a:solidFill>
              <a:latin typeface="Muli Regular"/>
            </a:endParaRPr>
          </a:p>
        </p:txBody>
      </p:sp>
      <p:pic>
        <p:nvPicPr>
          <p:cNvPr id="6" name="Picture 6"/>
          <p:cNvPicPr>
            <a:picLocks noChangeAspect="1"/>
          </p:cNvPicPr>
          <p:nvPr/>
        </p:nvPicPr>
        <p:blipFill>
          <a:blip r:embed="rId5"/>
          <a:srcRect b="54108"/>
          <a:stretch>
            <a:fillRect/>
          </a:stretch>
        </p:blipFill>
        <p:spPr>
          <a:xfrm rot="5400000">
            <a:off x="6605590" y="3174004"/>
            <a:ext cx="1169795" cy="509993"/>
          </a:xfrm>
          <a:prstGeom prst="rect">
            <a:avLst/>
          </a:prstGeom>
        </p:spPr>
      </p:pic>
      <p:sp>
        <p:nvSpPr>
          <p:cNvPr id="8" name="Rectangle 7">
            <a:extLst>
              <a:ext uri="{FF2B5EF4-FFF2-40B4-BE49-F238E27FC236}">
                <a16:creationId xmlns:a16="http://schemas.microsoft.com/office/drawing/2014/main" id="{F88A67C5-657B-2945-930E-3EF1403A0B87}"/>
              </a:ext>
            </a:extLst>
          </p:cNvPr>
          <p:cNvSpPr/>
          <p:nvPr/>
        </p:nvSpPr>
        <p:spPr>
          <a:xfrm>
            <a:off x="6969598" y="440412"/>
            <a:ext cx="5222402" cy="1754326"/>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Orgasm Inequality</a:t>
            </a:r>
          </a:p>
        </p:txBody>
      </p:sp>
      <p:pic>
        <p:nvPicPr>
          <p:cNvPr id="9" name="Picture 6">
            <a:extLst>
              <a:ext uri="{FF2B5EF4-FFF2-40B4-BE49-F238E27FC236}">
                <a16:creationId xmlns:a16="http://schemas.microsoft.com/office/drawing/2014/main" id="{307C0D9D-DE85-7B43-AA6B-24F97722B4BF}"/>
              </a:ext>
            </a:extLst>
          </p:cNvPr>
          <p:cNvPicPr>
            <a:picLocks noChangeAspect="1"/>
          </p:cNvPicPr>
          <p:nvPr/>
        </p:nvPicPr>
        <p:blipFill>
          <a:blip r:embed="rId6"/>
          <a:srcRect l="21312" r="21312"/>
          <a:stretch>
            <a:fillRect/>
          </a:stretch>
        </p:blipFill>
        <p:spPr>
          <a:xfrm>
            <a:off x="1326437" y="3188970"/>
            <a:ext cx="3069174" cy="3566160"/>
          </a:xfrm>
          <a:prstGeom prst="rect">
            <a:avLst/>
          </a:prstGeom>
        </p:spPr>
      </p:pic>
    </p:spTree>
    <p:extLst>
      <p:ext uri="{BB962C8B-B14F-4D97-AF65-F5344CB8AC3E}">
        <p14:creationId xmlns:p14="http://schemas.microsoft.com/office/powerpoint/2010/main" val="232805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1EA4F-2656-3C46-90CD-9895A4B0C977}"/>
              </a:ext>
            </a:extLst>
          </p:cNvPr>
          <p:cNvSpPr/>
          <p:nvPr/>
        </p:nvSpPr>
        <p:spPr>
          <a:xfrm>
            <a:off x="1177290" y="937260"/>
            <a:ext cx="9201150" cy="923330"/>
          </a:xfrm>
          <a:prstGeom prst="rect">
            <a:avLst/>
          </a:prstGeom>
        </p:spPr>
        <p:txBody>
          <a:bodyPr wrap="square">
            <a:spAutoFit/>
          </a:bodyPr>
          <a:lstStyle/>
          <a:p>
            <a:r>
              <a:rPr lang="en-US" dirty="0">
                <a:solidFill>
                  <a:srgbClr val="0A0F26"/>
                </a:solidFill>
                <a:latin typeface="futura-pt"/>
              </a:rPr>
              <a:t>Difficulty achieving an orgasm is common among both men and women with MS. It may be caused by MS lesions, reduced sensation, or side effects of medications. Antidepressants are often the culprit.</a:t>
            </a:r>
            <a:endParaRPr lang="en-US" dirty="0"/>
          </a:p>
        </p:txBody>
      </p:sp>
    </p:spTree>
    <p:extLst>
      <p:ext uri="{BB962C8B-B14F-4D97-AF65-F5344CB8AC3E}">
        <p14:creationId xmlns:p14="http://schemas.microsoft.com/office/powerpoint/2010/main" val="2706135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grpSp>
        <p:nvGrpSpPr>
          <p:cNvPr id="2" name="Group 2"/>
          <p:cNvGrpSpPr/>
          <p:nvPr/>
        </p:nvGrpSpPr>
        <p:grpSpPr>
          <a:xfrm>
            <a:off x="685801" y="1983069"/>
            <a:ext cx="4259543" cy="1029034"/>
            <a:chOff x="0" y="-57150"/>
            <a:chExt cx="8519086" cy="2058068"/>
          </a:xfrm>
        </p:grpSpPr>
        <p:sp>
          <p:nvSpPr>
            <p:cNvPr id="3" name="TextBox 3"/>
            <p:cNvSpPr txBox="1"/>
            <p:nvPr/>
          </p:nvSpPr>
          <p:spPr>
            <a:xfrm>
              <a:off x="0" y="1469490"/>
              <a:ext cx="8519086" cy="531428"/>
            </a:xfrm>
            <a:prstGeom prst="rect">
              <a:avLst/>
            </a:prstGeom>
          </p:spPr>
          <p:txBody>
            <a:bodyPr lIns="0" tIns="0" rIns="0" bIns="0" rtlCol="0" anchor="t">
              <a:spAutoFit/>
            </a:bodyPr>
            <a:lstStyle/>
            <a:p>
              <a:pPr>
                <a:lnSpc>
                  <a:spcPts val="2239"/>
                </a:lnSpc>
                <a:spcBef>
                  <a:spcPct val="0"/>
                </a:spcBef>
              </a:pPr>
              <a:endParaRPr lang="en-US" sz="1600" dirty="0">
                <a:solidFill>
                  <a:srgbClr val="282120"/>
                </a:solidFill>
                <a:latin typeface="Muli Regular"/>
              </a:endParaRPr>
            </a:p>
          </p:txBody>
        </p:sp>
        <p:sp>
          <p:nvSpPr>
            <p:cNvPr id="4" name="TextBox 4"/>
            <p:cNvSpPr txBox="1"/>
            <p:nvPr/>
          </p:nvSpPr>
          <p:spPr>
            <a:xfrm>
              <a:off x="0" y="-57150"/>
              <a:ext cx="8519086" cy="816506"/>
            </a:xfrm>
            <a:prstGeom prst="rect">
              <a:avLst/>
            </a:prstGeom>
          </p:spPr>
          <p:txBody>
            <a:bodyPr lIns="0" tIns="0" rIns="0" bIns="0" rtlCol="0" anchor="t">
              <a:spAutoFit/>
            </a:bodyPr>
            <a:lstStyle/>
            <a:p>
              <a:pPr>
                <a:lnSpc>
                  <a:spcPts val="3360"/>
                </a:lnSpc>
              </a:pPr>
              <a:r>
                <a:rPr lang="en-US" sz="2400" u="sng" dirty="0">
                  <a:solidFill>
                    <a:srgbClr val="282120"/>
                  </a:solidFill>
                  <a:latin typeface="Muli Bold"/>
                </a:rPr>
                <a:t>PIV Sex</a:t>
              </a:r>
            </a:p>
          </p:txBody>
        </p:sp>
      </p:grpSp>
      <p:sp>
        <p:nvSpPr>
          <p:cNvPr id="5" name="AutoShape 5"/>
          <p:cNvSpPr/>
          <p:nvPr/>
        </p:nvSpPr>
        <p:spPr>
          <a:xfrm>
            <a:off x="5755009" y="1077735"/>
            <a:ext cx="5751191" cy="6399299"/>
          </a:xfrm>
          <a:prstGeom prst="rect">
            <a:avLst/>
          </a:prstGeom>
          <a:solidFill>
            <a:srgbClr val="FBD3C9"/>
          </a:solidFill>
        </p:spPr>
      </p:sp>
      <p:pic>
        <p:nvPicPr>
          <p:cNvPr id="7" name="Picture 7"/>
          <p:cNvPicPr>
            <a:picLocks noChangeAspect="1"/>
          </p:cNvPicPr>
          <p:nvPr/>
        </p:nvPicPr>
        <p:blipFill>
          <a:blip r:embed="rId2"/>
          <a:srcRect b="54108"/>
          <a:stretch>
            <a:fillRect/>
          </a:stretch>
        </p:blipFill>
        <p:spPr>
          <a:xfrm>
            <a:off x="8045707" y="685800"/>
            <a:ext cx="1169795" cy="509993"/>
          </a:xfrm>
          <a:prstGeom prst="rect">
            <a:avLst/>
          </a:prstGeom>
        </p:spPr>
      </p:pic>
      <p:pic>
        <p:nvPicPr>
          <p:cNvPr id="8" name="Picture 7">
            <a:extLst>
              <a:ext uri="{FF2B5EF4-FFF2-40B4-BE49-F238E27FC236}">
                <a16:creationId xmlns:a16="http://schemas.microsoft.com/office/drawing/2014/main" id="{777BB706-9DEF-2347-BEFC-2124DE84DAC2}"/>
              </a:ext>
            </a:extLst>
          </p:cNvPr>
          <p:cNvPicPr>
            <a:picLocks noChangeAspect="1"/>
          </p:cNvPicPr>
          <p:nvPr/>
        </p:nvPicPr>
        <p:blipFill>
          <a:blip r:embed="rId3"/>
          <a:stretch>
            <a:fillRect/>
          </a:stretch>
        </p:blipFill>
        <p:spPr>
          <a:xfrm>
            <a:off x="6510885" y="1769134"/>
            <a:ext cx="4216400" cy="5016500"/>
          </a:xfrm>
          <a:prstGeom prst="rect">
            <a:avLst/>
          </a:prstGeom>
        </p:spPr>
      </p:pic>
      <p:sp>
        <p:nvSpPr>
          <p:cNvPr id="10" name="TextBox 9">
            <a:extLst>
              <a:ext uri="{FF2B5EF4-FFF2-40B4-BE49-F238E27FC236}">
                <a16:creationId xmlns:a16="http://schemas.microsoft.com/office/drawing/2014/main" id="{1EBD6100-B121-4F4D-842D-484691C69F3B}"/>
              </a:ext>
            </a:extLst>
          </p:cNvPr>
          <p:cNvSpPr txBox="1"/>
          <p:nvPr/>
        </p:nvSpPr>
        <p:spPr>
          <a:xfrm>
            <a:off x="640081" y="3131820"/>
            <a:ext cx="4800600" cy="2585323"/>
          </a:xfrm>
          <a:prstGeom prst="rect">
            <a:avLst/>
          </a:prstGeom>
          <a:noFill/>
        </p:spPr>
        <p:txBody>
          <a:bodyPr wrap="square" rtlCol="0">
            <a:spAutoFit/>
          </a:bodyPr>
          <a:lstStyle/>
          <a:p>
            <a:r>
              <a:rPr lang="en-US" dirty="0"/>
              <a:t>2015 study of 1,000 women</a:t>
            </a:r>
          </a:p>
          <a:p>
            <a:r>
              <a:rPr lang="en-US" dirty="0"/>
              <a:t>slightly more than 18 percent reported they orgasmed from intercourse alone.</a:t>
            </a:r>
          </a:p>
          <a:p>
            <a:endParaRPr lang="en-US" dirty="0"/>
          </a:p>
          <a:p>
            <a:r>
              <a:rPr lang="en-US" dirty="0"/>
              <a:t>PIV lasts 3-5 minutes – but, women take up to 30 minutes</a:t>
            </a:r>
          </a:p>
          <a:p>
            <a:endParaRPr lang="en-US" dirty="0"/>
          </a:p>
          <a:p>
            <a:endParaRPr lang="en-US" dirty="0"/>
          </a:p>
          <a:p>
            <a:r>
              <a:rPr lang="en-US" dirty="0"/>
              <a:t>Getting back to that low desire issue…..</a:t>
            </a:r>
          </a:p>
        </p:txBody>
      </p:sp>
    </p:spTree>
    <p:extLst>
      <p:ext uri="{BB962C8B-B14F-4D97-AF65-F5344CB8AC3E}">
        <p14:creationId xmlns:p14="http://schemas.microsoft.com/office/powerpoint/2010/main" val="1494930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D3C9"/>
        </a:solidFill>
        <a:effectLst/>
      </p:bgPr>
    </p:bg>
    <p:spTree>
      <p:nvGrpSpPr>
        <p:cNvPr id="1" name=""/>
        <p:cNvGrpSpPr/>
        <p:nvPr/>
      </p:nvGrpSpPr>
      <p:grpSpPr>
        <a:xfrm>
          <a:off x="0" y="0"/>
          <a:ext cx="0" cy="0"/>
          <a:chOff x="0" y="0"/>
          <a:chExt cx="0" cy="0"/>
        </a:xfrm>
      </p:grpSpPr>
      <p:sp>
        <p:nvSpPr>
          <p:cNvPr id="2" name="AutoShape 2"/>
          <p:cNvSpPr/>
          <p:nvPr/>
        </p:nvSpPr>
        <p:spPr>
          <a:xfrm>
            <a:off x="685800" y="0"/>
            <a:ext cx="10820400" cy="6172200"/>
          </a:xfrm>
          <a:prstGeom prst="rect">
            <a:avLst/>
          </a:prstGeom>
          <a:solidFill>
            <a:srgbClr val="FFFDFB"/>
          </a:solidFill>
        </p:spPr>
      </p:sp>
      <p:sp>
        <p:nvSpPr>
          <p:cNvPr id="3" name="TextBox 3"/>
          <p:cNvSpPr txBox="1"/>
          <p:nvPr/>
        </p:nvSpPr>
        <p:spPr>
          <a:xfrm>
            <a:off x="1993044" y="1816167"/>
            <a:ext cx="8205912" cy="408253"/>
          </a:xfrm>
          <a:prstGeom prst="rect">
            <a:avLst/>
          </a:prstGeom>
        </p:spPr>
        <p:txBody>
          <a:bodyPr lIns="0" tIns="0" rIns="0" bIns="0" rtlCol="0" anchor="t">
            <a:spAutoFit/>
          </a:bodyPr>
          <a:lstStyle/>
          <a:p>
            <a:pPr algn="ctr">
              <a:lnSpc>
                <a:spcPts val="3360"/>
              </a:lnSpc>
            </a:pPr>
            <a:r>
              <a:rPr lang="en-US" sz="2400" u="sng" dirty="0">
                <a:solidFill>
                  <a:srgbClr val="282120"/>
                </a:solidFill>
                <a:latin typeface="Muli Bold"/>
              </a:rPr>
              <a:t>What is the Main Reason for Orgasm Inequality?</a:t>
            </a:r>
          </a:p>
        </p:txBody>
      </p:sp>
      <p:grpSp>
        <p:nvGrpSpPr>
          <p:cNvPr id="4" name="Group 4"/>
          <p:cNvGrpSpPr/>
          <p:nvPr/>
        </p:nvGrpSpPr>
        <p:grpSpPr>
          <a:xfrm>
            <a:off x="2596834" y="3047445"/>
            <a:ext cx="2914313" cy="1014501"/>
            <a:chOff x="0" y="28575"/>
            <a:chExt cx="5828626" cy="2029001"/>
          </a:xfrm>
        </p:grpSpPr>
        <p:sp>
          <p:nvSpPr>
            <p:cNvPr id="5" name="TextBox 5"/>
            <p:cNvSpPr txBox="1"/>
            <p:nvPr/>
          </p:nvSpPr>
          <p:spPr>
            <a:xfrm>
              <a:off x="0" y="1526148"/>
              <a:ext cx="5828626" cy="531428"/>
            </a:xfrm>
            <a:prstGeom prst="rect">
              <a:avLst/>
            </a:prstGeom>
          </p:spPr>
          <p:txBody>
            <a:bodyPr lIns="0" tIns="0" rIns="0" bIns="0" rtlCol="0" anchor="t">
              <a:spAutoFit/>
            </a:bodyPr>
            <a:lstStyle/>
            <a:p>
              <a:pPr>
                <a:lnSpc>
                  <a:spcPts val="2239"/>
                </a:lnSpc>
                <a:spcBef>
                  <a:spcPct val="0"/>
                </a:spcBef>
              </a:pPr>
              <a:r>
                <a:rPr lang="en-US" sz="1600" dirty="0">
                  <a:solidFill>
                    <a:srgbClr val="282120"/>
                  </a:solidFill>
                  <a:latin typeface="Muli Regular"/>
                </a:rPr>
                <a:t>Lack of Anatomy Knowledge</a:t>
              </a:r>
            </a:p>
          </p:txBody>
        </p:sp>
        <p:sp>
          <p:nvSpPr>
            <p:cNvPr id="6" name="TextBox 6"/>
            <p:cNvSpPr txBox="1"/>
            <p:nvPr/>
          </p:nvSpPr>
          <p:spPr>
            <a:xfrm>
              <a:off x="0" y="28575"/>
              <a:ext cx="1522810" cy="974625"/>
            </a:xfrm>
            <a:prstGeom prst="rect">
              <a:avLst/>
            </a:prstGeom>
          </p:spPr>
          <p:txBody>
            <a:bodyPr lIns="0" tIns="0" rIns="0" bIns="0" rtlCol="0" anchor="t">
              <a:spAutoFit/>
            </a:bodyPr>
            <a:lstStyle/>
            <a:p>
              <a:pPr>
                <a:lnSpc>
                  <a:spcPts val="3834"/>
                </a:lnSpc>
              </a:pPr>
              <a:r>
                <a:rPr lang="en-US" sz="3334" u="sng">
                  <a:solidFill>
                    <a:srgbClr val="FBD3C9"/>
                  </a:solidFill>
                  <a:latin typeface="Muli Bold"/>
                </a:rPr>
                <a:t>01</a:t>
              </a:r>
            </a:p>
          </p:txBody>
        </p:sp>
      </p:grpSp>
      <p:grpSp>
        <p:nvGrpSpPr>
          <p:cNvPr id="7" name="Group 7"/>
          <p:cNvGrpSpPr/>
          <p:nvPr/>
        </p:nvGrpSpPr>
        <p:grpSpPr>
          <a:xfrm>
            <a:off x="6680854" y="3047445"/>
            <a:ext cx="2914313" cy="1296629"/>
            <a:chOff x="0" y="28575"/>
            <a:chExt cx="5828626" cy="2593256"/>
          </a:xfrm>
        </p:grpSpPr>
        <p:sp>
          <p:nvSpPr>
            <p:cNvPr id="8" name="TextBox 8"/>
            <p:cNvSpPr txBox="1"/>
            <p:nvPr/>
          </p:nvSpPr>
          <p:spPr>
            <a:xfrm>
              <a:off x="0" y="1526148"/>
              <a:ext cx="5828626" cy="1095683"/>
            </a:xfrm>
            <a:prstGeom prst="rect">
              <a:avLst/>
            </a:prstGeom>
          </p:spPr>
          <p:txBody>
            <a:bodyPr lIns="0" tIns="0" rIns="0" bIns="0" rtlCol="0" anchor="t">
              <a:spAutoFit/>
            </a:bodyPr>
            <a:lstStyle/>
            <a:p>
              <a:pPr>
                <a:lnSpc>
                  <a:spcPts val="2239"/>
                </a:lnSpc>
                <a:spcBef>
                  <a:spcPct val="0"/>
                </a:spcBef>
              </a:pPr>
              <a:r>
                <a:rPr lang="en-US" sz="1600" dirty="0">
                  <a:solidFill>
                    <a:srgbClr val="282120"/>
                  </a:solidFill>
                  <a:latin typeface="Muli Regular"/>
                </a:rPr>
                <a:t>Society’s belief that a woman’s pleasure isn’t as important</a:t>
              </a:r>
            </a:p>
          </p:txBody>
        </p:sp>
        <p:sp>
          <p:nvSpPr>
            <p:cNvPr id="9" name="TextBox 9"/>
            <p:cNvSpPr txBox="1"/>
            <p:nvPr/>
          </p:nvSpPr>
          <p:spPr>
            <a:xfrm>
              <a:off x="0" y="28575"/>
              <a:ext cx="1522810" cy="974625"/>
            </a:xfrm>
            <a:prstGeom prst="rect">
              <a:avLst/>
            </a:prstGeom>
          </p:spPr>
          <p:txBody>
            <a:bodyPr lIns="0" tIns="0" rIns="0" bIns="0" rtlCol="0" anchor="t">
              <a:spAutoFit/>
            </a:bodyPr>
            <a:lstStyle/>
            <a:p>
              <a:pPr>
                <a:lnSpc>
                  <a:spcPts val="3834"/>
                </a:lnSpc>
              </a:pPr>
              <a:r>
                <a:rPr lang="en-US" sz="3334" u="sng">
                  <a:solidFill>
                    <a:srgbClr val="FBD3C9"/>
                  </a:solidFill>
                  <a:latin typeface="Muli Bold"/>
                </a:rPr>
                <a:t>02</a:t>
              </a:r>
            </a:p>
          </p:txBody>
        </p:sp>
      </p:grpSp>
    </p:spTree>
    <p:extLst>
      <p:ext uri="{BB962C8B-B14F-4D97-AF65-F5344CB8AC3E}">
        <p14:creationId xmlns:p14="http://schemas.microsoft.com/office/powerpoint/2010/main" val="1350903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4456B-6D52-6842-B899-F0D5F923F508}"/>
              </a:ext>
            </a:extLst>
          </p:cNvPr>
          <p:cNvPicPr>
            <a:picLocks noChangeAspect="1"/>
          </p:cNvPicPr>
          <p:nvPr/>
        </p:nvPicPr>
        <p:blipFill>
          <a:blip r:embed="rId2"/>
          <a:stretch>
            <a:fillRect/>
          </a:stretch>
        </p:blipFill>
        <p:spPr>
          <a:xfrm>
            <a:off x="1986280" y="777240"/>
            <a:ext cx="8128000" cy="4572000"/>
          </a:xfrm>
          <a:prstGeom prst="rect">
            <a:avLst/>
          </a:prstGeom>
        </p:spPr>
      </p:pic>
    </p:spTree>
    <p:extLst>
      <p:ext uri="{BB962C8B-B14F-4D97-AF65-F5344CB8AC3E}">
        <p14:creationId xmlns:p14="http://schemas.microsoft.com/office/powerpoint/2010/main" val="3531826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3BB84-209E-5843-883C-17A6CCA8DC40}"/>
              </a:ext>
            </a:extLst>
          </p:cNvPr>
          <p:cNvPicPr>
            <a:picLocks noChangeAspect="1"/>
          </p:cNvPicPr>
          <p:nvPr/>
        </p:nvPicPr>
        <p:blipFill rotWithShape="1">
          <a:blip r:embed="rId2"/>
          <a:srcRect l="17494" t="17305" r="2718" b="10354"/>
          <a:stretch/>
        </p:blipFill>
        <p:spPr>
          <a:xfrm>
            <a:off x="953310" y="252918"/>
            <a:ext cx="10711870" cy="6070060"/>
          </a:xfrm>
          <a:prstGeom prst="rect">
            <a:avLst/>
          </a:prstGeom>
        </p:spPr>
      </p:pic>
    </p:spTree>
    <p:extLst>
      <p:ext uri="{BB962C8B-B14F-4D97-AF65-F5344CB8AC3E}">
        <p14:creationId xmlns:p14="http://schemas.microsoft.com/office/powerpoint/2010/main" val="4192008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C86595-A571-3A46-9393-0E6E255014E1}"/>
              </a:ext>
            </a:extLst>
          </p:cNvPr>
          <p:cNvSpPr/>
          <p:nvPr/>
        </p:nvSpPr>
        <p:spPr>
          <a:xfrm>
            <a:off x="1668780" y="1245870"/>
            <a:ext cx="7475220" cy="2585323"/>
          </a:xfrm>
          <a:prstGeom prst="rect">
            <a:avLst/>
          </a:prstGeom>
        </p:spPr>
        <p:txBody>
          <a:bodyPr wrap="square">
            <a:spAutoFit/>
          </a:bodyPr>
          <a:lstStyle/>
          <a:p>
            <a:r>
              <a:rPr lang="en-US" b="1" dirty="0">
                <a:solidFill>
                  <a:srgbClr val="0A0F26"/>
                </a:solidFill>
                <a:latin typeface="futura-pt"/>
              </a:rPr>
              <a:t>Is Sexual Desire Related to Self-esteem?</a:t>
            </a:r>
          </a:p>
          <a:p>
            <a:endParaRPr lang="en-US" b="1" dirty="0">
              <a:solidFill>
                <a:srgbClr val="0A0F26"/>
              </a:solidFill>
              <a:latin typeface="futura-pt"/>
            </a:endParaRPr>
          </a:p>
          <a:p>
            <a:r>
              <a:rPr lang="en-US" dirty="0">
                <a:solidFill>
                  <a:srgbClr val="0A0F26"/>
                </a:solidFill>
                <a:latin typeface="futura-pt"/>
              </a:rPr>
              <a:t>Some people with MS develop a negative self-image, either because they don't like how they look, they miss what they can't do anymore, or they feel like a burden on their partners. Perhaps they hold the common societal view that people with disabilities aren’t sexual individuals.</a:t>
            </a:r>
          </a:p>
          <a:p>
            <a:endParaRPr lang="en-US" b="0" i="0" dirty="0">
              <a:solidFill>
                <a:srgbClr val="0A0F26"/>
              </a:solidFill>
              <a:effectLst/>
              <a:latin typeface="futura-pt"/>
            </a:endParaRPr>
          </a:p>
          <a:p>
            <a:r>
              <a:rPr lang="en-US" dirty="0">
                <a:solidFill>
                  <a:srgbClr val="0A0F26"/>
                </a:solidFill>
                <a:latin typeface="futura-pt"/>
              </a:rPr>
              <a:t>A low self esteem can bring desire down with it. </a:t>
            </a:r>
            <a:endParaRPr lang="en-US" b="0" i="0" dirty="0">
              <a:solidFill>
                <a:srgbClr val="0A0F26"/>
              </a:solidFill>
              <a:effectLst/>
              <a:latin typeface="futura-pt"/>
            </a:endParaRPr>
          </a:p>
        </p:txBody>
      </p:sp>
    </p:spTree>
    <p:extLst>
      <p:ext uri="{BB962C8B-B14F-4D97-AF65-F5344CB8AC3E}">
        <p14:creationId xmlns:p14="http://schemas.microsoft.com/office/powerpoint/2010/main" val="1176569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4E81-9EA6-1042-B0E1-94BF8A4A1470}"/>
              </a:ext>
            </a:extLst>
          </p:cNvPr>
          <p:cNvSpPr>
            <a:spLocks noGrp="1"/>
          </p:cNvSpPr>
          <p:nvPr>
            <p:ph type="title"/>
          </p:nvPr>
        </p:nvSpPr>
        <p:spPr/>
        <p:txBody>
          <a:bodyPr/>
          <a:lstStyle/>
          <a:p>
            <a:r>
              <a:rPr lang="en-US" dirty="0">
                <a:latin typeface="Al Nile" pitchFamily="2" charset="-78"/>
                <a:cs typeface="Al Nile" pitchFamily="2" charset="-78"/>
              </a:rPr>
              <a:t>Why Me?</a:t>
            </a:r>
          </a:p>
        </p:txBody>
      </p:sp>
      <p:sp>
        <p:nvSpPr>
          <p:cNvPr id="3" name="Content Placeholder 2">
            <a:extLst>
              <a:ext uri="{FF2B5EF4-FFF2-40B4-BE49-F238E27FC236}">
                <a16:creationId xmlns:a16="http://schemas.microsoft.com/office/drawing/2014/main" id="{C39DD45A-EF33-C449-A7ED-EBC0397630CC}"/>
              </a:ext>
            </a:extLst>
          </p:cNvPr>
          <p:cNvSpPr>
            <a:spLocks noGrp="1"/>
          </p:cNvSpPr>
          <p:nvPr>
            <p:ph idx="1"/>
          </p:nvPr>
        </p:nvSpPr>
        <p:spPr/>
        <p:txBody>
          <a:bodyPr/>
          <a:lstStyle/>
          <a:p>
            <a:r>
              <a:rPr lang="en-US" dirty="0"/>
              <a:t>Know Some Stuff</a:t>
            </a:r>
          </a:p>
          <a:p>
            <a:r>
              <a:rPr lang="en-US" dirty="0"/>
              <a:t>Build Your Team</a:t>
            </a:r>
          </a:p>
          <a:p>
            <a:r>
              <a:rPr lang="en-US" dirty="0"/>
              <a:t>My Story</a:t>
            </a:r>
          </a:p>
          <a:p>
            <a:r>
              <a:rPr lang="en-US" dirty="0"/>
              <a:t>My Purpose – Connecting People with Education</a:t>
            </a:r>
          </a:p>
          <a:p>
            <a:r>
              <a:rPr lang="en-US" dirty="0"/>
              <a:t>Sex is Awkward</a:t>
            </a:r>
          </a:p>
          <a:p>
            <a:r>
              <a:rPr lang="en-US" dirty="0"/>
              <a:t>Vulnerability is the Key to Connection</a:t>
            </a:r>
          </a:p>
        </p:txBody>
      </p:sp>
      <p:pic>
        <p:nvPicPr>
          <p:cNvPr id="6" name="Picture 5">
            <a:extLst>
              <a:ext uri="{FF2B5EF4-FFF2-40B4-BE49-F238E27FC236}">
                <a16:creationId xmlns:a16="http://schemas.microsoft.com/office/drawing/2014/main" id="{2071B364-4E38-664D-893D-BC686C2DE615}"/>
              </a:ext>
            </a:extLst>
          </p:cNvPr>
          <p:cNvPicPr>
            <a:picLocks noChangeAspect="1"/>
          </p:cNvPicPr>
          <p:nvPr/>
        </p:nvPicPr>
        <p:blipFill>
          <a:blip r:embed="rId2"/>
          <a:stretch>
            <a:fillRect/>
          </a:stretch>
        </p:blipFill>
        <p:spPr>
          <a:xfrm>
            <a:off x="7814310" y="1062990"/>
            <a:ext cx="4473035" cy="3554730"/>
          </a:xfrm>
          <a:prstGeom prst="rect">
            <a:avLst/>
          </a:prstGeom>
        </p:spPr>
      </p:pic>
    </p:spTree>
    <p:extLst>
      <p:ext uri="{BB962C8B-B14F-4D97-AF65-F5344CB8AC3E}">
        <p14:creationId xmlns:p14="http://schemas.microsoft.com/office/powerpoint/2010/main" val="316964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B755-6E1D-49FC-A4B7-A585558D5B56}"/>
              </a:ext>
            </a:extLst>
          </p:cNvPr>
          <p:cNvSpPr>
            <a:spLocks noGrp="1"/>
          </p:cNvSpPr>
          <p:nvPr>
            <p:ph type="title"/>
          </p:nvPr>
        </p:nvSpPr>
        <p:spPr/>
        <p:txBody>
          <a:bodyPr/>
          <a:lstStyle/>
          <a:p>
            <a:r>
              <a:rPr lang="en-US" dirty="0"/>
              <a:t>First Line Desire/Arousal Treatment</a:t>
            </a:r>
          </a:p>
        </p:txBody>
      </p:sp>
      <p:sp>
        <p:nvSpPr>
          <p:cNvPr id="3" name="Content Placeholder 2">
            <a:extLst>
              <a:ext uri="{FF2B5EF4-FFF2-40B4-BE49-F238E27FC236}">
                <a16:creationId xmlns:a16="http://schemas.microsoft.com/office/drawing/2014/main" id="{AB4C4598-EACB-4A0C-AFAD-1556D9122445}"/>
              </a:ext>
            </a:extLst>
          </p:cNvPr>
          <p:cNvSpPr>
            <a:spLocks noGrp="1"/>
          </p:cNvSpPr>
          <p:nvPr>
            <p:ph idx="1"/>
          </p:nvPr>
        </p:nvSpPr>
        <p:spPr/>
        <p:txBody>
          <a:bodyPr/>
          <a:lstStyle/>
          <a:p>
            <a:r>
              <a:rPr lang="en-US" dirty="0"/>
              <a:t>Lubricants (Water and Silicone)</a:t>
            </a:r>
          </a:p>
          <a:p>
            <a:r>
              <a:rPr lang="en-US" dirty="0"/>
              <a:t>Moisturizers, toys/devices, self discovery</a:t>
            </a:r>
          </a:p>
          <a:p>
            <a:r>
              <a:rPr lang="en-US" dirty="0"/>
              <a:t>OTC options</a:t>
            </a:r>
          </a:p>
          <a:p>
            <a:pPr lvl="1"/>
            <a:r>
              <a:rPr lang="en-US" dirty="0" err="1"/>
              <a:t>Arginmax</a:t>
            </a:r>
            <a:r>
              <a:rPr lang="en-US" dirty="0"/>
              <a:t> for women</a:t>
            </a:r>
          </a:p>
          <a:p>
            <a:pPr lvl="1"/>
            <a:r>
              <a:rPr lang="en-US" dirty="0" err="1"/>
              <a:t>Stronvivo</a:t>
            </a:r>
            <a:endParaRPr lang="en-US" dirty="0"/>
          </a:p>
          <a:p>
            <a:pPr lvl="1"/>
            <a:r>
              <a:rPr lang="en-US" dirty="0"/>
              <a:t>Topical </a:t>
            </a:r>
            <a:r>
              <a:rPr lang="en-US" dirty="0" err="1"/>
              <a:t>Zestra</a:t>
            </a:r>
            <a:r>
              <a:rPr lang="en-US" dirty="0"/>
              <a:t> </a:t>
            </a:r>
          </a:p>
        </p:txBody>
      </p:sp>
      <p:sp>
        <p:nvSpPr>
          <p:cNvPr id="4" name="Rectangle 3">
            <a:extLst>
              <a:ext uri="{FF2B5EF4-FFF2-40B4-BE49-F238E27FC236}">
                <a16:creationId xmlns:a16="http://schemas.microsoft.com/office/drawing/2014/main" id="{94648F61-77A1-EA41-AB2D-1609A283AE21}"/>
              </a:ext>
            </a:extLst>
          </p:cNvPr>
          <p:cNvSpPr/>
          <p:nvPr/>
        </p:nvSpPr>
        <p:spPr>
          <a:xfrm>
            <a:off x="6294775" y="3741038"/>
            <a:ext cx="6096000" cy="923330"/>
          </a:xfrm>
          <a:prstGeom prst="rect">
            <a:avLst/>
          </a:prstGeom>
        </p:spPr>
        <p:txBody>
          <a:bodyPr>
            <a:spAutoFit/>
          </a:bodyPr>
          <a:lstStyle/>
          <a:p>
            <a:r>
              <a:rPr lang="en-US" dirty="0">
                <a:solidFill>
                  <a:srgbClr val="0A0F26"/>
                </a:solidFill>
                <a:latin typeface="futura-pt"/>
              </a:rPr>
              <a:t>Genital numbness is a very common symptom in men and women with MS, and it's caused by lesions in the spinal cord</a:t>
            </a:r>
            <a:endParaRPr lang="en-US" dirty="0"/>
          </a:p>
        </p:txBody>
      </p:sp>
    </p:spTree>
    <p:extLst>
      <p:ext uri="{BB962C8B-B14F-4D97-AF65-F5344CB8AC3E}">
        <p14:creationId xmlns:p14="http://schemas.microsoft.com/office/powerpoint/2010/main" val="581216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FE5B-9124-E144-8DFF-850B80B16FD0}"/>
              </a:ext>
            </a:extLst>
          </p:cNvPr>
          <p:cNvSpPr>
            <a:spLocks noGrp="1"/>
          </p:cNvSpPr>
          <p:nvPr>
            <p:ph type="title"/>
          </p:nvPr>
        </p:nvSpPr>
        <p:spPr/>
        <p:txBody>
          <a:bodyPr/>
          <a:lstStyle/>
          <a:p>
            <a:r>
              <a:rPr lang="en-US" dirty="0"/>
              <a:t>Medications for Software</a:t>
            </a:r>
          </a:p>
        </p:txBody>
      </p:sp>
      <p:sp>
        <p:nvSpPr>
          <p:cNvPr id="3" name="Content Placeholder 2">
            <a:extLst>
              <a:ext uri="{FF2B5EF4-FFF2-40B4-BE49-F238E27FC236}">
                <a16:creationId xmlns:a16="http://schemas.microsoft.com/office/drawing/2014/main" id="{00272576-3500-AA41-B2D5-032BD5919215}"/>
              </a:ext>
            </a:extLst>
          </p:cNvPr>
          <p:cNvSpPr>
            <a:spLocks noGrp="1"/>
          </p:cNvSpPr>
          <p:nvPr>
            <p:ph idx="1"/>
          </p:nvPr>
        </p:nvSpPr>
        <p:spPr/>
        <p:txBody>
          <a:bodyPr/>
          <a:lstStyle/>
          <a:p>
            <a:r>
              <a:rPr lang="en-US" dirty="0"/>
              <a:t>Bremelanotide</a:t>
            </a:r>
          </a:p>
          <a:p>
            <a:r>
              <a:rPr lang="en-US" dirty="0" err="1"/>
              <a:t>Filbanserin</a:t>
            </a:r>
            <a:endParaRPr lang="en-US" dirty="0"/>
          </a:p>
          <a:p>
            <a:r>
              <a:rPr lang="en-US" dirty="0" err="1"/>
              <a:t>Buproprion</a:t>
            </a:r>
            <a:endParaRPr lang="en-US" dirty="0"/>
          </a:p>
          <a:p>
            <a:r>
              <a:rPr lang="en-US" dirty="0"/>
              <a:t>Sildenafil</a:t>
            </a:r>
          </a:p>
          <a:p>
            <a:r>
              <a:rPr lang="en-US" dirty="0"/>
              <a:t>Testosterone</a:t>
            </a:r>
          </a:p>
        </p:txBody>
      </p:sp>
      <p:pic>
        <p:nvPicPr>
          <p:cNvPr id="4" name="Picture 3">
            <a:extLst>
              <a:ext uri="{FF2B5EF4-FFF2-40B4-BE49-F238E27FC236}">
                <a16:creationId xmlns:a16="http://schemas.microsoft.com/office/drawing/2014/main" id="{E0DF602F-77C3-CA4F-9FD6-E9346BEFF92F}"/>
              </a:ext>
            </a:extLst>
          </p:cNvPr>
          <p:cNvPicPr>
            <a:picLocks noChangeAspect="1"/>
          </p:cNvPicPr>
          <p:nvPr/>
        </p:nvPicPr>
        <p:blipFill>
          <a:blip r:embed="rId2"/>
          <a:stretch>
            <a:fillRect/>
          </a:stretch>
        </p:blipFill>
        <p:spPr>
          <a:xfrm>
            <a:off x="8445161" y="2087233"/>
            <a:ext cx="3455513" cy="2298700"/>
          </a:xfrm>
          <a:prstGeom prst="rect">
            <a:avLst/>
          </a:prstGeom>
        </p:spPr>
      </p:pic>
      <p:pic>
        <p:nvPicPr>
          <p:cNvPr id="5" name="Picture 4">
            <a:extLst>
              <a:ext uri="{FF2B5EF4-FFF2-40B4-BE49-F238E27FC236}">
                <a16:creationId xmlns:a16="http://schemas.microsoft.com/office/drawing/2014/main" id="{5806EF19-8B65-9A47-B69E-A5CFE1866BEF}"/>
              </a:ext>
            </a:extLst>
          </p:cNvPr>
          <p:cNvPicPr>
            <a:picLocks noChangeAspect="1"/>
          </p:cNvPicPr>
          <p:nvPr/>
        </p:nvPicPr>
        <p:blipFill>
          <a:blip r:embed="rId3"/>
          <a:stretch>
            <a:fillRect/>
          </a:stretch>
        </p:blipFill>
        <p:spPr>
          <a:xfrm>
            <a:off x="4247286" y="1146786"/>
            <a:ext cx="3352055" cy="4179594"/>
          </a:xfrm>
          <a:prstGeom prst="rect">
            <a:avLst/>
          </a:prstGeom>
        </p:spPr>
      </p:pic>
    </p:spTree>
    <p:extLst>
      <p:ext uri="{BB962C8B-B14F-4D97-AF65-F5344CB8AC3E}">
        <p14:creationId xmlns:p14="http://schemas.microsoft.com/office/powerpoint/2010/main" val="1430353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424132" cy="6858000"/>
          </a:xfrm>
          <a:prstGeom prst="rect">
            <a:avLst/>
          </a:prstGeom>
          <a:solidFill>
            <a:srgbClr val="C3DDD9"/>
          </a:solidFill>
        </p:spPr>
      </p:sp>
      <p:pic>
        <p:nvPicPr>
          <p:cNvPr id="3" name="Picture 3"/>
          <p:cNvPicPr>
            <a:picLocks noChangeAspect="1"/>
          </p:cNvPicPr>
          <p:nvPr/>
        </p:nvPicPr>
        <p:blipFill>
          <a:blip r:embed="rId2"/>
          <a:srcRect l="23399" r="23399"/>
          <a:stretch>
            <a:fillRect/>
          </a:stretch>
        </p:blipFill>
        <p:spPr>
          <a:xfrm>
            <a:off x="131646" y="1040130"/>
            <a:ext cx="3782493" cy="5486400"/>
          </a:xfrm>
          <a:prstGeom prst="rect">
            <a:avLst/>
          </a:prstGeom>
        </p:spPr>
      </p:pic>
      <p:pic>
        <p:nvPicPr>
          <p:cNvPr id="4" name="Picture 4"/>
          <p:cNvPicPr>
            <a:picLocks noChangeAspect="1"/>
          </p:cNvPicPr>
          <p:nvPr/>
        </p:nvPicPr>
        <p:blipFill>
          <a:blip r:embed="rId3"/>
          <a:srcRect b="54108"/>
          <a:stretch>
            <a:fillRect/>
          </a:stretch>
        </p:blipFill>
        <p:spPr>
          <a:xfrm rot="5400000">
            <a:off x="3983572" y="3174004"/>
            <a:ext cx="1169795" cy="509993"/>
          </a:xfrm>
          <a:prstGeom prst="rect">
            <a:avLst/>
          </a:prstGeom>
        </p:spPr>
      </p:pic>
      <p:grpSp>
        <p:nvGrpSpPr>
          <p:cNvPr id="5" name="Group 5"/>
          <p:cNvGrpSpPr/>
          <p:nvPr/>
        </p:nvGrpSpPr>
        <p:grpSpPr>
          <a:xfrm>
            <a:off x="5549088" y="2482667"/>
            <a:ext cx="5743245" cy="1029033"/>
            <a:chOff x="0" y="-57150"/>
            <a:chExt cx="11486491" cy="2058067"/>
          </a:xfrm>
        </p:grpSpPr>
        <p:sp>
          <p:nvSpPr>
            <p:cNvPr id="6" name="TextBox 6"/>
            <p:cNvSpPr txBox="1"/>
            <p:nvPr/>
          </p:nvSpPr>
          <p:spPr>
            <a:xfrm>
              <a:off x="0" y="1469489"/>
              <a:ext cx="11486491" cy="531428"/>
            </a:xfrm>
            <a:prstGeom prst="rect">
              <a:avLst/>
            </a:prstGeom>
          </p:spPr>
          <p:txBody>
            <a:bodyPr lIns="0" tIns="0" rIns="0" bIns="0" rtlCol="0" anchor="t">
              <a:spAutoFit/>
            </a:bodyPr>
            <a:lstStyle/>
            <a:p>
              <a:pPr>
                <a:lnSpc>
                  <a:spcPts val="2239"/>
                </a:lnSpc>
                <a:spcBef>
                  <a:spcPct val="0"/>
                </a:spcBef>
              </a:pPr>
              <a:endParaRPr lang="en-US" sz="1600" dirty="0">
                <a:solidFill>
                  <a:srgbClr val="282120"/>
                </a:solidFill>
                <a:latin typeface="Muli Regular"/>
              </a:endParaRPr>
            </a:p>
          </p:txBody>
        </p:sp>
        <p:sp>
          <p:nvSpPr>
            <p:cNvPr id="7" name="TextBox 7"/>
            <p:cNvSpPr txBox="1"/>
            <p:nvPr/>
          </p:nvSpPr>
          <p:spPr>
            <a:xfrm>
              <a:off x="0" y="-57150"/>
              <a:ext cx="11486491" cy="1688541"/>
            </a:xfrm>
            <a:prstGeom prst="rect">
              <a:avLst/>
            </a:prstGeom>
          </p:spPr>
          <p:txBody>
            <a:bodyPr lIns="0" tIns="0" rIns="0" bIns="0" rtlCol="0" anchor="t">
              <a:spAutoFit/>
            </a:bodyPr>
            <a:lstStyle/>
            <a:p>
              <a:pPr>
                <a:lnSpc>
                  <a:spcPts val="3360"/>
                </a:lnSpc>
              </a:pPr>
              <a:r>
                <a:rPr lang="en-US" sz="2400" u="sng" dirty="0">
                  <a:solidFill>
                    <a:srgbClr val="282120"/>
                  </a:solidFill>
                  <a:latin typeface="Muli Bold"/>
                </a:rPr>
                <a:t>If Estrogen is the Secret, Testosterone is the secret secret</a:t>
              </a:r>
            </a:p>
          </p:txBody>
        </p:sp>
      </p:grpSp>
    </p:spTree>
    <p:extLst>
      <p:ext uri="{BB962C8B-B14F-4D97-AF65-F5344CB8AC3E}">
        <p14:creationId xmlns:p14="http://schemas.microsoft.com/office/powerpoint/2010/main" val="1079954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65CE-0D54-4001-BB76-865D2672348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287442A-95C0-4F94-B05D-539FDB1587B3}"/>
              </a:ext>
            </a:extLst>
          </p:cNvPr>
          <p:cNvPicPr>
            <a:picLocks noGrp="1" noChangeAspect="1"/>
          </p:cNvPicPr>
          <p:nvPr>
            <p:ph idx="1"/>
          </p:nvPr>
        </p:nvPicPr>
        <p:blipFill rotWithShape="1">
          <a:blip r:embed="rId2"/>
          <a:srcRect l="5437" t="18022" r="21301" b="976"/>
          <a:stretch/>
        </p:blipFill>
        <p:spPr>
          <a:xfrm>
            <a:off x="89919" y="0"/>
            <a:ext cx="11897302" cy="7010400"/>
          </a:xfrm>
          <a:prstGeom prst="rect">
            <a:avLst/>
          </a:prstGeom>
        </p:spPr>
      </p:pic>
    </p:spTree>
    <p:extLst>
      <p:ext uri="{BB962C8B-B14F-4D97-AF65-F5344CB8AC3E}">
        <p14:creationId xmlns:p14="http://schemas.microsoft.com/office/powerpoint/2010/main" val="1063206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261A7-E2E1-CD41-BF16-822FFEA9D86D}"/>
              </a:ext>
            </a:extLst>
          </p:cNvPr>
          <p:cNvSpPr>
            <a:spLocks noGrp="1"/>
          </p:cNvSpPr>
          <p:nvPr>
            <p:ph type="title"/>
          </p:nvPr>
        </p:nvSpPr>
        <p:spPr/>
        <p:txBody>
          <a:bodyPr/>
          <a:lstStyle/>
          <a:p>
            <a:r>
              <a:rPr lang="en-US" dirty="0"/>
              <a:t>Build Your Team</a:t>
            </a:r>
          </a:p>
        </p:txBody>
      </p:sp>
      <p:sp>
        <p:nvSpPr>
          <p:cNvPr id="3" name="Content Placeholder 2">
            <a:extLst>
              <a:ext uri="{FF2B5EF4-FFF2-40B4-BE49-F238E27FC236}">
                <a16:creationId xmlns:a16="http://schemas.microsoft.com/office/drawing/2014/main" id="{BC78E228-B2C1-CB49-BD99-F33DE581C472}"/>
              </a:ext>
            </a:extLst>
          </p:cNvPr>
          <p:cNvSpPr>
            <a:spLocks noGrp="1"/>
          </p:cNvSpPr>
          <p:nvPr>
            <p:ph idx="1"/>
          </p:nvPr>
        </p:nvSpPr>
        <p:spPr/>
        <p:txBody>
          <a:bodyPr/>
          <a:lstStyle/>
          <a:p>
            <a:r>
              <a:rPr lang="en-US" dirty="0"/>
              <a:t>Know your vulva</a:t>
            </a:r>
          </a:p>
          <a:p>
            <a:r>
              <a:rPr lang="en-US" dirty="0"/>
              <a:t>Normalize the experience</a:t>
            </a:r>
          </a:p>
          <a:p>
            <a:r>
              <a:rPr lang="en-US" dirty="0"/>
              <a:t>Sex therapists</a:t>
            </a:r>
          </a:p>
          <a:p>
            <a:r>
              <a:rPr lang="en-US" dirty="0"/>
              <a:t>Physical therapists</a:t>
            </a:r>
          </a:p>
        </p:txBody>
      </p:sp>
    </p:spTree>
    <p:extLst>
      <p:ext uri="{BB962C8B-B14F-4D97-AF65-F5344CB8AC3E}">
        <p14:creationId xmlns:p14="http://schemas.microsoft.com/office/powerpoint/2010/main" val="273024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A42B-99D8-704D-983E-C709D28434A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C1BDF57-6F34-AE4E-BBA1-0088CDB253C7}"/>
              </a:ext>
            </a:extLst>
          </p:cNvPr>
          <p:cNvPicPr>
            <a:picLocks noGrp="1" noChangeAspect="1"/>
          </p:cNvPicPr>
          <p:nvPr>
            <p:ph idx="1"/>
          </p:nvPr>
        </p:nvPicPr>
        <p:blipFill rotWithShape="1">
          <a:blip r:embed="rId2"/>
          <a:srcRect l="17365" t="17777" r="2741" b="14757"/>
          <a:stretch/>
        </p:blipFill>
        <p:spPr>
          <a:xfrm>
            <a:off x="420305" y="0"/>
            <a:ext cx="11512615" cy="6076102"/>
          </a:xfrm>
        </p:spPr>
      </p:pic>
    </p:spTree>
    <p:extLst>
      <p:ext uri="{BB962C8B-B14F-4D97-AF65-F5344CB8AC3E}">
        <p14:creationId xmlns:p14="http://schemas.microsoft.com/office/powerpoint/2010/main" val="680253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6B36-59A5-4DE4-BBE4-B05733A23017}"/>
              </a:ext>
            </a:extLst>
          </p:cNvPr>
          <p:cNvSpPr>
            <a:spLocks noGrp="1"/>
          </p:cNvSpPr>
          <p:nvPr>
            <p:ph type="title"/>
          </p:nvPr>
        </p:nvSpPr>
        <p:spPr/>
        <p:txBody>
          <a:bodyPr/>
          <a:lstStyle/>
          <a:p>
            <a:pPr algn="ctr"/>
            <a:r>
              <a:rPr lang="en-US" dirty="0"/>
              <a:t>WE ARE NORMAL</a:t>
            </a:r>
          </a:p>
        </p:txBody>
      </p:sp>
      <p:sp>
        <p:nvSpPr>
          <p:cNvPr id="3" name="Content Placeholder 2">
            <a:extLst>
              <a:ext uri="{FF2B5EF4-FFF2-40B4-BE49-F238E27FC236}">
                <a16:creationId xmlns:a16="http://schemas.microsoft.com/office/drawing/2014/main" id="{D7B30270-0B81-4DB8-914B-4D2B6A35195C}"/>
              </a:ext>
            </a:extLst>
          </p:cNvPr>
          <p:cNvSpPr>
            <a:spLocks noGrp="1"/>
          </p:cNvSpPr>
          <p:nvPr>
            <p:ph idx="1"/>
          </p:nvPr>
        </p:nvSpPr>
        <p:spPr/>
        <p:txBody>
          <a:bodyPr/>
          <a:lstStyle/>
          <a:p>
            <a:r>
              <a:rPr lang="en-US" dirty="0"/>
              <a:t>Statement: Many people with MS have concerns about their intimate relationships</a:t>
            </a:r>
          </a:p>
          <a:p>
            <a:r>
              <a:rPr lang="en-US" dirty="0"/>
              <a:t>Ask:  Have you experienced any issues?</a:t>
            </a:r>
          </a:p>
          <a:p>
            <a:r>
              <a:rPr lang="en-US" dirty="0"/>
              <a:t>Treat or refer</a:t>
            </a:r>
          </a:p>
          <a:p>
            <a:r>
              <a:rPr lang="en-US" dirty="0"/>
              <a:t>You are a Rockstar for asking</a:t>
            </a:r>
          </a:p>
        </p:txBody>
      </p:sp>
    </p:spTree>
    <p:extLst>
      <p:ext uri="{BB962C8B-B14F-4D97-AF65-F5344CB8AC3E}">
        <p14:creationId xmlns:p14="http://schemas.microsoft.com/office/powerpoint/2010/main" val="169511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D097DD38-24F4-4A86-B43C-FECA82ED0545}"/>
              </a:ext>
            </a:extLst>
          </p:cNvPr>
          <p:cNvPicPr>
            <a:picLocks noGrp="1" noChangeAspect="1"/>
          </p:cNvPicPr>
          <p:nvPr>
            <p:ph idx="1"/>
          </p:nvPr>
        </p:nvPicPr>
        <p:blipFill rotWithShape="1">
          <a:blip r:embed="rId3"/>
          <a:srcRect l="12780" t="18256" r="21354" b="1"/>
          <a:stretch/>
        </p:blipFill>
        <p:spPr>
          <a:xfrm>
            <a:off x="543339" y="-54945"/>
            <a:ext cx="11145078" cy="7365363"/>
          </a:xfrm>
          <a:prstGeom prst="rect">
            <a:avLst/>
          </a:prstGeom>
        </p:spPr>
      </p:pic>
    </p:spTree>
    <p:extLst>
      <p:ext uri="{BB962C8B-B14F-4D97-AF65-F5344CB8AC3E}">
        <p14:creationId xmlns:p14="http://schemas.microsoft.com/office/powerpoint/2010/main" val="4047216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3DDD9"/>
        </a:solidFill>
        <a:effectLst/>
      </p:bgPr>
    </p:bg>
    <p:spTree>
      <p:nvGrpSpPr>
        <p:cNvPr id="1" name=""/>
        <p:cNvGrpSpPr/>
        <p:nvPr/>
      </p:nvGrpSpPr>
      <p:grpSpPr>
        <a:xfrm>
          <a:off x="0" y="0"/>
          <a:ext cx="0" cy="0"/>
          <a:chOff x="0" y="0"/>
          <a:chExt cx="0" cy="0"/>
        </a:xfrm>
      </p:grpSpPr>
      <p:sp>
        <p:nvSpPr>
          <p:cNvPr id="2" name="AutoShape 2"/>
          <p:cNvSpPr/>
          <p:nvPr/>
        </p:nvSpPr>
        <p:spPr>
          <a:xfrm>
            <a:off x="685800" y="685800"/>
            <a:ext cx="11714794" cy="5486400"/>
          </a:xfrm>
          <a:prstGeom prst="rect">
            <a:avLst/>
          </a:prstGeom>
          <a:solidFill>
            <a:srgbClr val="FFFDFB"/>
          </a:solidFill>
        </p:spPr>
        <p:txBody>
          <a:bodyPr/>
          <a:lstStyle/>
          <a:p>
            <a:endParaRPr lang="en-US" dirty="0"/>
          </a:p>
        </p:txBody>
      </p:sp>
      <p:sp>
        <p:nvSpPr>
          <p:cNvPr id="3" name="TextBox 3"/>
          <p:cNvSpPr txBox="1"/>
          <p:nvPr/>
        </p:nvSpPr>
        <p:spPr>
          <a:xfrm>
            <a:off x="1425681" y="1389626"/>
            <a:ext cx="9383629" cy="408253"/>
          </a:xfrm>
          <a:prstGeom prst="rect">
            <a:avLst/>
          </a:prstGeom>
        </p:spPr>
        <p:txBody>
          <a:bodyPr lIns="0" tIns="0" rIns="0" bIns="0" rtlCol="0" anchor="t">
            <a:spAutoFit/>
          </a:bodyPr>
          <a:lstStyle/>
          <a:p>
            <a:pPr>
              <a:lnSpc>
                <a:spcPts val="3360"/>
              </a:lnSpc>
            </a:pPr>
            <a:r>
              <a:rPr lang="en-US" sz="2400" u="sng" dirty="0">
                <a:solidFill>
                  <a:srgbClr val="282120"/>
                </a:solidFill>
                <a:latin typeface="Muli Bold"/>
              </a:rPr>
              <a:t>Tips and Tricks</a:t>
            </a:r>
          </a:p>
        </p:txBody>
      </p:sp>
      <p:grpSp>
        <p:nvGrpSpPr>
          <p:cNvPr id="4" name="Group 4"/>
          <p:cNvGrpSpPr/>
          <p:nvPr/>
        </p:nvGrpSpPr>
        <p:grpSpPr>
          <a:xfrm>
            <a:off x="1425681" y="2490286"/>
            <a:ext cx="2718061" cy="2131278"/>
            <a:chOff x="0" y="28575"/>
            <a:chExt cx="5436122" cy="4262556"/>
          </a:xfrm>
        </p:grpSpPr>
        <p:sp>
          <p:nvSpPr>
            <p:cNvPr id="5" name="TextBox 5"/>
            <p:cNvSpPr txBox="1"/>
            <p:nvPr/>
          </p:nvSpPr>
          <p:spPr>
            <a:xfrm>
              <a:off x="0" y="28575"/>
              <a:ext cx="1522812" cy="974626"/>
            </a:xfrm>
            <a:prstGeom prst="rect">
              <a:avLst/>
            </a:prstGeom>
          </p:spPr>
          <p:txBody>
            <a:bodyPr lIns="0" tIns="0" rIns="0" bIns="0" rtlCol="0" anchor="t">
              <a:spAutoFit/>
            </a:bodyPr>
            <a:lstStyle/>
            <a:p>
              <a:pPr>
                <a:lnSpc>
                  <a:spcPts val="3834"/>
                </a:lnSpc>
              </a:pPr>
              <a:r>
                <a:rPr lang="en-US" sz="3334" u="sng">
                  <a:solidFill>
                    <a:srgbClr val="C3DDD9"/>
                  </a:solidFill>
                  <a:latin typeface="Muli Bold"/>
                </a:rPr>
                <a:t>01</a:t>
              </a:r>
            </a:p>
          </p:txBody>
        </p:sp>
        <p:sp>
          <p:nvSpPr>
            <p:cNvPr id="6" name="TextBox 6"/>
            <p:cNvSpPr txBox="1"/>
            <p:nvPr/>
          </p:nvSpPr>
          <p:spPr>
            <a:xfrm>
              <a:off x="0" y="1502675"/>
              <a:ext cx="5436122" cy="2788456"/>
            </a:xfrm>
            <a:prstGeom prst="rect">
              <a:avLst/>
            </a:prstGeom>
          </p:spPr>
          <p:txBody>
            <a:bodyPr lIns="0" tIns="0" rIns="0" bIns="0" rtlCol="0" anchor="t">
              <a:spAutoFit/>
            </a:bodyPr>
            <a:lstStyle/>
            <a:p>
              <a:pPr>
                <a:lnSpc>
                  <a:spcPts val="2239"/>
                </a:lnSpc>
                <a:spcBef>
                  <a:spcPct val="0"/>
                </a:spcBef>
              </a:pPr>
              <a:r>
                <a:rPr lang="en-US" sz="1600" dirty="0">
                  <a:solidFill>
                    <a:srgbClr val="282120"/>
                  </a:solidFill>
                  <a:latin typeface="Muli Regular"/>
                </a:rPr>
                <a:t>Get out of your head</a:t>
              </a:r>
            </a:p>
            <a:p>
              <a:pPr>
                <a:lnSpc>
                  <a:spcPts val="2239"/>
                </a:lnSpc>
                <a:spcBef>
                  <a:spcPct val="0"/>
                </a:spcBef>
              </a:pPr>
              <a:r>
                <a:rPr lang="en-US" sz="1600" dirty="0">
                  <a:solidFill>
                    <a:srgbClr val="282120"/>
                  </a:solidFill>
                  <a:latin typeface="Muli Regular"/>
                </a:rPr>
                <a:t>Mindfulness</a:t>
              </a:r>
            </a:p>
            <a:p>
              <a:pPr>
                <a:lnSpc>
                  <a:spcPts val="2239"/>
                </a:lnSpc>
                <a:spcBef>
                  <a:spcPct val="0"/>
                </a:spcBef>
              </a:pPr>
              <a:r>
                <a:rPr lang="en-US" sz="1600" dirty="0">
                  <a:solidFill>
                    <a:srgbClr val="282120"/>
                  </a:solidFill>
                  <a:latin typeface="Muli Regular"/>
                </a:rPr>
                <a:t>Practice</a:t>
              </a:r>
            </a:p>
            <a:p>
              <a:pPr>
                <a:lnSpc>
                  <a:spcPts val="2239"/>
                </a:lnSpc>
                <a:spcBef>
                  <a:spcPct val="0"/>
                </a:spcBef>
              </a:pPr>
              <a:r>
                <a:rPr lang="en-US" sz="1600" dirty="0">
                  <a:solidFill>
                    <a:srgbClr val="282120"/>
                  </a:solidFill>
                  <a:latin typeface="Muli Regular"/>
                </a:rPr>
                <a:t>Curiosity</a:t>
              </a:r>
            </a:p>
            <a:p>
              <a:pPr>
                <a:lnSpc>
                  <a:spcPts val="2239"/>
                </a:lnSpc>
                <a:spcBef>
                  <a:spcPct val="0"/>
                </a:spcBef>
              </a:pPr>
              <a:r>
                <a:rPr lang="en-US" sz="1600" dirty="0">
                  <a:solidFill>
                    <a:srgbClr val="282120"/>
                  </a:solidFill>
                  <a:latin typeface="Muli Regular"/>
                </a:rPr>
                <a:t>Communication</a:t>
              </a:r>
            </a:p>
          </p:txBody>
        </p:sp>
      </p:grpSp>
      <p:grpSp>
        <p:nvGrpSpPr>
          <p:cNvPr id="7" name="Group 7"/>
          <p:cNvGrpSpPr/>
          <p:nvPr/>
        </p:nvGrpSpPr>
        <p:grpSpPr>
          <a:xfrm>
            <a:off x="5011365" y="2490286"/>
            <a:ext cx="2718061" cy="1567021"/>
            <a:chOff x="0" y="28575"/>
            <a:chExt cx="5436122" cy="3134042"/>
          </a:xfrm>
        </p:grpSpPr>
        <p:sp>
          <p:nvSpPr>
            <p:cNvPr id="8" name="TextBox 8"/>
            <p:cNvSpPr txBox="1"/>
            <p:nvPr/>
          </p:nvSpPr>
          <p:spPr>
            <a:xfrm>
              <a:off x="0" y="28575"/>
              <a:ext cx="1522812" cy="974626"/>
            </a:xfrm>
            <a:prstGeom prst="rect">
              <a:avLst/>
            </a:prstGeom>
          </p:spPr>
          <p:txBody>
            <a:bodyPr lIns="0" tIns="0" rIns="0" bIns="0" rtlCol="0" anchor="t">
              <a:spAutoFit/>
            </a:bodyPr>
            <a:lstStyle/>
            <a:p>
              <a:pPr>
                <a:lnSpc>
                  <a:spcPts val="3834"/>
                </a:lnSpc>
              </a:pPr>
              <a:r>
                <a:rPr lang="en-US" sz="3334" u="sng">
                  <a:solidFill>
                    <a:srgbClr val="C3DDD9"/>
                  </a:solidFill>
                  <a:latin typeface="Muli Bold"/>
                </a:rPr>
                <a:t>02</a:t>
              </a:r>
            </a:p>
          </p:txBody>
        </p:sp>
        <p:sp>
          <p:nvSpPr>
            <p:cNvPr id="9" name="TextBox 9"/>
            <p:cNvSpPr txBox="1"/>
            <p:nvPr/>
          </p:nvSpPr>
          <p:spPr>
            <a:xfrm>
              <a:off x="0" y="1502675"/>
              <a:ext cx="5436122" cy="1659942"/>
            </a:xfrm>
            <a:prstGeom prst="rect">
              <a:avLst/>
            </a:prstGeom>
          </p:spPr>
          <p:txBody>
            <a:bodyPr lIns="0" tIns="0" rIns="0" bIns="0" rtlCol="0" anchor="t">
              <a:spAutoFit/>
            </a:bodyPr>
            <a:lstStyle/>
            <a:p>
              <a:pPr>
                <a:lnSpc>
                  <a:spcPts val="2239"/>
                </a:lnSpc>
                <a:spcBef>
                  <a:spcPct val="0"/>
                </a:spcBef>
              </a:pPr>
              <a:r>
                <a:rPr lang="en-US" sz="1600" dirty="0">
                  <a:solidFill>
                    <a:srgbClr val="282120"/>
                  </a:solidFill>
                  <a:latin typeface="Muli Regular"/>
                </a:rPr>
                <a:t>Arousal can lead to desire (this is normal!), no pressure, remember pleasure is the goal</a:t>
              </a:r>
            </a:p>
          </p:txBody>
        </p:sp>
      </p:grpSp>
      <p:grpSp>
        <p:nvGrpSpPr>
          <p:cNvPr id="10" name="Group 10"/>
          <p:cNvGrpSpPr/>
          <p:nvPr/>
        </p:nvGrpSpPr>
        <p:grpSpPr>
          <a:xfrm>
            <a:off x="8597048" y="2490286"/>
            <a:ext cx="2718061" cy="1002763"/>
            <a:chOff x="0" y="28575"/>
            <a:chExt cx="5436122" cy="2005526"/>
          </a:xfrm>
        </p:grpSpPr>
        <p:sp>
          <p:nvSpPr>
            <p:cNvPr id="11" name="TextBox 11"/>
            <p:cNvSpPr txBox="1"/>
            <p:nvPr/>
          </p:nvSpPr>
          <p:spPr>
            <a:xfrm>
              <a:off x="0" y="1502673"/>
              <a:ext cx="5436122" cy="531428"/>
            </a:xfrm>
            <a:prstGeom prst="rect">
              <a:avLst/>
            </a:prstGeom>
          </p:spPr>
          <p:txBody>
            <a:bodyPr lIns="0" tIns="0" rIns="0" bIns="0" rtlCol="0" anchor="t">
              <a:spAutoFit/>
            </a:bodyPr>
            <a:lstStyle/>
            <a:p>
              <a:pPr>
                <a:lnSpc>
                  <a:spcPts val="2239"/>
                </a:lnSpc>
                <a:spcBef>
                  <a:spcPct val="0"/>
                </a:spcBef>
              </a:pPr>
              <a:r>
                <a:rPr lang="en-US" sz="1600" dirty="0">
                  <a:solidFill>
                    <a:srgbClr val="282120"/>
                  </a:solidFill>
                  <a:latin typeface="Muli Regular"/>
                </a:rPr>
                <a:t>Lube (arousal desire mismatch)</a:t>
              </a:r>
            </a:p>
          </p:txBody>
        </p:sp>
        <p:sp>
          <p:nvSpPr>
            <p:cNvPr id="12" name="TextBox 12"/>
            <p:cNvSpPr txBox="1"/>
            <p:nvPr/>
          </p:nvSpPr>
          <p:spPr>
            <a:xfrm>
              <a:off x="0" y="28575"/>
              <a:ext cx="1522812" cy="974626"/>
            </a:xfrm>
            <a:prstGeom prst="rect">
              <a:avLst/>
            </a:prstGeom>
          </p:spPr>
          <p:txBody>
            <a:bodyPr lIns="0" tIns="0" rIns="0" bIns="0" rtlCol="0" anchor="t">
              <a:spAutoFit/>
            </a:bodyPr>
            <a:lstStyle/>
            <a:p>
              <a:pPr>
                <a:lnSpc>
                  <a:spcPts val="3834"/>
                </a:lnSpc>
              </a:pPr>
              <a:r>
                <a:rPr lang="en-US" sz="3334" u="sng">
                  <a:solidFill>
                    <a:srgbClr val="C3DDD9"/>
                  </a:solidFill>
                  <a:latin typeface="Muli Bold"/>
                </a:rPr>
                <a:t>03</a:t>
              </a:r>
            </a:p>
          </p:txBody>
        </p:sp>
      </p:grpSp>
    </p:spTree>
    <p:extLst>
      <p:ext uri="{BB962C8B-B14F-4D97-AF65-F5344CB8AC3E}">
        <p14:creationId xmlns:p14="http://schemas.microsoft.com/office/powerpoint/2010/main" val="1835694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2955" y="685800"/>
            <a:ext cx="6766707" cy="5486400"/>
          </a:xfrm>
          <a:prstGeom prst="rect">
            <a:avLst/>
          </a:prstGeom>
          <a:solidFill>
            <a:srgbClr val="C3DDD9"/>
          </a:solidFill>
        </p:spPr>
      </p:sp>
      <p:pic>
        <p:nvPicPr>
          <p:cNvPr id="3" name="Picture 3"/>
          <p:cNvPicPr>
            <a:picLocks noChangeAspect="1"/>
          </p:cNvPicPr>
          <p:nvPr/>
        </p:nvPicPr>
        <p:blipFill>
          <a:blip r:embed="rId2"/>
          <a:srcRect l="9889" r="9889"/>
          <a:stretch>
            <a:fillRect/>
          </a:stretch>
        </p:blipFill>
        <p:spPr>
          <a:xfrm>
            <a:off x="6413734" y="1309832"/>
            <a:ext cx="5092466" cy="4216155"/>
          </a:xfrm>
          <a:prstGeom prst="rect">
            <a:avLst/>
          </a:prstGeom>
        </p:spPr>
      </p:pic>
      <p:pic>
        <p:nvPicPr>
          <p:cNvPr id="4" name="Picture 4"/>
          <p:cNvPicPr>
            <a:picLocks noChangeAspect="1"/>
          </p:cNvPicPr>
          <p:nvPr/>
        </p:nvPicPr>
        <p:blipFill>
          <a:blip r:embed="rId3"/>
          <a:srcRect b="54108"/>
          <a:stretch>
            <a:fillRect/>
          </a:stretch>
        </p:blipFill>
        <p:spPr>
          <a:xfrm rot="-5400000">
            <a:off x="5023969" y="3174004"/>
            <a:ext cx="1169795" cy="509993"/>
          </a:xfrm>
          <a:prstGeom prst="rect">
            <a:avLst/>
          </a:prstGeom>
        </p:spPr>
      </p:pic>
      <p:grpSp>
        <p:nvGrpSpPr>
          <p:cNvPr id="5" name="Group 5"/>
          <p:cNvGrpSpPr/>
          <p:nvPr/>
        </p:nvGrpSpPr>
        <p:grpSpPr>
          <a:xfrm>
            <a:off x="685800" y="2622367"/>
            <a:ext cx="4195801" cy="1029033"/>
            <a:chOff x="0" y="-57150"/>
            <a:chExt cx="8391601" cy="2058067"/>
          </a:xfrm>
        </p:grpSpPr>
        <p:sp>
          <p:nvSpPr>
            <p:cNvPr id="6" name="TextBox 6"/>
            <p:cNvSpPr txBox="1"/>
            <p:nvPr/>
          </p:nvSpPr>
          <p:spPr>
            <a:xfrm>
              <a:off x="0" y="1469489"/>
              <a:ext cx="8391601" cy="531428"/>
            </a:xfrm>
            <a:prstGeom prst="rect">
              <a:avLst/>
            </a:prstGeom>
          </p:spPr>
          <p:txBody>
            <a:bodyPr lIns="0" tIns="0" rIns="0" bIns="0" rtlCol="0" anchor="t">
              <a:spAutoFit/>
            </a:bodyPr>
            <a:lstStyle/>
            <a:p>
              <a:pPr>
                <a:lnSpc>
                  <a:spcPts val="2239"/>
                </a:lnSpc>
                <a:spcBef>
                  <a:spcPct val="0"/>
                </a:spcBef>
              </a:pPr>
              <a:endParaRPr lang="en-US" sz="1600" dirty="0">
                <a:solidFill>
                  <a:srgbClr val="282120"/>
                </a:solidFill>
                <a:latin typeface="Muli Regular"/>
              </a:endParaRPr>
            </a:p>
          </p:txBody>
        </p:sp>
        <p:sp>
          <p:nvSpPr>
            <p:cNvPr id="7" name="TextBox 7"/>
            <p:cNvSpPr txBox="1"/>
            <p:nvPr/>
          </p:nvSpPr>
          <p:spPr>
            <a:xfrm>
              <a:off x="0" y="-57150"/>
              <a:ext cx="8391601" cy="816507"/>
            </a:xfrm>
            <a:prstGeom prst="rect">
              <a:avLst/>
            </a:prstGeom>
          </p:spPr>
          <p:txBody>
            <a:bodyPr lIns="0" tIns="0" rIns="0" bIns="0" rtlCol="0" anchor="t">
              <a:spAutoFit/>
            </a:bodyPr>
            <a:lstStyle/>
            <a:p>
              <a:pPr>
                <a:lnSpc>
                  <a:spcPts val="3360"/>
                </a:lnSpc>
              </a:pPr>
              <a:r>
                <a:rPr lang="en-US" sz="2400" u="sng" dirty="0">
                  <a:solidFill>
                    <a:srgbClr val="282120"/>
                  </a:solidFill>
                  <a:latin typeface="Muli Bold"/>
                </a:rPr>
                <a:t>Erectile Dysfunction</a:t>
              </a:r>
            </a:p>
          </p:txBody>
        </p:sp>
      </p:grpSp>
      <p:sp>
        <p:nvSpPr>
          <p:cNvPr id="8" name="TextBox 7">
            <a:extLst>
              <a:ext uri="{FF2B5EF4-FFF2-40B4-BE49-F238E27FC236}">
                <a16:creationId xmlns:a16="http://schemas.microsoft.com/office/drawing/2014/main" id="{546F053D-C7A3-C94C-B974-540529BCB2E5}"/>
              </a:ext>
            </a:extLst>
          </p:cNvPr>
          <p:cNvSpPr txBox="1"/>
          <p:nvPr/>
        </p:nvSpPr>
        <p:spPr>
          <a:xfrm>
            <a:off x="685801" y="3466734"/>
            <a:ext cx="4354830" cy="1754326"/>
          </a:xfrm>
          <a:prstGeom prst="rect">
            <a:avLst/>
          </a:prstGeom>
          <a:noFill/>
        </p:spPr>
        <p:txBody>
          <a:bodyPr wrap="square" rtlCol="0">
            <a:spAutoFit/>
          </a:bodyPr>
          <a:lstStyle/>
          <a:p>
            <a:r>
              <a:rPr lang="en-US" dirty="0"/>
              <a:t>Inability of a man to maintain an erection sufficient for satisfying sexual activity.</a:t>
            </a:r>
          </a:p>
          <a:p>
            <a:endParaRPr lang="en-US" dirty="0"/>
          </a:p>
          <a:p>
            <a:r>
              <a:rPr lang="en-US" dirty="0"/>
              <a:t>There's no age limit on Viagra, young or old</a:t>
            </a:r>
          </a:p>
        </p:txBody>
      </p:sp>
    </p:spTree>
    <p:extLst>
      <p:ext uri="{BB962C8B-B14F-4D97-AF65-F5344CB8AC3E}">
        <p14:creationId xmlns:p14="http://schemas.microsoft.com/office/powerpoint/2010/main" val="61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DC5107-7A8B-48BF-800A-3F17398131A0}"/>
              </a:ext>
            </a:extLst>
          </p:cNvPr>
          <p:cNvSpPr>
            <a:spLocks noGrp="1"/>
          </p:cNvSpPr>
          <p:nvPr>
            <p:ph idx="1"/>
          </p:nvPr>
        </p:nvSpPr>
        <p:spPr>
          <a:xfrm>
            <a:off x="711590" y="2487786"/>
            <a:ext cx="10515600" cy="2494584"/>
          </a:xfrm>
        </p:spPr>
        <p:txBody>
          <a:bodyPr>
            <a:normAutofit fontScale="77500" lnSpcReduction="20000"/>
          </a:bodyPr>
          <a:lstStyle/>
          <a:p>
            <a:pPr fontAlgn="base"/>
            <a:r>
              <a:rPr lang="en-US" dirty="0"/>
              <a:t>Sexual health is a state of physical, mental and social well-being in relation to sexuality. </a:t>
            </a:r>
          </a:p>
          <a:p>
            <a:pPr fontAlgn="base"/>
            <a:r>
              <a:rPr lang="en-US" dirty="0"/>
              <a:t>It requires a positive and respectful approach to sexuality and sexual relationships, as well as the possibility of having pleasurable and safe sexual experiences, free of coercion, discrimination and violence.</a:t>
            </a:r>
          </a:p>
          <a:p>
            <a:pPr fontAlgn="base"/>
            <a:endParaRPr lang="en-US" dirty="0"/>
          </a:p>
          <a:p>
            <a:pPr fontAlgn="base"/>
            <a:r>
              <a:rPr lang="en-US" dirty="0"/>
              <a:t>So what is the problem? 91% of men and 72% of women with MS have reported trouble between the sheets</a:t>
            </a:r>
          </a:p>
          <a:p>
            <a:pPr fontAlgn="base"/>
            <a:endParaRPr lang="en-US" dirty="0"/>
          </a:p>
          <a:p>
            <a:pPr fontAlgn="base"/>
            <a:r>
              <a:rPr lang="en-US" dirty="0"/>
              <a:t>When you aren't feeling well, you probably won't want sex. That's also known as being normal. </a:t>
            </a:r>
          </a:p>
          <a:p>
            <a:endParaRPr lang="en-US" dirty="0"/>
          </a:p>
        </p:txBody>
      </p:sp>
      <p:pic>
        <p:nvPicPr>
          <p:cNvPr id="5" name="Graphic 4">
            <a:extLst>
              <a:ext uri="{FF2B5EF4-FFF2-40B4-BE49-F238E27FC236}">
                <a16:creationId xmlns:a16="http://schemas.microsoft.com/office/drawing/2014/main" id="{1509079D-E8FC-4D31-8334-028584A057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196" y="180181"/>
            <a:ext cx="5534025" cy="1695450"/>
          </a:xfrm>
          <a:prstGeom prst="rect">
            <a:avLst/>
          </a:prstGeom>
        </p:spPr>
      </p:pic>
    </p:spTree>
    <p:extLst>
      <p:ext uri="{BB962C8B-B14F-4D97-AF65-F5344CB8AC3E}">
        <p14:creationId xmlns:p14="http://schemas.microsoft.com/office/powerpoint/2010/main" val="1676837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2" name="AutoShape 2"/>
          <p:cNvSpPr/>
          <p:nvPr/>
        </p:nvSpPr>
        <p:spPr>
          <a:xfrm>
            <a:off x="0" y="685800"/>
            <a:ext cx="6766707" cy="5486400"/>
          </a:xfrm>
          <a:prstGeom prst="rect">
            <a:avLst/>
          </a:prstGeom>
          <a:solidFill>
            <a:srgbClr val="C3DDD9"/>
          </a:solidFill>
        </p:spPr>
      </p:sp>
      <p:pic>
        <p:nvPicPr>
          <p:cNvPr id="3" name="Picture 3"/>
          <p:cNvPicPr>
            <a:picLocks noChangeAspect="1"/>
          </p:cNvPicPr>
          <p:nvPr/>
        </p:nvPicPr>
        <p:blipFill>
          <a:blip r:embed="rId2"/>
          <a:srcRect l="6719" r="6719"/>
          <a:stretch>
            <a:fillRect/>
          </a:stretch>
        </p:blipFill>
        <p:spPr>
          <a:xfrm>
            <a:off x="685800" y="1344946"/>
            <a:ext cx="5410200" cy="4168108"/>
          </a:xfrm>
          <a:prstGeom prst="rect">
            <a:avLst/>
          </a:prstGeom>
        </p:spPr>
      </p:pic>
      <p:grpSp>
        <p:nvGrpSpPr>
          <p:cNvPr id="4" name="Group 4"/>
          <p:cNvGrpSpPr/>
          <p:nvPr/>
        </p:nvGrpSpPr>
        <p:grpSpPr>
          <a:xfrm>
            <a:off x="7790873" y="2622367"/>
            <a:ext cx="3715327" cy="2157547"/>
            <a:chOff x="0" y="-57150"/>
            <a:chExt cx="7430655" cy="4315097"/>
          </a:xfrm>
        </p:grpSpPr>
        <p:sp>
          <p:nvSpPr>
            <p:cNvPr id="5" name="TextBox 5"/>
            <p:cNvSpPr txBox="1"/>
            <p:nvPr/>
          </p:nvSpPr>
          <p:spPr>
            <a:xfrm>
              <a:off x="0" y="1469489"/>
              <a:ext cx="7430655" cy="2788458"/>
            </a:xfrm>
            <a:prstGeom prst="rect">
              <a:avLst/>
            </a:prstGeom>
          </p:spPr>
          <p:txBody>
            <a:bodyPr lIns="0" tIns="0" rIns="0" bIns="0" rtlCol="0" anchor="t">
              <a:spAutoFit/>
            </a:bodyPr>
            <a:lstStyle/>
            <a:p>
              <a:pPr marL="342900" indent="-342900">
                <a:lnSpc>
                  <a:spcPts val="2239"/>
                </a:lnSpc>
                <a:spcBef>
                  <a:spcPct val="0"/>
                </a:spcBef>
                <a:buAutoNum type="arabicParenR"/>
              </a:pPr>
              <a:r>
                <a:rPr lang="en-US" sz="1600" dirty="0">
                  <a:solidFill>
                    <a:srgbClr val="282120"/>
                  </a:solidFill>
                  <a:latin typeface="Muli Regular"/>
                </a:rPr>
                <a:t>Vaginal estrogen</a:t>
              </a:r>
            </a:p>
            <a:p>
              <a:pPr marL="342900" indent="-342900">
                <a:lnSpc>
                  <a:spcPts val="2239"/>
                </a:lnSpc>
                <a:spcBef>
                  <a:spcPct val="0"/>
                </a:spcBef>
                <a:buAutoNum type="arabicParenR"/>
              </a:pPr>
              <a:r>
                <a:rPr lang="en-US" sz="1600" dirty="0">
                  <a:solidFill>
                    <a:srgbClr val="282120"/>
                  </a:solidFill>
                  <a:latin typeface="Muli Regular"/>
                </a:rPr>
                <a:t>Sex therapy</a:t>
              </a:r>
            </a:p>
            <a:p>
              <a:pPr marL="342900" indent="-342900">
                <a:lnSpc>
                  <a:spcPts val="2239"/>
                </a:lnSpc>
                <a:spcBef>
                  <a:spcPct val="0"/>
                </a:spcBef>
                <a:buAutoNum type="arabicParenR"/>
              </a:pPr>
              <a:r>
                <a:rPr lang="en-US" sz="1600" dirty="0">
                  <a:solidFill>
                    <a:srgbClr val="282120"/>
                  </a:solidFill>
                  <a:latin typeface="Muli Regular"/>
                </a:rPr>
                <a:t>Orgasmic inequality</a:t>
              </a:r>
            </a:p>
            <a:p>
              <a:pPr marL="342900" indent="-342900">
                <a:lnSpc>
                  <a:spcPts val="2239"/>
                </a:lnSpc>
                <a:spcBef>
                  <a:spcPct val="0"/>
                </a:spcBef>
                <a:buAutoNum type="arabicParenR"/>
              </a:pPr>
              <a:r>
                <a:rPr lang="en-US" sz="1600" dirty="0">
                  <a:solidFill>
                    <a:srgbClr val="282120"/>
                  </a:solidFill>
                  <a:latin typeface="Muli Regular"/>
                </a:rPr>
                <a:t>Pain is NEVER normal</a:t>
              </a:r>
            </a:p>
            <a:p>
              <a:pPr marL="342900" indent="-342900">
                <a:lnSpc>
                  <a:spcPts val="2239"/>
                </a:lnSpc>
                <a:spcBef>
                  <a:spcPct val="0"/>
                </a:spcBef>
                <a:buAutoNum type="arabicParenR"/>
              </a:pPr>
              <a:r>
                <a:rPr lang="en-US" sz="1600" dirty="0">
                  <a:solidFill>
                    <a:srgbClr val="282120"/>
                  </a:solidFill>
                  <a:latin typeface="Muli Regular"/>
                </a:rPr>
                <a:t>Responsive desire is majority!</a:t>
              </a:r>
            </a:p>
          </p:txBody>
        </p:sp>
        <p:sp>
          <p:nvSpPr>
            <p:cNvPr id="6" name="TextBox 6"/>
            <p:cNvSpPr txBox="1"/>
            <p:nvPr/>
          </p:nvSpPr>
          <p:spPr>
            <a:xfrm>
              <a:off x="0" y="-57150"/>
              <a:ext cx="7430655" cy="816507"/>
            </a:xfrm>
            <a:prstGeom prst="rect">
              <a:avLst/>
            </a:prstGeom>
          </p:spPr>
          <p:txBody>
            <a:bodyPr lIns="0" tIns="0" rIns="0" bIns="0" rtlCol="0" anchor="t">
              <a:spAutoFit/>
            </a:bodyPr>
            <a:lstStyle/>
            <a:p>
              <a:pPr>
                <a:lnSpc>
                  <a:spcPts val="3360"/>
                </a:lnSpc>
              </a:pPr>
              <a:r>
                <a:rPr lang="en-US" sz="2400" u="sng" dirty="0">
                  <a:solidFill>
                    <a:srgbClr val="282120"/>
                  </a:solidFill>
                  <a:latin typeface="Muli Bold"/>
                </a:rPr>
                <a:t>My Top Five (A Recap)</a:t>
              </a:r>
            </a:p>
          </p:txBody>
        </p:sp>
      </p:grpSp>
      <p:pic>
        <p:nvPicPr>
          <p:cNvPr id="7" name="Picture 7"/>
          <p:cNvPicPr>
            <a:picLocks noChangeAspect="1"/>
          </p:cNvPicPr>
          <p:nvPr/>
        </p:nvPicPr>
        <p:blipFill>
          <a:blip r:embed="rId3"/>
          <a:srcRect b="54108"/>
          <a:stretch>
            <a:fillRect/>
          </a:stretch>
        </p:blipFill>
        <p:spPr>
          <a:xfrm rot="5400000">
            <a:off x="6331539" y="3174004"/>
            <a:ext cx="1169795" cy="509993"/>
          </a:xfrm>
          <a:prstGeom prst="rect">
            <a:avLst/>
          </a:prstGeom>
        </p:spPr>
      </p:pic>
    </p:spTree>
    <p:extLst>
      <p:ext uri="{BB962C8B-B14F-4D97-AF65-F5344CB8AC3E}">
        <p14:creationId xmlns:p14="http://schemas.microsoft.com/office/powerpoint/2010/main" val="3611650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F9C4-6D51-45E1-97B0-C537985A5FC9}"/>
              </a:ext>
            </a:extLst>
          </p:cNvPr>
          <p:cNvSpPr>
            <a:spLocks noGrp="1"/>
          </p:cNvSpPr>
          <p:nvPr>
            <p:ph type="title"/>
          </p:nvPr>
        </p:nvSpPr>
        <p:spPr>
          <a:xfrm>
            <a:off x="1676400" y="0"/>
            <a:ext cx="10515600" cy="1325563"/>
          </a:xfrm>
        </p:spPr>
        <p:txBody>
          <a:bodyPr/>
          <a:lstStyle/>
          <a:p>
            <a:r>
              <a:rPr lang="en-US" dirty="0"/>
              <a:t>Learn More and Resources</a:t>
            </a:r>
          </a:p>
        </p:txBody>
      </p:sp>
      <p:sp>
        <p:nvSpPr>
          <p:cNvPr id="3" name="Content Placeholder 2">
            <a:extLst>
              <a:ext uri="{FF2B5EF4-FFF2-40B4-BE49-F238E27FC236}">
                <a16:creationId xmlns:a16="http://schemas.microsoft.com/office/drawing/2014/main" id="{E97B7F73-A49B-4EBD-BE0B-F05DB8D739B5}"/>
              </a:ext>
            </a:extLst>
          </p:cNvPr>
          <p:cNvSpPr>
            <a:spLocks noGrp="1"/>
          </p:cNvSpPr>
          <p:nvPr>
            <p:ph idx="1"/>
          </p:nvPr>
        </p:nvSpPr>
        <p:spPr>
          <a:xfrm>
            <a:off x="1394460" y="1485900"/>
            <a:ext cx="9660394" cy="3980445"/>
          </a:xfrm>
        </p:spPr>
        <p:txBody>
          <a:bodyPr>
            <a:normAutofit fontScale="25000" lnSpcReduction="20000"/>
          </a:bodyPr>
          <a:lstStyle/>
          <a:p>
            <a:r>
              <a:rPr lang="en-US" sz="5500" dirty="0"/>
              <a:t>Podcast – You Are Not Broken</a:t>
            </a:r>
          </a:p>
          <a:p>
            <a:r>
              <a:rPr lang="en-US" sz="5500" dirty="0"/>
              <a:t>ISSWSH    www.isswsh.org</a:t>
            </a:r>
          </a:p>
          <a:p>
            <a:r>
              <a:rPr lang="en-US" sz="5500" dirty="0"/>
              <a:t>Meet Rosy app  </a:t>
            </a:r>
            <a:r>
              <a:rPr lang="en-US" sz="5500" dirty="0">
                <a:hlinkClick r:id="rId2"/>
              </a:rPr>
              <a:t>www.meetrosy.com</a:t>
            </a:r>
            <a:endParaRPr lang="en-US" sz="5500" dirty="0"/>
          </a:p>
          <a:p>
            <a:pPr marL="0" indent="0">
              <a:buNone/>
            </a:pPr>
            <a:endParaRPr lang="en-US" sz="5500" dirty="0"/>
          </a:p>
          <a:p>
            <a:r>
              <a:rPr lang="en-US" sz="5500" i="1" dirty="0"/>
              <a:t>Come As You Are       </a:t>
            </a:r>
            <a:r>
              <a:rPr lang="en-US" sz="5500" dirty="0"/>
              <a:t>Emily </a:t>
            </a:r>
            <a:r>
              <a:rPr lang="en-US" sz="5500" dirty="0" err="1"/>
              <a:t>Nagoski</a:t>
            </a:r>
            <a:r>
              <a:rPr lang="en-US" sz="5500" dirty="0"/>
              <a:t> PhD</a:t>
            </a:r>
          </a:p>
          <a:p>
            <a:r>
              <a:rPr lang="en-US" sz="5500" i="1" dirty="0"/>
              <a:t>The Definitive Guide to Sex and Disability   </a:t>
            </a:r>
            <a:r>
              <a:rPr lang="en-US" sz="5500" dirty="0"/>
              <a:t>Miriam Kaufman, MD</a:t>
            </a:r>
          </a:p>
          <a:p>
            <a:r>
              <a:rPr lang="en-US" sz="5500" i="1" dirty="0"/>
              <a:t>She Comes First</a:t>
            </a:r>
            <a:r>
              <a:rPr lang="en-US" sz="5500" dirty="0"/>
              <a:t>  Ian Kerner</a:t>
            </a:r>
          </a:p>
          <a:p>
            <a:r>
              <a:rPr lang="en-US" sz="5500" i="1" dirty="0"/>
              <a:t>Becoming </a:t>
            </a:r>
            <a:r>
              <a:rPr lang="en-US" sz="5500" i="1" dirty="0" err="1"/>
              <a:t>Cliterate</a:t>
            </a:r>
            <a:r>
              <a:rPr lang="en-US" sz="5500" i="1" dirty="0"/>
              <a:t>  </a:t>
            </a:r>
            <a:r>
              <a:rPr lang="en-US" sz="5500" dirty="0"/>
              <a:t>Laurie </a:t>
            </a:r>
            <a:r>
              <a:rPr lang="en-US" sz="5500" dirty="0" err="1"/>
              <a:t>Mintz</a:t>
            </a:r>
            <a:r>
              <a:rPr lang="en-US" sz="5500" dirty="0"/>
              <a:t> PhD</a:t>
            </a:r>
          </a:p>
          <a:p>
            <a:r>
              <a:rPr lang="en-US" sz="5500" dirty="0"/>
              <a:t>Women’s Anatomy of Arousal – Sheri Winston</a:t>
            </a:r>
          </a:p>
          <a:p>
            <a:pPr marL="0" indent="0">
              <a:buNone/>
            </a:pPr>
            <a:endParaRPr lang="en-US" sz="5500" dirty="0"/>
          </a:p>
          <a:p>
            <a:r>
              <a:rPr lang="en-US" sz="5500" dirty="0">
                <a:hlinkClick r:id="rId3"/>
              </a:rPr>
              <a:t>www.aasect.org</a:t>
            </a:r>
            <a:endParaRPr lang="en-US" sz="5500" dirty="0"/>
          </a:p>
          <a:p>
            <a:pPr marL="0" indent="0">
              <a:buNone/>
            </a:pPr>
            <a:endParaRPr lang="en-US" dirty="0"/>
          </a:p>
          <a:p>
            <a:endParaRPr lang="en-US" dirty="0"/>
          </a:p>
        </p:txBody>
      </p:sp>
    </p:spTree>
    <p:extLst>
      <p:ext uri="{BB962C8B-B14F-4D97-AF65-F5344CB8AC3E}">
        <p14:creationId xmlns:p14="http://schemas.microsoft.com/office/powerpoint/2010/main" val="3272059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2" name="AutoShape 2"/>
          <p:cNvSpPr/>
          <p:nvPr/>
        </p:nvSpPr>
        <p:spPr>
          <a:xfrm>
            <a:off x="685800" y="548640"/>
            <a:ext cx="10820400" cy="5486400"/>
          </a:xfrm>
          <a:prstGeom prst="rect">
            <a:avLst/>
          </a:prstGeom>
          <a:solidFill>
            <a:srgbClr val="FBD3C9"/>
          </a:solidFill>
        </p:spPr>
        <p:txBody>
          <a:bodyPr/>
          <a:lstStyle/>
          <a:p>
            <a:endParaRPr lang="en-US" dirty="0"/>
          </a:p>
        </p:txBody>
      </p:sp>
      <p:grpSp>
        <p:nvGrpSpPr>
          <p:cNvPr id="3" name="Group 3"/>
          <p:cNvGrpSpPr/>
          <p:nvPr/>
        </p:nvGrpSpPr>
        <p:grpSpPr>
          <a:xfrm>
            <a:off x="3083604" y="2622367"/>
            <a:ext cx="6024794" cy="1029033"/>
            <a:chOff x="0" y="-57150"/>
            <a:chExt cx="12049588" cy="2058067"/>
          </a:xfrm>
        </p:grpSpPr>
        <p:sp>
          <p:nvSpPr>
            <p:cNvPr id="4" name="TextBox 4"/>
            <p:cNvSpPr txBox="1"/>
            <p:nvPr/>
          </p:nvSpPr>
          <p:spPr>
            <a:xfrm>
              <a:off x="0" y="1469489"/>
              <a:ext cx="12049588" cy="531428"/>
            </a:xfrm>
            <a:prstGeom prst="rect">
              <a:avLst/>
            </a:prstGeom>
          </p:spPr>
          <p:txBody>
            <a:bodyPr lIns="0" tIns="0" rIns="0" bIns="0" rtlCol="0" anchor="t">
              <a:spAutoFit/>
            </a:bodyPr>
            <a:lstStyle/>
            <a:p>
              <a:pPr>
                <a:lnSpc>
                  <a:spcPts val="2239"/>
                </a:lnSpc>
                <a:spcBef>
                  <a:spcPct val="0"/>
                </a:spcBef>
              </a:pPr>
              <a:endParaRPr lang="en-US" sz="1600" dirty="0">
                <a:solidFill>
                  <a:srgbClr val="282120"/>
                </a:solidFill>
                <a:latin typeface="Muli Regular"/>
              </a:endParaRPr>
            </a:p>
          </p:txBody>
        </p:sp>
        <p:sp>
          <p:nvSpPr>
            <p:cNvPr id="5" name="TextBox 5"/>
            <p:cNvSpPr txBox="1"/>
            <p:nvPr/>
          </p:nvSpPr>
          <p:spPr>
            <a:xfrm>
              <a:off x="0" y="-57150"/>
              <a:ext cx="12049588" cy="816507"/>
            </a:xfrm>
            <a:prstGeom prst="rect">
              <a:avLst/>
            </a:prstGeom>
          </p:spPr>
          <p:txBody>
            <a:bodyPr lIns="0" tIns="0" rIns="0" bIns="0" rtlCol="0" anchor="t">
              <a:spAutoFit/>
            </a:bodyPr>
            <a:lstStyle/>
            <a:p>
              <a:pPr>
                <a:lnSpc>
                  <a:spcPts val="3360"/>
                </a:lnSpc>
              </a:pPr>
              <a:r>
                <a:rPr lang="en-US" sz="2400" u="sng" dirty="0">
                  <a:solidFill>
                    <a:srgbClr val="282120"/>
                  </a:solidFill>
                  <a:latin typeface="Muli Bold"/>
                </a:rPr>
                <a:t>Remember: You Are Not Broken</a:t>
              </a:r>
            </a:p>
          </p:txBody>
        </p:sp>
      </p:grpSp>
      <p:pic>
        <p:nvPicPr>
          <p:cNvPr id="6" name="Picture 3">
            <a:extLst>
              <a:ext uri="{FF2B5EF4-FFF2-40B4-BE49-F238E27FC236}">
                <a16:creationId xmlns:a16="http://schemas.microsoft.com/office/drawing/2014/main" id="{46E7FC97-8A8C-944E-A004-6F7336CB9BB8}"/>
              </a:ext>
            </a:extLst>
          </p:cNvPr>
          <p:cNvPicPr>
            <a:picLocks noChangeAspect="1"/>
          </p:cNvPicPr>
          <p:nvPr/>
        </p:nvPicPr>
        <p:blipFill>
          <a:blip r:embed="rId2"/>
          <a:srcRect l="47944" r="8159"/>
          <a:stretch>
            <a:fillRect/>
          </a:stretch>
        </p:blipFill>
        <p:spPr>
          <a:xfrm>
            <a:off x="8235691" y="549547"/>
            <a:ext cx="3607967" cy="5486400"/>
          </a:xfrm>
          <a:prstGeom prst="rect">
            <a:avLst/>
          </a:prstGeom>
        </p:spPr>
      </p:pic>
    </p:spTree>
    <p:extLst>
      <p:ext uri="{BB962C8B-B14F-4D97-AF65-F5344CB8AC3E}">
        <p14:creationId xmlns:p14="http://schemas.microsoft.com/office/powerpoint/2010/main" val="3192407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EDD1-2F94-9944-918A-167395B866FE}"/>
              </a:ext>
            </a:extLst>
          </p:cNvPr>
          <p:cNvSpPr>
            <a:spLocks noGrp="1"/>
          </p:cNvSpPr>
          <p:nvPr>
            <p:ph type="title"/>
          </p:nvPr>
        </p:nvSpPr>
        <p:spPr>
          <a:xfrm>
            <a:off x="2133600" y="178089"/>
            <a:ext cx="7924800" cy="914400"/>
          </a:xfrm>
        </p:spPr>
        <p:txBody>
          <a:bodyPr>
            <a:normAutofit/>
          </a:bodyPr>
          <a:lstStyle/>
          <a:p>
            <a:r>
              <a:rPr lang="en-US" sz="3600" dirty="0">
                <a:solidFill>
                  <a:schemeClr val="tx1">
                    <a:lumMod val="75000"/>
                    <a:lumOff val="25000"/>
                  </a:schemeClr>
                </a:solidFill>
              </a:rPr>
              <a:t>What’s On Your Mind?</a:t>
            </a:r>
          </a:p>
        </p:txBody>
      </p:sp>
      <p:sp>
        <p:nvSpPr>
          <p:cNvPr id="9" name="Content Placeholder 8">
            <a:extLst>
              <a:ext uri="{FF2B5EF4-FFF2-40B4-BE49-F238E27FC236}">
                <a16:creationId xmlns:a16="http://schemas.microsoft.com/office/drawing/2014/main" id="{E5578629-384E-3B4F-A25C-B3A15F3F111A}"/>
              </a:ext>
            </a:extLst>
          </p:cNvPr>
          <p:cNvSpPr>
            <a:spLocks noGrp="1"/>
          </p:cNvSpPr>
          <p:nvPr>
            <p:ph idx="1"/>
          </p:nvPr>
        </p:nvSpPr>
        <p:spPr>
          <a:xfrm>
            <a:off x="2286000" y="4987507"/>
            <a:ext cx="7924800" cy="593724"/>
          </a:xfrm>
        </p:spPr>
        <p:txBody>
          <a:bodyPr/>
          <a:lstStyle/>
          <a:p>
            <a:pPr marL="0" indent="0" algn="ctr">
              <a:buNone/>
            </a:pPr>
            <a:r>
              <a:rPr lang="en-US" dirty="0"/>
              <a:t>Please type your question into the question box</a:t>
            </a:r>
          </a:p>
        </p:txBody>
      </p:sp>
      <p:sp>
        <p:nvSpPr>
          <p:cNvPr id="3" name="Slide Number Placeholder 2">
            <a:extLst>
              <a:ext uri="{FF2B5EF4-FFF2-40B4-BE49-F238E27FC236}">
                <a16:creationId xmlns:a16="http://schemas.microsoft.com/office/drawing/2014/main" id="{86339DC1-ADD1-C940-81D5-B481258033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FA24-9484-491B-B960-C5F95E32A63D}"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2" name="Picture 11" descr="A picture containing stationary, implement, pencil, yellow&#10;&#10;Description automatically generated">
            <a:extLst>
              <a:ext uri="{FF2B5EF4-FFF2-40B4-BE49-F238E27FC236}">
                <a16:creationId xmlns:a16="http://schemas.microsoft.com/office/drawing/2014/main" id="{2EFDE1E5-12FE-DC40-9BB3-4C114DFC56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21" b="10139"/>
          <a:stretch/>
        </p:blipFill>
        <p:spPr>
          <a:xfrm>
            <a:off x="3124200" y="1452107"/>
            <a:ext cx="6248400" cy="3461952"/>
          </a:xfrm>
          <a:prstGeom prst="rect">
            <a:avLst/>
          </a:prstGeom>
        </p:spPr>
      </p:pic>
      <p:pic>
        <p:nvPicPr>
          <p:cNvPr id="5" name="Picture 4">
            <a:extLst>
              <a:ext uri="{FF2B5EF4-FFF2-40B4-BE49-F238E27FC236}">
                <a16:creationId xmlns:a16="http://schemas.microsoft.com/office/drawing/2014/main" id="{0A00D32E-25D2-4842-82EC-4AA38A605626}"/>
              </a:ext>
            </a:extLst>
          </p:cNvPr>
          <p:cNvPicPr>
            <a:picLocks noChangeAspect="1"/>
          </p:cNvPicPr>
          <p:nvPr/>
        </p:nvPicPr>
        <p:blipFill>
          <a:blip r:embed="rId4"/>
          <a:stretch>
            <a:fillRect/>
          </a:stretch>
        </p:blipFill>
        <p:spPr>
          <a:xfrm>
            <a:off x="4722199" y="5839937"/>
            <a:ext cx="1133954" cy="816935"/>
          </a:xfrm>
          <a:prstGeom prst="rect">
            <a:avLst/>
          </a:prstGeom>
        </p:spPr>
      </p:pic>
    </p:spTree>
    <p:extLst>
      <p:ext uri="{BB962C8B-B14F-4D97-AF65-F5344CB8AC3E}">
        <p14:creationId xmlns:p14="http://schemas.microsoft.com/office/powerpoint/2010/main" val="3747574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Content Placeholder 6"/>
          <p:cNvSpPr>
            <a:spLocks noGrp="1"/>
          </p:cNvSpPr>
          <p:nvPr>
            <p:ph idx="1"/>
          </p:nvPr>
        </p:nvSpPr>
        <p:spPr>
          <a:xfrm>
            <a:off x="339213" y="1600201"/>
            <a:ext cx="11533239" cy="4525963"/>
          </a:xfrm>
        </p:spPr>
        <p:txBody>
          <a:bodyPr/>
          <a:lstStyle/>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b="1" dirty="0">
                <a:solidFill>
                  <a:schemeClr val="tx1"/>
                </a:solidFill>
              </a:rPr>
              <a:t>www.national</a:t>
            </a:r>
            <a:r>
              <a:rPr lang="en-US" b="1" dirty="0">
                <a:solidFill>
                  <a:schemeClr val="accent6"/>
                </a:solidFill>
              </a:rPr>
              <a:t>MS</a:t>
            </a:r>
            <a:r>
              <a:rPr lang="en-US" b="1" dirty="0">
                <a:solidFill>
                  <a:schemeClr val="tx1"/>
                </a:solidFill>
              </a:rPr>
              <a:t>society.org/currenttopics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FA24-9484-491B-B960-C5F95E32A63D}"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21528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5AD2-BD03-554D-89AA-FE7B0A083B58}"/>
              </a:ext>
            </a:extLst>
          </p:cNvPr>
          <p:cNvSpPr>
            <a:spLocks noGrp="1"/>
          </p:cNvSpPr>
          <p:nvPr>
            <p:ph type="title"/>
          </p:nvPr>
        </p:nvSpPr>
        <p:spPr/>
        <p:txBody>
          <a:bodyPr/>
          <a:lstStyle/>
          <a:p>
            <a:r>
              <a:rPr lang="en-US" dirty="0"/>
              <a:t>The Hardware</a:t>
            </a:r>
          </a:p>
        </p:txBody>
      </p:sp>
      <p:sp>
        <p:nvSpPr>
          <p:cNvPr id="3" name="Content Placeholder 2">
            <a:extLst>
              <a:ext uri="{FF2B5EF4-FFF2-40B4-BE49-F238E27FC236}">
                <a16:creationId xmlns:a16="http://schemas.microsoft.com/office/drawing/2014/main" id="{DFE91698-B606-0B47-A272-BF7CBFC7B1B8}"/>
              </a:ext>
            </a:extLst>
          </p:cNvPr>
          <p:cNvSpPr>
            <a:spLocks noGrp="1"/>
          </p:cNvSpPr>
          <p:nvPr>
            <p:ph idx="1"/>
          </p:nvPr>
        </p:nvSpPr>
        <p:spPr>
          <a:xfrm>
            <a:off x="1534696" y="2086349"/>
            <a:ext cx="9520158" cy="3450613"/>
          </a:xfrm>
        </p:spPr>
        <p:txBody>
          <a:bodyPr/>
          <a:lstStyle/>
          <a:p>
            <a:r>
              <a:rPr lang="en-US" dirty="0"/>
              <a:t>Clitoris-urethrovaginal complex</a:t>
            </a:r>
          </a:p>
          <a:p>
            <a:r>
              <a:rPr lang="en-US" dirty="0"/>
              <a:t>No such thing as “down there”</a:t>
            </a:r>
          </a:p>
        </p:txBody>
      </p:sp>
      <p:pic>
        <p:nvPicPr>
          <p:cNvPr id="6" name="Picture 5">
            <a:extLst>
              <a:ext uri="{FF2B5EF4-FFF2-40B4-BE49-F238E27FC236}">
                <a16:creationId xmlns:a16="http://schemas.microsoft.com/office/drawing/2014/main" id="{AC09E031-0A00-F442-9063-0596704F646E}"/>
              </a:ext>
            </a:extLst>
          </p:cNvPr>
          <p:cNvPicPr>
            <a:picLocks noChangeAspect="1"/>
          </p:cNvPicPr>
          <p:nvPr/>
        </p:nvPicPr>
        <p:blipFill rotWithShape="1">
          <a:blip r:embed="rId2"/>
          <a:srcRect l="20382" t="19667" r="41493" b="12983"/>
          <a:stretch/>
        </p:blipFill>
        <p:spPr>
          <a:xfrm>
            <a:off x="6423660" y="948690"/>
            <a:ext cx="4183380" cy="4743450"/>
          </a:xfrm>
          <a:prstGeom prst="rect">
            <a:avLst/>
          </a:prstGeom>
        </p:spPr>
      </p:pic>
    </p:spTree>
    <p:extLst>
      <p:ext uri="{BB962C8B-B14F-4D97-AF65-F5344CB8AC3E}">
        <p14:creationId xmlns:p14="http://schemas.microsoft.com/office/powerpoint/2010/main" val="94668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5AD2-BD03-554D-89AA-FE7B0A083B58}"/>
              </a:ext>
            </a:extLst>
          </p:cNvPr>
          <p:cNvSpPr>
            <a:spLocks noGrp="1"/>
          </p:cNvSpPr>
          <p:nvPr>
            <p:ph type="title"/>
          </p:nvPr>
        </p:nvSpPr>
        <p:spPr/>
        <p:txBody>
          <a:bodyPr/>
          <a:lstStyle/>
          <a:p>
            <a:r>
              <a:rPr lang="en-US" dirty="0"/>
              <a:t>The Vulva and Vestibule</a:t>
            </a:r>
          </a:p>
        </p:txBody>
      </p:sp>
      <p:sp>
        <p:nvSpPr>
          <p:cNvPr id="3" name="Content Placeholder 2">
            <a:extLst>
              <a:ext uri="{FF2B5EF4-FFF2-40B4-BE49-F238E27FC236}">
                <a16:creationId xmlns:a16="http://schemas.microsoft.com/office/drawing/2014/main" id="{DFE91698-B606-0B47-A272-BF7CBFC7B1B8}"/>
              </a:ext>
            </a:extLst>
          </p:cNvPr>
          <p:cNvSpPr>
            <a:spLocks noGrp="1"/>
          </p:cNvSpPr>
          <p:nvPr>
            <p:ph idx="1"/>
          </p:nvPr>
        </p:nvSpPr>
        <p:spPr>
          <a:xfrm>
            <a:off x="1534696" y="2086349"/>
            <a:ext cx="9520158" cy="3450613"/>
          </a:xfrm>
        </p:spPr>
        <p:txBody>
          <a:bodyPr/>
          <a:lstStyle/>
          <a:p>
            <a:r>
              <a:rPr lang="en-US" b="1" dirty="0"/>
              <a:t>Distinct ORGANS</a:t>
            </a:r>
          </a:p>
          <a:p>
            <a:r>
              <a:rPr lang="en-US" b="1" dirty="0"/>
              <a:t>Vestibule – penile urethra</a:t>
            </a:r>
          </a:p>
          <a:p>
            <a:r>
              <a:rPr lang="en-US" b="1" dirty="0"/>
              <a:t>Neglect neglect neglect</a:t>
            </a:r>
          </a:p>
          <a:p>
            <a:r>
              <a:rPr lang="en-US" b="1" dirty="0"/>
              <a:t>All labia are normal</a:t>
            </a:r>
          </a:p>
          <a:p>
            <a:endParaRPr lang="en-US" dirty="0"/>
          </a:p>
        </p:txBody>
      </p:sp>
      <p:pic>
        <p:nvPicPr>
          <p:cNvPr id="6" name="Picture 5">
            <a:extLst>
              <a:ext uri="{FF2B5EF4-FFF2-40B4-BE49-F238E27FC236}">
                <a16:creationId xmlns:a16="http://schemas.microsoft.com/office/drawing/2014/main" id="{AC09E031-0A00-F442-9063-0596704F646E}"/>
              </a:ext>
            </a:extLst>
          </p:cNvPr>
          <p:cNvPicPr>
            <a:picLocks noChangeAspect="1"/>
          </p:cNvPicPr>
          <p:nvPr/>
        </p:nvPicPr>
        <p:blipFill rotWithShape="1">
          <a:blip r:embed="rId2"/>
          <a:srcRect l="20382" t="19667" r="41493" b="12983"/>
          <a:stretch/>
        </p:blipFill>
        <p:spPr>
          <a:xfrm>
            <a:off x="6423659" y="0"/>
            <a:ext cx="5385719" cy="6106758"/>
          </a:xfrm>
          <a:prstGeom prst="rect">
            <a:avLst/>
          </a:prstGeom>
        </p:spPr>
      </p:pic>
    </p:spTree>
    <p:extLst>
      <p:ext uri="{BB962C8B-B14F-4D97-AF65-F5344CB8AC3E}">
        <p14:creationId xmlns:p14="http://schemas.microsoft.com/office/powerpoint/2010/main" val="102860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5AD2-BD03-554D-89AA-FE7B0A083B58}"/>
              </a:ext>
            </a:extLst>
          </p:cNvPr>
          <p:cNvSpPr>
            <a:spLocks noGrp="1"/>
          </p:cNvSpPr>
          <p:nvPr>
            <p:ph type="title"/>
          </p:nvPr>
        </p:nvSpPr>
        <p:spPr/>
        <p:txBody>
          <a:bodyPr/>
          <a:lstStyle/>
          <a:p>
            <a:r>
              <a:rPr lang="en-US" dirty="0"/>
              <a:t>Clitoris</a:t>
            </a:r>
          </a:p>
        </p:txBody>
      </p:sp>
      <p:sp>
        <p:nvSpPr>
          <p:cNvPr id="3" name="Content Placeholder 2">
            <a:extLst>
              <a:ext uri="{FF2B5EF4-FFF2-40B4-BE49-F238E27FC236}">
                <a16:creationId xmlns:a16="http://schemas.microsoft.com/office/drawing/2014/main" id="{DFE91698-B606-0B47-A272-BF7CBFC7B1B8}"/>
              </a:ext>
            </a:extLst>
          </p:cNvPr>
          <p:cNvSpPr>
            <a:spLocks noGrp="1"/>
          </p:cNvSpPr>
          <p:nvPr>
            <p:ph idx="1"/>
          </p:nvPr>
        </p:nvSpPr>
        <p:spPr>
          <a:xfrm>
            <a:off x="1534696" y="2086349"/>
            <a:ext cx="9520158" cy="3450613"/>
          </a:xfrm>
        </p:spPr>
        <p:txBody>
          <a:bodyPr/>
          <a:lstStyle/>
          <a:p>
            <a:r>
              <a:rPr lang="en-US" dirty="0"/>
              <a:t>The organ of pleasure</a:t>
            </a:r>
          </a:p>
          <a:p>
            <a:r>
              <a:rPr lang="en-US" dirty="0"/>
              <a:t>Has a foreskin</a:t>
            </a:r>
          </a:p>
          <a:p>
            <a:r>
              <a:rPr lang="en-US" dirty="0"/>
              <a:t>Varying distances from vagina</a:t>
            </a:r>
          </a:p>
        </p:txBody>
      </p:sp>
      <p:pic>
        <p:nvPicPr>
          <p:cNvPr id="6" name="Picture 5">
            <a:extLst>
              <a:ext uri="{FF2B5EF4-FFF2-40B4-BE49-F238E27FC236}">
                <a16:creationId xmlns:a16="http://schemas.microsoft.com/office/drawing/2014/main" id="{AC09E031-0A00-F442-9063-0596704F646E}"/>
              </a:ext>
            </a:extLst>
          </p:cNvPr>
          <p:cNvPicPr>
            <a:picLocks noChangeAspect="1"/>
          </p:cNvPicPr>
          <p:nvPr/>
        </p:nvPicPr>
        <p:blipFill rotWithShape="1">
          <a:blip r:embed="rId2"/>
          <a:srcRect l="20382" t="19667" r="41493" b="12983"/>
          <a:stretch/>
        </p:blipFill>
        <p:spPr>
          <a:xfrm>
            <a:off x="6423660" y="948690"/>
            <a:ext cx="4183380" cy="4743450"/>
          </a:xfrm>
          <a:prstGeom prst="rect">
            <a:avLst/>
          </a:prstGeom>
        </p:spPr>
      </p:pic>
    </p:spTree>
    <p:extLst>
      <p:ext uri="{BB962C8B-B14F-4D97-AF65-F5344CB8AC3E}">
        <p14:creationId xmlns:p14="http://schemas.microsoft.com/office/powerpoint/2010/main" val="370673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5AD2-BD03-554D-89AA-FE7B0A083B58}"/>
              </a:ext>
            </a:extLst>
          </p:cNvPr>
          <p:cNvSpPr>
            <a:spLocks noGrp="1"/>
          </p:cNvSpPr>
          <p:nvPr>
            <p:ph type="title"/>
          </p:nvPr>
        </p:nvSpPr>
        <p:spPr/>
        <p:txBody>
          <a:bodyPr/>
          <a:lstStyle/>
          <a:p>
            <a:r>
              <a:rPr lang="en-US" dirty="0"/>
              <a:t>Clitoris</a:t>
            </a:r>
          </a:p>
        </p:txBody>
      </p:sp>
      <p:sp>
        <p:nvSpPr>
          <p:cNvPr id="3" name="Content Placeholder 2">
            <a:extLst>
              <a:ext uri="{FF2B5EF4-FFF2-40B4-BE49-F238E27FC236}">
                <a16:creationId xmlns:a16="http://schemas.microsoft.com/office/drawing/2014/main" id="{DFE91698-B606-0B47-A272-BF7CBFC7B1B8}"/>
              </a:ext>
            </a:extLst>
          </p:cNvPr>
          <p:cNvSpPr>
            <a:spLocks noGrp="1"/>
          </p:cNvSpPr>
          <p:nvPr>
            <p:ph idx="1"/>
          </p:nvPr>
        </p:nvSpPr>
        <p:spPr>
          <a:xfrm>
            <a:off x="1534696" y="2086349"/>
            <a:ext cx="9520158" cy="3450613"/>
          </a:xfrm>
        </p:spPr>
        <p:txBody>
          <a:bodyPr/>
          <a:lstStyle/>
          <a:p>
            <a:r>
              <a:rPr lang="en-US" dirty="0"/>
              <a:t>Glans is just the outside</a:t>
            </a:r>
          </a:p>
        </p:txBody>
      </p:sp>
      <p:pic>
        <p:nvPicPr>
          <p:cNvPr id="5" name="Picture 4">
            <a:extLst>
              <a:ext uri="{FF2B5EF4-FFF2-40B4-BE49-F238E27FC236}">
                <a16:creationId xmlns:a16="http://schemas.microsoft.com/office/drawing/2014/main" id="{45528A88-5806-B847-B426-CEDC33140A0E}"/>
              </a:ext>
            </a:extLst>
          </p:cNvPr>
          <p:cNvPicPr>
            <a:picLocks noChangeAspect="1"/>
          </p:cNvPicPr>
          <p:nvPr/>
        </p:nvPicPr>
        <p:blipFill rotWithShape="1">
          <a:blip r:embed="rId2"/>
          <a:srcRect l="16735" t="39167" r="53160" b="10833"/>
          <a:stretch/>
        </p:blipFill>
        <p:spPr>
          <a:xfrm>
            <a:off x="1777365" y="2494863"/>
            <a:ext cx="3303270" cy="3429000"/>
          </a:xfrm>
          <a:prstGeom prst="rect">
            <a:avLst/>
          </a:prstGeom>
        </p:spPr>
      </p:pic>
      <p:pic>
        <p:nvPicPr>
          <p:cNvPr id="8" name="Picture 7">
            <a:extLst>
              <a:ext uri="{FF2B5EF4-FFF2-40B4-BE49-F238E27FC236}">
                <a16:creationId xmlns:a16="http://schemas.microsoft.com/office/drawing/2014/main" id="{85950F54-8AE7-A443-BAE8-9C1617811CC1}"/>
              </a:ext>
            </a:extLst>
          </p:cNvPr>
          <p:cNvPicPr>
            <a:picLocks noChangeAspect="1"/>
          </p:cNvPicPr>
          <p:nvPr/>
        </p:nvPicPr>
        <p:blipFill rotWithShape="1">
          <a:blip r:embed="rId3"/>
          <a:srcRect l="16216" t="25333" r="32847" b="23500"/>
          <a:stretch/>
        </p:blipFill>
        <p:spPr>
          <a:xfrm>
            <a:off x="6166694" y="481185"/>
            <a:ext cx="5589270" cy="3509010"/>
          </a:xfrm>
          <a:prstGeom prst="rect">
            <a:avLst/>
          </a:prstGeom>
        </p:spPr>
      </p:pic>
      <p:pic>
        <p:nvPicPr>
          <p:cNvPr id="6" name="Picture 5">
            <a:extLst>
              <a:ext uri="{FF2B5EF4-FFF2-40B4-BE49-F238E27FC236}">
                <a16:creationId xmlns:a16="http://schemas.microsoft.com/office/drawing/2014/main" id="{FE81A1B7-BF4E-9F44-B88A-028A6FCA9F64}"/>
              </a:ext>
            </a:extLst>
          </p:cNvPr>
          <p:cNvPicPr>
            <a:picLocks noChangeAspect="1"/>
          </p:cNvPicPr>
          <p:nvPr/>
        </p:nvPicPr>
        <p:blipFill rotWithShape="1">
          <a:blip r:embed="rId4"/>
          <a:srcRect l="15798" t="21839" r="31597" b="28407"/>
          <a:stretch/>
        </p:blipFill>
        <p:spPr>
          <a:xfrm>
            <a:off x="6021472" y="4209363"/>
            <a:ext cx="3717608" cy="2230565"/>
          </a:xfrm>
          <a:prstGeom prst="rect">
            <a:avLst/>
          </a:prstGeom>
        </p:spPr>
      </p:pic>
    </p:spTree>
    <p:extLst>
      <p:ext uri="{BB962C8B-B14F-4D97-AF65-F5344CB8AC3E}">
        <p14:creationId xmlns:p14="http://schemas.microsoft.com/office/powerpoint/2010/main" val="288951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DA95-3666-C740-B94F-02FBF14C61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2FD298-8FF6-564C-B7CE-D977BF99985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C85649-011C-5B40-AB56-86658F141CDE}"/>
              </a:ext>
            </a:extLst>
          </p:cNvPr>
          <p:cNvPicPr>
            <a:picLocks noChangeAspect="1"/>
          </p:cNvPicPr>
          <p:nvPr/>
        </p:nvPicPr>
        <p:blipFill rotWithShape="1">
          <a:blip r:embed="rId2"/>
          <a:srcRect l="15798" t="21839" r="31597" b="28407"/>
          <a:stretch/>
        </p:blipFill>
        <p:spPr>
          <a:xfrm>
            <a:off x="2603182" y="804519"/>
            <a:ext cx="7588823" cy="4553294"/>
          </a:xfrm>
          <a:prstGeom prst="rect">
            <a:avLst/>
          </a:prstGeom>
        </p:spPr>
      </p:pic>
    </p:spTree>
    <p:extLst>
      <p:ext uri="{BB962C8B-B14F-4D97-AF65-F5344CB8AC3E}">
        <p14:creationId xmlns:p14="http://schemas.microsoft.com/office/powerpoint/2010/main" val="386428427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LeadershipConf2013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adershipConf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{2EC366EB-D80C-AC47-88F5-4E44D8B45CAA}tf10001119</Template>
  <TotalTime>381</TotalTime>
  <Words>853</Words>
  <Application>Microsoft Office PowerPoint</Application>
  <PresentationFormat>Widescreen</PresentationFormat>
  <Paragraphs>164</Paragraphs>
  <Slides>44</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Al Nile</vt:lpstr>
      <vt:lpstr>Arial</vt:lpstr>
      <vt:lpstr>Calibri</vt:lpstr>
      <vt:lpstr>futura-pt</vt:lpstr>
      <vt:lpstr>Muli Bold</vt:lpstr>
      <vt:lpstr>Muli Regular</vt:lpstr>
      <vt:lpstr>Palatino Linotype</vt:lpstr>
      <vt:lpstr>Gallery</vt:lpstr>
      <vt:lpstr>LeadershipConf2013V1</vt:lpstr>
      <vt:lpstr>LeadershipConf2013V2</vt:lpstr>
      <vt:lpstr>Current Topics in MS</vt:lpstr>
      <vt:lpstr>You Are Not Broken</vt:lpstr>
      <vt:lpstr>Why Me?</vt:lpstr>
      <vt:lpstr>PowerPoint Presentation</vt:lpstr>
      <vt:lpstr>The Hardware</vt:lpstr>
      <vt:lpstr>The Vulva and Vestibule</vt:lpstr>
      <vt:lpstr>Clitoris</vt:lpstr>
      <vt:lpstr>Clitoris</vt:lpstr>
      <vt:lpstr>PowerPoint Presentation</vt:lpstr>
      <vt:lpstr>The Vagina</vt:lpstr>
      <vt:lpstr>Are You Still Wondering Why Women Get UTIs and Pain?</vt:lpstr>
      <vt:lpstr>Genitourinary Symptoms of Menopause</vt:lpstr>
      <vt:lpstr>PowerPoint Presentation</vt:lpstr>
      <vt:lpstr>Vaginal Atrophy</vt:lpstr>
      <vt:lpstr>PowerPoint Presentation</vt:lpstr>
      <vt:lpstr>Medications for the Hardware</vt:lpstr>
      <vt:lpstr>The Software</vt:lpstr>
      <vt:lpstr>PowerPoint Presentation</vt:lpstr>
      <vt:lpstr>PowerPoint Presentation</vt:lpstr>
      <vt:lpstr>Why is arousal so important in 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Line Desire/Arousal Treatment</vt:lpstr>
      <vt:lpstr>Medications for Software</vt:lpstr>
      <vt:lpstr>PowerPoint Presentation</vt:lpstr>
      <vt:lpstr>PowerPoint Presentation</vt:lpstr>
      <vt:lpstr>Build Your Team</vt:lpstr>
      <vt:lpstr>PowerPoint Presentation</vt:lpstr>
      <vt:lpstr>WE ARE NORMAL</vt:lpstr>
      <vt:lpstr>PowerPoint Presentation</vt:lpstr>
      <vt:lpstr>PowerPoint Presentation</vt:lpstr>
      <vt:lpstr>PowerPoint Presentation</vt:lpstr>
      <vt:lpstr>PowerPoint Presentation</vt:lpstr>
      <vt:lpstr>Learn More and Resources</vt:lpstr>
      <vt:lpstr>PowerPoint Presentation</vt:lpstr>
      <vt:lpstr>What’s On Your Mind?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Are Not Broken</dc:title>
  <dc:creator>David Wynn</dc:creator>
  <cp:lastModifiedBy>Hope Nearhood</cp:lastModifiedBy>
  <cp:revision>32</cp:revision>
  <dcterms:created xsi:type="dcterms:W3CDTF">2020-06-10T03:31:45Z</dcterms:created>
  <dcterms:modified xsi:type="dcterms:W3CDTF">2021-05-10T21:29:11Z</dcterms:modified>
</cp:coreProperties>
</file>