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3"/>
  </p:notesMasterIdLst>
  <p:sldIdLst>
    <p:sldId id="347" r:id="rId3"/>
    <p:sldId id="349" r:id="rId4"/>
    <p:sldId id="274" r:id="rId5"/>
    <p:sldId id="296" r:id="rId6"/>
    <p:sldId id="259" r:id="rId7"/>
    <p:sldId id="298" r:id="rId8"/>
    <p:sldId id="266" r:id="rId9"/>
    <p:sldId id="339" r:id="rId10"/>
    <p:sldId id="297" r:id="rId11"/>
    <p:sldId id="299" r:id="rId12"/>
    <p:sldId id="311" r:id="rId13"/>
    <p:sldId id="312" r:id="rId14"/>
    <p:sldId id="313" r:id="rId15"/>
    <p:sldId id="314" r:id="rId16"/>
    <p:sldId id="315" r:id="rId17"/>
    <p:sldId id="316" r:id="rId18"/>
    <p:sldId id="301" r:id="rId19"/>
    <p:sldId id="302" r:id="rId20"/>
    <p:sldId id="303" r:id="rId21"/>
    <p:sldId id="280" r:id="rId22"/>
    <p:sldId id="257" r:id="rId23"/>
    <p:sldId id="258" r:id="rId24"/>
    <p:sldId id="319" r:id="rId25"/>
    <p:sldId id="308" r:id="rId26"/>
    <p:sldId id="307" r:id="rId27"/>
    <p:sldId id="309" r:id="rId28"/>
    <p:sldId id="320" r:id="rId29"/>
    <p:sldId id="321" r:id="rId30"/>
    <p:sldId id="322" r:id="rId31"/>
    <p:sldId id="342" r:id="rId32"/>
    <p:sldId id="271" r:id="rId33"/>
    <p:sldId id="276" r:id="rId34"/>
    <p:sldId id="324" r:id="rId35"/>
    <p:sldId id="325" r:id="rId36"/>
    <p:sldId id="326" r:id="rId37"/>
    <p:sldId id="282" r:id="rId38"/>
    <p:sldId id="340" r:id="rId39"/>
    <p:sldId id="270" r:id="rId40"/>
    <p:sldId id="333" r:id="rId41"/>
    <p:sldId id="269" r:id="rId42"/>
    <p:sldId id="318" r:id="rId43"/>
    <p:sldId id="337" r:id="rId44"/>
    <p:sldId id="341" r:id="rId45"/>
    <p:sldId id="331" r:id="rId46"/>
    <p:sldId id="335" r:id="rId47"/>
    <p:sldId id="338" r:id="rId48"/>
    <p:sldId id="267" r:id="rId49"/>
    <p:sldId id="317" r:id="rId50"/>
    <p:sldId id="323" r:id="rId51"/>
    <p:sldId id="35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oni, Heidi W." initials="MHW" lastIdx="1" clrIdx="0">
    <p:extLst>
      <p:ext uri="{19B8F6BF-5375-455C-9EA6-DF929625EA0E}">
        <p15:presenceInfo xmlns:p15="http://schemas.microsoft.com/office/powerpoint/2012/main" userId="S::Heidi.Maloni@va.gov::a923606e-9857-4651-bfee-3eeabc7f84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73E5"/>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66392" autoAdjust="0"/>
  </p:normalViewPr>
  <p:slideViewPr>
    <p:cSldViewPr snapToGrid="0">
      <p:cViewPr varScale="1">
        <p:scale>
          <a:sx n="75" d="100"/>
          <a:sy n="75" d="100"/>
        </p:scale>
        <p:origin x="1950" y="78"/>
      </p:cViewPr>
      <p:guideLst/>
    </p:cSldViewPr>
  </p:slideViewPr>
  <p:notesTextViewPr>
    <p:cViewPr>
      <p:scale>
        <a:sx n="1" d="1"/>
        <a:sy n="1" d="1"/>
      </p:scale>
      <p:origin x="0" y="0"/>
    </p:cViewPr>
  </p:notesTextViewPr>
  <p:sorterViewPr>
    <p:cViewPr>
      <p:scale>
        <a:sx n="77" d="100"/>
        <a:sy n="7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3646E-8D58-470B-889A-8950875B3D04}" type="datetimeFigureOut">
              <a:rPr lang="en-US" smtClean="0"/>
              <a:t>9/17/2021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18AD4-6091-408B-8E9D-E039E18F3116}" type="slidenum">
              <a:rPr lang="en-US" smtClean="0"/>
              <a:t>‹#›</a:t>
            </a:fld>
            <a:endParaRPr lang="en-US"/>
          </a:p>
        </p:txBody>
      </p:sp>
    </p:spTree>
    <p:extLst>
      <p:ext uri="{BB962C8B-B14F-4D97-AF65-F5344CB8AC3E}">
        <p14:creationId xmlns:p14="http://schemas.microsoft.com/office/powerpoint/2010/main" val="540929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ccih.nih.gov/health/decisions/"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nccih.nih.gov/health/stjohnswort/ataglance.htm" TargetMode="External"/><Relationship Id="rId5" Type="http://schemas.openxmlformats.org/officeDocument/2006/relationships/hyperlink" Target="https://www.nccih.nih.gov/health/kava/" TargetMode="External"/><Relationship Id="rId4" Type="http://schemas.openxmlformats.org/officeDocument/2006/relationships/hyperlink" Target="https://www.nccih.nih.gov/health/safety/"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5D26AE-23E1-40C5-BBBF-85A31FEE46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828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Vit A mechanisms</a:t>
            </a:r>
          </a:p>
          <a:p>
            <a:r>
              <a:rPr lang="en-US" sz="1200" b="0" i="0" u="none" strike="noStrike" kern="1200" baseline="0" dirty="0">
                <a:solidFill>
                  <a:schemeClr val="tx1"/>
                </a:solidFill>
                <a:latin typeface="+mn-lt"/>
                <a:ea typeface="+mn-ea"/>
                <a:cs typeface="+mn-cs"/>
              </a:rPr>
              <a:t>include the reduction of inflammatory processes by re-balancing pathogenic (Th1, Th17, Th9) and</a:t>
            </a:r>
          </a:p>
          <a:p>
            <a:r>
              <a:rPr lang="en-US" sz="1200" b="0" i="0" u="none" strike="noStrike" kern="1200" baseline="0" dirty="0">
                <a:solidFill>
                  <a:schemeClr val="tx1"/>
                </a:solidFill>
                <a:latin typeface="+mn-lt"/>
                <a:ea typeface="+mn-ea"/>
                <a:cs typeface="+mn-cs"/>
              </a:rPr>
              <a:t>immune-protective (Th2, Treg) cells, modulating the B-cell and dendritic cell functions, as well as</a:t>
            </a:r>
          </a:p>
          <a:p>
            <a:r>
              <a:rPr lang="en-US" sz="1200" b="0" i="0" u="none" strike="noStrike" kern="1200" baseline="0" dirty="0">
                <a:solidFill>
                  <a:schemeClr val="tx1"/>
                </a:solidFill>
                <a:latin typeface="+mn-lt"/>
                <a:ea typeface="+mn-ea"/>
                <a:cs typeface="+mn-cs"/>
              </a:rPr>
              <a:t>increasing autoimmunity and regeneration tolerance in the CNS [38]. Thus, vitamin A could be</a:t>
            </a:r>
          </a:p>
          <a:p>
            <a:r>
              <a:rPr lang="en-US" sz="1200" b="0" i="0" u="none" strike="noStrike" kern="1200" baseline="0" dirty="0">
                <a:solidFill>
                  <a:schemeClr val="tx1"/>
                </a:solidFill>
                <a:latin typeface="+mn-lt"/>
                <a:ea typeface="+mn-ea"/>
                <a:cs typeface="+mn-cs"/>
              </a:rPr>
              <a:t>considered as a potential co-treatment agent in MS disease management [38].</a:t>
            </a:r>
            <a:endParaRPr lang="en-US" dirty="0"/>
          </a:p>
        </p:txBody>
      </p:sp>
      <p:sp>
        <p:nvSpPr>
          <p:cNvPr id="4" name="Slide Number Placeholder 3"/>
          <p:cNvSpPr>
            <a:spLocks noGrp="1"/>
          </p:cNvSpPr>
          <p:nvPr>
            <p:ph type="sldNum" sz="quarter" idx="5"/>
          </p:nvPr>
        </p:nvSpPr>
        <p:spPr/>
        <p:txBody>
          <a:bodyPr/>
          <a:lstStyle/>
          <a:p>
            <a:fld id="{91418AD4-6091-408B-8E9D-E039E18F3116}" type="slidenum">
              <a:rPr lang="en-US" smtClean="0"/>
              <a:t>24</a:t>
            </a:fld>
            <a:endParaRPr lang="en-US"/>
          </a:p>
        </p:txBody>
      </p:sp>
    </p:spTree>
    <p:extLst>
      <p:ext uri="{BB962C8B-B14F-4D97-AF65-F5344CB8AC3E}">
        <p14:creationId xmlns:p14="http://schemas.microsoft.com/office/powerpoint/2010/main" val="1291090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18AD4-6091-408B-8E9D-E039E18F3116}" type="slidenum">
              <a:rPr lang="en-US" smtClean="0"/>
              <a:t>25</a:t>
            </a:fld>
            <a:endParaRPr lang="en-US"/>
          </a:p>
        </p:txBody>
      </p:sp>
    </p:spTree>
    <p:extLst>
      <p:ext uri="{BB962C8B-B14F-4D97-AF65-F5344CB8AC3E}">
        <p14:creationId xmlns:p14="http://schemas.microsoft.com/office/powerpoint/2010/main" val="2378803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Melatonin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Melatonin</a:t>
            </a:r>
            <a:r>
              <a:rPr lang="en-US" sz="1200" b="0" i="0" kern="1200" dirty="0">
                <a:solidFill>
                  <a:schemeClr val="tx1"/>
                </a:solidFill>
                <a:effectLst/>
                <a:latin typeface="+mn-lt"/>
                <a:ea typeface="+mn-ea"/>
                <a:cs typeface="+mn-cs"/>
              </a:rPr>
              <a:t> is a hormone that your brain produces in response to darkness. It helps with the timing of your circadian rhythms (24-hour internal clock) and with sleep. Being exposed to light at night can block melatonin production.</a:t>
            </a:r>
            <a:endParaRPr lang="en-US" dirty="0"/>
          </a:p>
          <a:p>
            <a:endParaRPr lang="en-US" dirty="0"/>
          </a:p>
          <a:p>
            <a:pPr lvl="1"/>
            <a:r>
              <a:rPr lang="en-US" dirty="0"/>
              <a:t>Melatonin dietary supplements may be helpful for jet lag and for some types of sleep disorders in children. They may also help reduce anxiety before surgery.  Not enough evidence for effectiveness and safety in chronic use to treat insomnia; short term use probably safe; interactions with AED and anticoagulants; may cause daytime drowsiness in elderly; in 2017 study of OTC melatonin, few contained amount of melatonin advertised on label and 26% contained serotonin</a:t>
            </a:r>
          </a:p>
          <a:p>
            <a:endParaRPr lang="en-US" dirty="0"/>
          </a:p>
        </p:txBody>
      </p:sp>
      <p:sp>
        <p:nvSpPr>
          <p:cNvPr id="4" name="Slide Number Placeholder 3"/>
          <p:cNvSpPr>
            <a:spLocks noGrp="1"/>
          </p:cNvSpPr>
          <p:nvPr>
            <p:ph type="sldNum" sz="quarter" idx="5"/>
          </p:nvPr>
        </p:nvSpPr>
        <p:spPr/>
        <p:txBody>
          <a:bodyPr/>
          <a:lstStyle/>
          <a:p>
            <a:fld id="{91418AD4-6091-408B-8E9D-E039E18F3116}" type="slidenum">
              <a:rPr lang="en-US" smtClean="0"/>
              <a:t>26</a:t>
            </a:fld>
            <a:endParaRPr lang="en-US"/>
          </a:p>
        </p:txBody>
      </p:sp>
    </p:spTree>
    <p:extLst>
      <p:ext uri="{BB962C8B-B14F-4D97-AF65-F5344CB8AC3E}">
        <p14:creationId xmlns:p14="http://schemas.microsoft.com/office/powerpoint/2010/main" val="426958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18AD4-6091-408B-8E9D-E039E18F3116}" type="slidenum">
              <a:rPr lang="en-US" smtClean="0"/>
              <a:t>29</a:t>
            </a:fld>
            <a:endParaRPr lang="en-US"/>
          </a:p>
        </p:txBody>
      </p:sp>
    </p:spTree>
    <p:extLst>
      <p:ext uri="{BB962C8B-B14F-4D97-AF65-F5344CB8AC3E}">
        <p14:creationId xmlns:p14="http://schemas.microsoft.com/office/powerpoint/2010/main" val="2866473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Probiotics are live microorganisms that are intended to have health benefits when consumed or applied to the body. Many of them are the same as or similar to microorganisms that naturally live in our bodies.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Probiotics have shown promise for a variety of health conditions, such as antibiotic-associated diarrhea and ulcerative colitis, but many questions remain. Which of the many types of probiotics are helpful for each condition? How much should people take? Who would be most likely to benefit? Even for the conditions that have been studied the most, researchers are still working toward finding the answers to these questions.</a:t>
            </a:r>
          </a:p>
          <a:p>
            <a:r>
              <a:rPr lang="en-US" sz="1200" b="0" i="0" kern="1200" dirty="0">
                <a:solidFill>
                  <a:schemeClr val="tx1"/>
                </a:solidFill>
                <a:effectLst/>
                <a:latin typeface="+mn-lt"/>
                <a:ea typeface="+mn-ea"/>
                <a:cs typeface="+mn-cs"/>
              </a:rPr>
              <a:t>Probiotics might:</a:t>
            </a:r>
          </a:p>
          <a:p>
            <a:r>
              <a:rPr lang="en-US" sz="1200" b="0" i="0" kern="1200" dirty="0">
                <a:solidFill>
                  <a:schemeClr val="tx1"/>
                </a:solidFill>
                <a:effectLst/>
                <a:latin typeface="+mn-lt"/>
                <a:ea typeface="+mn-ea"/>
                <a:cs typeface="+mn-cs"/>
              </a:rPr>
              <a:t>Help your body maintain a healthy community of microorganisms or help your body’s community of microorganisms return to a healthy condition after being disturbed</a:t>
            </a:r>
          </a:p>
          <a:p>
            <a:r>
              <a:rPr lang="en-US" sz="1200" b="0" i="0" kern="1200" dirty="0">
                <a:solidFill>
                  <a:schemeClr val="tx1"/>
                </a:solidFill>
                <a:effectLst/>
                <a:latin typeface="+mn-lt"/>
                <a:ea typeface="+mn-ea"/>
                <a:cs typeface="+mn-cs"/>
              </a:rPr>
              <a:t>Produce substances that have desirable effects</a:t>
            </a:r>
          </a:p>
          <a:p>
            <a:r>
              <a:rPr lang="en-US" sz="1200" b="0" i="0" kern="1200" dirty="0">
                <a:solidFill>
                  <a:schemeClr val="tx1"/>
                </a:solidFill>
                <a:effectLst/>
                <a:latin typeface="+mn-lt"/>
                <a:ea typeface="+mn-ea"/>
                <a:cs typeface="+mn-cs"/>
              </a:rPr>
              <a:t>Influence your body’s immune response.</a:t>
            </a:r>
          </a:p>
          <a:p>
            <a:r>
              <a:rPr lang="en-US" sz="1200" b="0" i="0" kern="1200" dirty="0">
                <a:solidFill>
                  <a:schemeClr val="tx1"/>
                </a:solidFill>
                <a:effectLst/>
                <a:latin typeface="+mn-lt"/>
                <a:ea typeface="+mn-ea"/>
                <a:cs typeface="+mn-cs"/>
              </a:rPr>
              <a:t>Probiotics have shown promise for a variety of health purposes, including prevention of </a:t>
            </a:r>
            <a:r>
              <a:rPr lang="en-US" sz="1200" b="1" i="0" kern="1200" dirty="0">
                <a:solidFill>
                  <a:schemeClr val="tx1"/>
                </a:solidFill>
                <a:effectLst/>
                <a:latin typeface="+mn-lt"/>
                <a:ea typeface="+mn-ea"/>
                <a:cs typeface="+mn-cs"/>
              </a:rPr>
              <a:t>antibiotic-associated diarrhea</a:t>
            </a:r>
            <a:r>
              <a:rPr lang="en-US" sz="1200" b="0" i="0" kern="1200" dirty="0">
                <a:solidFill>
                  <a:schemeClr val="tx1"/>
                </a:solidFill>
                <a:effectLst/>
                <a:latin typeface="+mn-lt"/>
                <a:ea typeface="+mn-ea"/>
                <a:cs typeface="+mn-cs"/>
              </a:rPr>
              <a:t> (including diarrhea caused by </a:t>
            </a:r>
            <a:r>
              <a:rPr lang="en-US" sz="1200" b="0" i="1" kern="1200" dirty="0">
                <a:solidFill>
                  <a:schemeClr val="tx1"/>
                </a:solidFill>
                <a:effectLst/>
                <a:latin typeface="+mn-lt"/>
                <a:ea typeface="+mn-ea"/>
                <a:cs typeface="+mn-cs"/>
              </a:rPr>
              <a:t>Clostridium difficile</a:t>
            </a:r>
            <a:r>
              <a:rPr lang="en-US" sz="1200" b="0" i="0" kern="1200" dirty="0">
                <a:solidFill>
                  <a:schemeClr val="tx1"/>
                </a:solidFill>
                <a:effectLst/>
                <a:latin typeface="+mn-lt"/>
                <a:ea typeface="+mn-ea"/>
                <a:cs typeface="+mn-cs"/>
              </a:rPr>
              <a:t>), prevention of </a:t>
            </a:r>
            <a:r>
              <a:rPr lang="en-US" sz="1200" b="1" i="0" kern="1200" dirty="0">
                <a:solidFill>
                  <a:schemeClr val="tx1"/>
                </a:solidFill>
                <a:effectLst/>
                <a:latin typeface="+mn-lt"/>
                <a:ea typeface="+mn-ea"/>
                <a:cs typeface="+mn-cs"/>
              </a:rPr>
              <a:t>necrotizing enterocolitis</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sepsis</a:t>
            </a:r>
            <a:r>
              <a:rPr lang="en-US" sz="1200" b="0" i="0" kern="1200" dirty="0">
                <a:solidFill>
                  <a:schemeClr val="tx1"/>
                </a:solidFill>
                <a:effectLst/>
                <a:latin typeface="+mn-lt"/>
                <a:ea typeface="+mn-ea"/>
                <a:cs typeface="+mn-cs"/>
              </a:rPr>
              <a:t> in premature infants, treatment of </a:t>
            </a:r>
            <a:r>
              <a:rPr lang="en-US" sz="1200" b="1" i="0" kern="1200" dirty="0">
                <a:solidFill>
                  <a:schemeClr val="tx1"/>
                </a:solidFill>
                <a:effectLst/>
                <a:latin typeface="+mn-lt"/>
                <a:ea typeface="+mn-ea"/>
                <a:cs typeface="+mn-cs"/>
              </a:rPr>
              <a:t>infant colic</a:t>
            </a:r>
            <a:r>
              <a:rPr lang="en-US" sz="1200" b="0" i="0" kern="1200" dirty="0">
                <a:solidFill>
                  <a:schemeClr val="tx1"/>
                </a:solidFill>
                <a:effectLst/>
                <a:latin typeface="+mn-lt"/>
                <a:ea typeface="+mn-ea"/>
                <a:cs typeface="+mn-cs"/>
              </a:rPr>
              <a:t>, treatment of </a:t>
            </a:r>
            <a:r>
              <a:rPr lang="en-US" sz="1200" b="1" i="0" kern="1200" dirty="0">
                <a:solidFill>
                  <a:schemeClr val="tx1"/>
                </a:solidFill>
                <a:effectLst/>
                <a:latin typeface="+mn-lt"/>
                <a:ea typeface="+mn-ea"/>
                <a:cs typeface="+mn-cs"/>
              </a:rPr>
              <a:t>periodontal disease</a:t>
            </a:r>
            <a:r>
              <a:rPr lang="en-US" sz="1200" b="0" i="0" kern="1200" dirty="0">
                <a:solidFill>
                  <a:schemeClr val="tx1"/>
                </a:solidFill>
                <a:effectLst/>
                <a:latin typeface="+mn-lt"/>
                <a:ea typeface="+mn-ea"/>
                <a:cs typeface="+mn-cs"/>
              </a:rPr>
              <a:t>, and induction or maintenance of remission in </a:t>
            </a:r>
            <a:r>
              <a:rPr lang="en-US" sz="1200" b="1" i="0" kern="1200" dirty="0">
                <a:solidFill>
                  <a:schemeClr val="tx1"/>
                </a:solidFill>
                <a:effectLst/>
                <a:latin typeface="+mn-lt"/>
                <a:ea typeface="+mn-ea"/>
                <a:cs typeface="+mn-cs"/>
              </a:rPr>
              <a:t>ulcerative colitis</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91418AD4-6091-408B-8E9D-E039E18F3116}" type="slidenum">
              <a:rPr lang="en-US" smtClean="0"/>
              <a:t>32</a:t>
            </a:fld>
            <a:endParaRPr lang="en-US"/>
          </a:p>
        </p:txBody>
      </p:sp>
    </p:spTree>
    <p:extLst>
      <p:ext uri="{BB962C8B-B14F-4D97-AF65-F5344CB8AC3E}">
        <p14:creationId xmlns:p14="http://schemas.microsoft.com/office/powerpoint/2010/main" val="2337536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18AD4-6091-408B-8E9D-E039E18F3116}" type="slidenum">
              <a:rPr lang="en-US" smtClean="0"/>
              <a:t>33</a:t>
            </a:fld>
            <a:endParaRPr lang="en-US"/>
          </a:p>
        </p:txBody>
      </p:sp>
    </p:spTree>
    <p:extLst>
      <p:ext uri="{BB962C8B-B14F-4D97-AF65-F5344CB8AC3E}">
        <p14:creationId xmlns:p14="http://schemas.microsoft.com/office/powerpoint/2010/main" val="2593723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dirty="0"/>
              <a:t>Legalized in 18 states; 37 states approve use of medical marijuana; But cannabis is still illegal under federal law, where it is classified as a Schedule I drug under the Controlled Substances Act.</a:t>
            </a:r>
          </a:p>
          <a:p>
            <a:r>
              <a:rPr lang="en-US" sz="1200" dirty="0"/>
              <a:t>THC (produces euphoria) and CBD or cannabidiol</a:t>
            </a:r>
          </a:p>
          <a:p>
            <a:endParaRPr lang="en-US" dirty="0"/>
          </a:p>
          <a:p>
            <a:r>
              <a:rPr lang="en-US" dirty="0"/>
              <a:t>Concern for contaminants and quality (THC and CBD content may be ore or less than label)</a:t>
            </a:r>
          </a:p>
          <a:p>
            <a:r>
              <a:rPr lang="en-US" dirty="0"/>
              <a:t>Unknown dose, how often to dose</a:t>
            </a:r>
          </a:p>
        </p:txBody>
      </p:sp>
      <p:sp>
        <p:nvSpPr>
          <p:cNvPr id="4" name="Slide Number Placeholder 3"/>
          <p:cNvSpPr>
            <a:spLocks noGrp="1"/>
          </p:cNvSpPr>
          <p:nvPr>
            <p:ph type="sldNum" sz="quarter" idx="5"/>
          </p:nvPr>
        </p:nvSpPr>
        <p:spPr/>
        <p:txBody>
          <a:bodyPr/>
          <a:lstStyle/>
          <a:p>
            <a:fld id="{91418AD4-6091-408B-8E9D-E039E18F3116}" type="slidenum">
              <a:rPr lang="en-US" smtClean="0"/>
              <a:t>36</a:t>
            </a:fld>
            <a:endParaRPr lang="en-US"/>
          </a:p>
        </p:txBody>
      </p:sp>
    </p:spTree>
    <p:extLst>
      <p:ext uri="{BB962C8B-B14F-4D97-AF65-F5344CB8AC3E}">
        <p14:creationId xmlns:p14="http://schemas.microsoft.com/office/powerpoint/2010/main" val="3307281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1" dirty="0"/>
          </a:p>
          <a:p>
            <a:pPr lvl="1"/>
            <a:r>
              <a:rPr lang="en-US" b="1" dirty="0"/>
              <a:t>Reflexology: </a:t>
            </a:r>
            <a:r>
              <a:rPr lang="en-US" dirty="0"/>
              <a:t>apply pressure to the foot</a:t>
            </a:r>
            <a:r>
              <a:rPr lang="en-US" b="1" dirty="0"/>
              <a:t> </a:t>
            </a:r>
            <a:r>
              <a:rPr lang="en-US" dirty="0"/>
              <a:t>affects the body by increasing energy flow</a:t>
            </a:r>
          </a:p>
          <a:p>
            <a:pPr lvl="2"/>
            <a:r>
              <a:rPr lang="en-US" dirty="0"/>
              <a:t>Study in MS reduced pain, fatigue, depression, spasms, sleep, bladder, reduces  BP and disability enhances QOL (inconclusive)</a:t>
            </a:r>
            <a:endParaRPr lang="en-US" b="1" dirty="0"/>
          </a:p>
          <a:p>
            <a:pPr lvl="1"/>
            <a:r>
              <a:rPr lang="en-US" b="1" dirty="0"/>
              <a:t>Yoga: </a:t>
            </a:r>
            <a:r>
              <a:rPr lang="en-US" dirty="0"/>
              <a:t>aimed to unite mind, body, spirit</a:t>
            </a:r>
          </a:p>
          <a:p>
            <a:pPr lvl="2"/>
            <a:r>
              <a:rPr lang="en-US" dirty="0"/>
              <a:t>Studies show </a:t>
            </a:r>
            <a:r>
              <a:rPr lang="en-US" dirty="0" err="1"/>
              <a:t>decr</a:t>
            </a:r>
            <a:r>
              <a:rPr lang="en-US" dirty="0"/>
              <a:t> fatigue; improved psychological </a:t>
            </a:r>
            <a:r>
              <a:rPr lang="en-US" dirty="0" err="1"/>
              <a:t>fx</a:t>
            </a:r>
            <a:r>
              <a:rPr lang="en-US" dirty="0"/>
              <a:t>., pain, spasticity, walking, muscle strength, possible improved sexual </a:t>
            </a:r>
            <a:r>
              <a:rPr lang="en-US" dirty="0" err="1"/>
              <a:t>fx</a:t>
            </a:r>
            <a:r>
              <a:rPr lang="en-US" dirty="0"/>
              <a:t>.</a:t>
            </a:r>
          </a:p>
          <a:p>
            <a:pPr lvl="2"/>
            <a:r>
              <a:rPr lang="en-US" dirty="0"/>
              <a:t>SE: joint and tendon injury, stroke, worsening glaucoma</a:t>
            </a:r>
          </a:p>
          <a:p>
            <a:pPr lvl="2"/>
            <a:r>
              <a:rPr lang="en-US" dirty="0"/>
              <a:t>Relatively safe and inexpensive</a:t>
            </a:r>
          </a:p>
          <a:p>
            <a:pPr lvl="1"/>
            <a:r>
              <a:rPr lang="en-US" b="1" dirty="0"/>
              <a:t>Mindfulness meditation (hypnosis, biofeedback, guided imagery)</a:t>
            </a:r>
          </a:p>
          <a:p>
            <a:pPr lvl="2"/>
            <a:r>
              <a:rPr lang="en-US" dirty="0"/>
              <a:t>relaxation response; awareness of the moment</a:t>
            </a:r>
          </a:p>
          <a:p>
            <a:pPr lvl="2"/>
            <a:r>
              <a:rPr lang="en-US" dirty="0"/>
              <a:t>Studies in MS on pain, sleep, fatigue, improve memory and attention and QOL; may affect immune system;</a:t>
            </a:r>
          </a:p>
          <a:p>
            <a:pPr lvl="2"/>
            <a:r>
              <a:rPr lang="en-US" dirty="0"/>
              <a:t>Improved mood- anxiety and depression, lowered stress, improved coping</a:t>
            </a:r>
          </a:p>
          <a:p>
            <a:endParaRPr lang="en-US" dirty="0"/>
          </a:p>
        </p:txBody>
      </p:sp>
      <p:sp>
        <p:nvSpPr>
          <p:cNvPr id="4" name="Slide Number Placeholder 3"/>
          <p:cNvSpPr>
            <a:spLocks noGrp="1"/>
          </p:cNvSpPr>
          <p:nvPr>
            <p:ph type="sldNum" sz="quarter" idx="5"/>
          </p:nvPr>
        </p:nvSpPr>
        <p:spPr/>
        <p:txBody>
          <a:bodyPr/>
          <a:lstStyle/>
          <a:p>
            <a:fld id="{91418AD4-6091-408B-8E9D-E039E18F3116}" type="slidenum">
              <a:rPr lang="en-US" smtClean="0"/>
              <a:t>37</a:t>
            </a:fld>
            <a:endParaRPr lang="en-US"/>
          </a:p>
        </p:txBody>
      </p:sp>
    </p:spTree>
    <p:extLst>
      <p:ext uri="{BB962C8B-B14F-4D97-AF65-F5344CB8AC3E}">
        <p14:creationId xmlns:p14="http://schemas.microsoft.com/office/powerpoint/2010/main" val="4291896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18AD4-6091-408B-8E9D-E039E18F3116}" type="slidenum">
              <a:rPr lang="en-US" smtClean="0"/>
              <a:t>38</a:t>
            </a:fld>
            <a:endParaRPr lang="en-US"/>
          </a:p>
        </p:txBody>
      </p:sp>
    </p:spTree>
    <p:extLst>
      <p:ext uri="{BB962C8B-B14F-4D97-AF65-F5344CB8AC3E}">
        <p14:creationId xmlns:p14="http://schemas.microsoft.com/office/powerpoint/2010/main" val="2137043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1418AD4-6091-408B-8E9D-E039E18F3116}" type="slidenum">
              <a:rPr lang="en-US" smtClean="0"/>
              <a:t>50</a:t>
            </a:fld>
            <a:endParaRPr lang="en-US"/>
          </a:p>
        </p:txBody>
      </p:sp>
    </p:spTree>
    <p:extLst>
      <p:ext uri="{BB962C8B-B14F-4D97-AF65-F5344CB8AC3E}">
        <p14:creationId xmlns:p14="http://schemas.microsoft.com/office/powerpoint/2010/main" val="2972610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5D26AE-23E1-40C5-BBBF-85A31FEE46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008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7ECCD7-93A0-C842-83E1-4D80A48AE2B6}" type="slidenum">
              <a:rPr lang="en-US" smtClean="0"/>
              <a:t>7</a:t>
            </a:fld>
            <a:endParaRPr lang="en-US"/>
          </a:p>
        </p:txBody>
      </p:sp>
    </p:spTree>
    <p:extLst>
      <p:ext uri="{BB962C8B-B14F-4D97-AF65-F5344CB8AC3E}">
        <p14:creationId xmlns:p14="http://schemas.microsoft.com/office/powerpoint/2010/main" val="2757970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Green tea</a:t>
            </a:r>
          </a:p>
          <a:p>
            <a:pPr fontAlgn="base"/>
            <a:r>
              <a:rPr lang="en-US" sz="1200" b="0" i="0" kern="1200" dirty="0">
                <a:solidFill>
                  <a:schemeClr val="tx1"/>
                </a:solidFill>
                <a:effectLst/>
                <a:latin typeface="+mn-lt"/>
                <a:ea typeface="+mn-ea"/>
                <a:cs typeface="+mn-cs"/>
              </a:rPr>
              <a:t>Products made from the leaves of green tea (</a:t>
            </a:r>
            <a:r>
              <a:rPr lang="en-US" sz="1200" b="0" i="1" kern="1200" dirty="0">
                <a:solidFill>
                  <a:schemeClr val="tx1"/>
                </a:solidFill>
                <a:effectLst/>
                <a:latin typeface="+mn-lt"/>
                <a:ea typeface="+mn-ea"/>
                <a:cs typeface="+mn-cs"/>
              </a:rPr>
              <a:t>Camellia sinensis)</a:t>
            </a:r>
            <a:r>
              <a:rPr lang="en-US" sz="1200" b="0" i="0" kern="1200" dirty="0">
                <a:solidFill>
                  <a:schemeClr val="tx1"/>
                </a:solidFill>
                <a:effectLst/>
                <a:latin typeface="+mn-lt"/>
                <a:ea typeface="+mn-ea"/>
                <a:cs typeface="+mn-cs"/>
              </a:rPr>
              <a:t> are among the most widely consumed natural products worldwide. Claims including </a:t>
            </a:r>
            <a:r>
              <a:rPr lang="en-US" sz="1200" b="0" i="0" kern="1200" dirty="0" err="1">
                <a:solidFill>
                  <a:schemeClr val="tx1"/>
                </a:solidFill>
                <a:effectLst/>
                <a:latin typeface="+mn-lt"/>
                <a:ea typeface="+mn-ea"/>
                <a:cs typeface="+mn-cs"/>
              </a:rPr>
              <a:t>cardioprotection</a:t>
            </a:r>
            <a:r>
              <a:rPr lang="en-US" sz="1200" b="0" i="0" kern="1200" dirty="0">
                <a:solidFill>
                  <a:schemeClr val="tx1"/>
                </a:solidFill>
                <a:effectLst/>
                <a:latin typeface="+mn-lt"/>
                <a:ea typeface="+mn-ea"/>
                <a:cs typeface="+mn-cs"/>
              </a:rPr>
              <a:t>, chemoprevention, and weight loss drive green tea beverage and dietary supplement popularity. The increasing popularity of green tea products increases the likelihood of co-consumption with conventional medications resulting in potentially clinically significant green tea-drug interactions.</a:t>
            </a:r>
            <a:endParaRPr lang="en-US" sz="1200" b="1"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Goldenseal</a:t>
            </a:r>
          </a:p>
          <a:p>
            <a:pPr fontAlgn="base"/>
            <a:r>
              <a:rPr lang="en-US" sz="1200" b="1" i="1" kern="1200" dirty="0">
                <a:solidFill>
                  <a:schemeClr val="tx1"/>
                </a:solidFill>
                <a:effectLst/>
                <a:latin typeface="+mn-lt"/>
                <a:ea typeface="+mn-ea"/>
                <a:cs typeface="+mn-cs"/>
              </a:rPr>
              <a:t>(</a:t>
            </a:r>
            <a:r>
              <a:rPr lang="en-US" sz="1200" b="1" i="1" kern="1200" dirty="0" err="1">
                <a:solidFill>
                  <a:schemeClr val="tx1"/>
                </a:solidFill>
                <a:effectLst/>
                <a:latin typeface="+mn-lt"/>
                <a:ea typeface="+mn-ea"/>
                <a:cs typeface="+mn-cs"/>
              </a:rPr>
              <a:t>Hydrastis</a:t>
            </a:r>
            <a:r>
              <a:rPr lang="en-US" sz="1200" b="1" i="1" kern="1200" dirty="0">
                <a:solidFill>
                  <a:schemeClr val="tx1"/>
                </a:solidFill>
                <a:effectLst/>
                <a:latin typeface="+mn-lt"/>
                <a:ea typeface="+mn-ea"/>
                <a:cs typeface="+mn-cs"/>
              </a:rPr>
              <a:t> canadensis)</a:t>
            </a:r>
            <a:endParaRPr lang="en-US" sz="1200" b="1"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dried rhizome and root of goldenseal (</a:t>
            </a:r>
            <a:r>
              <a:rPr lang="en-US" sz="1200" b="0" i="1" kern="1200" dirty="0" err="1">
                <a:solidFill>
                  <a:schemeClr val="tx1"/>
                </a:solidFill>
                <a:effectLst/>
                <a:latin typeface="+mn-lt"/>
                <a:ea typeface="+mn-ea"/>
                <a:cs typeface="+mn-cs"/>
              </a:rPr>
              <a:t>Hydrastis</a:t>
            </a:r>
            <a:r>
              <a:rPr lang="en-US" sz="1200" b="0" i="1" kern="1200" dirty="0">
                <a:solidFill>
                  <a:schemeClr val="tx1"/>
                </a:solidFill>
                <a:effectLst/>
                <a:latin typeface="+mn-lt"/>
                <a:ea typeface="+mn-ea"/>
                <a:cs typeface="+mn-cs"/>
              </a:rPr>
              <a:t> canadensis)</a:t>
            </a:r>
            <a:r>
              <a:rPr lang="en-US" sz="1200" b="0" i="0" kern="1200" dirty="0">
                <a:solidFill>
                  <a:schemeClr val="tx1"/>
                </a:solidFill>
                <a:effectLst/>
                <a:latin typeface="+mn-lt"/>
                <a:ea typeface="+mn-ea"/>
                <a:cs typeface="+mn-cs"/>
              </a:rPr>
              <a:t> comprise products touted for their antimicrobial properties and are widely utilized to manage the common cold or other respiratory tract symptoms and various digestive disorders. Goldenseal products are among the most commonly used dietary supplements in the U.S. and may be a clinically relevant precipitant of interactions with conventional medications.</a:t>
            </a:r>
          </a:p>
          <a:p>
            <a:pPr fontAlgn="base"/>
            <a:endParaRPr lang="en-US" sz="1200" b="1" i="0" kern="1200" dirty="0">
              <a:solidFill>
                <a:schemeClr val="tx1"/>
              </a:solidFill>
              <a:effectLst/>
              <a:latin typeface="+mn-lt"/>
              <a:ea typeface="+mn-ea"/>
              <a:cs typeface="+mn-cs"/>
            </a:endParaRPr>
          </a:p>
          <a:p>
            <a:pPr fontAlgn="base"/>
            <a:endParaRPr lang="en-US" sz="1200" b="1" i="0" kern="1200" dirty="0">
              <a:solidFill>
                <a:schemeClr val="tx1"/>
              </a:solidFill>
              <a:effectLst/>
              <a:latin typeface="+mn-lt"/>
              <a:ea typeface="+mn-ea"/>
              <a:cs typeface="+mn-cs"/>
            </a:endParaRPr>
          </a:p>
          <a:p>
            <a:pPr fontAlgn="base"/>
            <a:endParaRPr lang="en-US" sz="1200" b="1" i="0" kern="1200" dirty="0">
              <a:solidFill>
                <a:schemeClr val="tx1"/>
              </a:solidFill>
              <a:effectLst/>
              <a:latin typeface="+mn-lt"/>
              <a:ea typeface="+mn-ea"/>
              <a:cs typeface="+mn-cs"/>
            </a:endParaRPr>
          </a:p>
          <a:p>
            <a:pPr fontAlgn="base"/>
            <a:endParaRPr lang="en-US" sz="1200" b="1" i="0" kern="1200" dirty="0">
              <a:solidFill>
                <a:schemeClr val="tx1"/>
              </a:solidFill>
              <a:effectLst/>
              <a:latin typeface="+mn-lt"/>
              <a:ea typeface="+mn-ea"/>
              <a:cs typeface="+mn-cs"/>
            </a:endParaRPr>
          </a:p>
          <a:p>
            <a:pPr fontAlgn="base"/>
            <a:endParaRPr lang="en-US" sz="1200" b="1"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Kratom</a:t>
            </a:r>
          </a:p>
          <a:p>
            <a:pPr fontAlgn="base"/>
            <a:r>
              <a:rPr lang="en-US" sz="1200" b="1" i="1" kern="1200" dirty="0">
                <a:solidFill>
                  <a:schemeClr val="tx1"/>
                </a:solidFill>
                <a:effectLst/>
                <a:latin typeface="+mn-lt"/>
                <a:ea typeface="+mn-ea"/>
                <a:cs typeface="+mn-cs"/>
              </a:rPr>
              <a:t>(</a:t>
            </a:r>
            <a:r>
              <a:rPr lang="en-US" sz="1200" b="1" i="1" kern="1200" dirty="0" err="1">
                <a:solidFill>
                  <a:schemeClr val="tx1"/>
                </a:solidFill>
                <a:effectLst/>
                <a:latin typeface="+mn-lt"/>
                <a:ea typeface="+mn-ea"/>
                <a:cs typeface="+mn-cs"/>
              </a:rPr>
              <a:t>Mitragyna</a:t>
            </a:r>
            <a:r>
              <a:rPr lang="en-US" sz="1200" b="1" i="1" kern="1200" dirty="0">
                <a:solidFill>
                  <a:schemeClr val="tx1"/>
                </a:solidFill>
                <a:effectLst/>
                <a:latin typeface="+mn-lt"/>
                <a:ea typeface="+mn-ea"/>
                <a:cs typeface="+mn-cs"/>
              </a:rPr>
              <a:t> speciosa)</a:t>
            </a:r>
            <a:endParaRPr lang="en-US" sz="1200" b="1"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Kratom </a:t>
            </a:r>
            <a:r>
              <a:rPr lang="en-US" sz="1200" b="0" i="1" kern="1200" dirty="0">
                <a:solidFill>
                  <a:schemeClr val="tx1"/>
                </a:solidFill>
                <a:effectLst/>
                <a:latin typeface="+mn-lt"/>
                <a:ea typeface="+mn-ea"/>
                <a:cs typeface="+mn-cs"/>
              </a:rPr>
              <a:t>(</a:t>
            </a:r>
            <a:r>
              <a:rPr lang="en-US" sz="1200" b="0" i="1" kern="1200" dirty="0" err="1">
                <a:solidFill>
                  <a:schemeClr val="tx1"/>
                </a:solidFill>
                <a:effectLst/>
                <a:latin typeface="+mn-lt"/>
                <a:ea typeface="+mn-ea"/>
                <a:cs typeface="+mn-cs"/>
              </a:rPr>
              <a:t>Mitragyna</a:t>
            </a:r>
            <a:r>
              <a:rPr lang="en-US" sz="1200" b="0" i="1" kern="1200" dirty="0">
                <a:solidFill>
                  <a:schemeClr val="tx1"/>
                </a:solidFill>
                <a:effectLst/>
                <a:latin typeface="+mn-lt"/>
                <a:ea typeface="+mn-ea"/>
                <a:cs typeface="+mn-cs"/>
              </a:rPr>
              <a:t> speciosa)</a:t>
            </a:r>
            <a:r>
              <a:rPr lang="en-US" sz="1200" b="0" i="0" kern="1200" dirty="0">
                <a:solidFill>
                  <a:schemeClr val="tx1"/>
                </a:solidFill>
                <a:effectLst/>
                <a:latin typeface="+mn-lt"/>
                <a:ea typeface="+mn-ea"/>
                <a:cs typeface="+mn-cs"/>
              </a:rPr>
              <a:t> is a member of the coffee family native to Southeast Asia. Dried kratom leaves are used to manufacture various products marketed as dietary supplements touted for their analgesic and stimulant effects. Naturally occurring alkaloids within kratom leaves in conjunction with biologically generated metabolites following human consumption likely drive physiologic effects and may mediate clinically meaningful interactions with co-administered drug products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Cannabis</a:t>
            </a:r>
          </a:p>
          <a:p>
            <a:pPr fontAlgn="base"/>
            <a:r>
              <a:rPr lang="en-US" sz="1200" b="0" i="0" kern="1200" dirty="0">
                <a:solidFill>
                  <a:schemeClr val="tx1"/>
                </a:solidFill>
                <a:effectLst/>
                <a:latin typeface="+mn-lt"/>
                <a:ea typeface="+mn-ea"/>
                <a:cs typeface="+mn-cs"/>
              </a:rPr>
              <a:t> 2015 National Survey on Drug Use and Health, marijuana is the most commonly used illicit drug in the United States, with an estimated 22.2 million users</a:t>
            </a:r>
          </a:p>
          <a:p>
            <a:r>
              <a:rPr lang="en-US" sz="1200" b="0" i="0" kern="1200" dirty="0">
                <a:solidFill>
                  <a:schemeClr val="tx1"/>
                </a:solidFill>
                <a:effectLst/>
                <a:latin typeface="+mn-lt"/>
                <a:ea typeface="+mn-ea"/>
                <a:cs typeface="+mn-cs"/>
              </a:rPr>
              <a:t>Oral marijuana (</a:t>
            </a:r>
            <a:r>
              <a:rPr lang="en-US" sz="1200" b="0" i="1" kern="1200" dirty="0">
                <a:solidFill>
                  <a:schemeClr val="tx1"/>
                </a:solidFill>
                <a:effectLst/>
                <a:latin typeface="+mn-lt"/>
                <a:ea typeface="+mn-ea"/>
                <a:cs typeface="+mn-cs"/>
              </a:rPr>
              <a:t>Cannabis sativa)</a:t>
            </a:r>
            <a:r>
              <a:rPr lang="en-US" sz="1200" b="0" i="0" kern="1200" dirty="0">
                <a:solidFill>
                  <a:schemeClr val="tx1"/>
                </a:solidFill>
                <a:effectLst/>
                <a:latin typeface="+mn-lt"/>
                <a:ea typeface="+mn-ea"/>
                <a:cs typeface="+mn-cs"/>
              </a:rPr>
              <a:t> products are widely used for recreational and therapeutic purposes under varying state-specific regulations. Marijuana products often are standardized in relation to psychoactive tetrahydrocannabinol (THC) or non-psychoactive cannabidiol (CBD) content. Both of these primary cannabinoid constituents have the potential to precipitate interactions with conventional medications.</a:t>
            </a:r>
            <a:endParaRPr lang="en-US" dirty="0"/>
          </a:p>
        </p:txBody>
      </p:sp>
      <p:sp>
        <p:nvSpPr>
          <p:cNvPr id="4" name="Slide Number Placeholder 3"/>
          <p:cNvSpPr>
            <a:spLocks noGrp="1"/>
          </p:cNvSpPr>
          <p:nvPr>
            <p:ph type="sldNum" sz="quarter" idx="5"/>
          </p:nvPr>
        </p:nvSpPr>
        <p:spPr/>
        <p:txBody>
          <a:bodyPr/>
          <a:lstStyle/>
          <a:p>
            <a:fld id="{91418AD4-6091-408B-8E9D-E039E18F3116}" type="slidenum">
              <a:rPr lang="en-US" smtClean="0"/>
              <a:t>8</a:t>
            </a:fld>
            <a:endParaRPr lang="en-US"/>
          </a:p>
        </p:txBody>
      </p:sp>
    </p:spTree>
    <p:extLst>
      <p:ext uri="{BB962C8B-B14F-4D97-AF65-F5344CB8AC3E}">
        <p14:creationId xmlns:p14="http://schemas.microsoft.com/office/powerpoint/2010/main" val="2766895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Seminal</a:t>
            </a:r>
          </a:p>
        </p:txBody>
      </p:sp>
      <p:sp>
        <p:nvSpPr>
          <p:cNvPr id="4" name="Slide Number Placeholder 3"/>
          <p:cNvSpPr>
            <a:spLocks noGrp="1"/>
          </p:cNvSpPr>
          <p:nvPr>
            <p:ph type="sldNum" sz="quarter" idx="5"/>
          </p:nvPr>
        </p:nvSpPr>
        <p:spPr/>
        <p:txBody>
          <a:bodyPr/>
          <a:lstStyle/>
          <a:p>
            <a:fld id="{91418AD4-6091-408B-8E9D-E039E18F3116}" type="slidenum">
              <a:rPr lang="en-US" smtClean="0"/>
              <a:t>9</a:t>
            </a:fld>
            <a:endParaRPr lang="en-US"/>
          </a:p>
        </p:txBody>
      </p:sp>
    </p:spTree>
    <p:extLst>
      <p:ext uri="{BB962C8B-B14F-4D97-AF65-F5344CB8AC3E}">
        <p14:creationId xmlns:p14="http://schemas.microsoft.com/office/powerpoint/2010/main" val="3043919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18AD4-6091-408B-8E9D-E039E18F3116}" type="slidenum">
              <a:rPr lang="en-US" smtClean="0"/>
              <a:t>12</a:t>
            </a:fld>
            <a:endParaRPr lang="en-US"/>
          </a:p>
        </p:txBody>
      </p:sp>
    </p:spTree>
    <p:extLst>
      <p:ext uri="{BB962C8B-B14F-4D97-AF65-F5344CB8AC3E}">
        <p14:creationId xmlns:p14="http://schemas.microsoft.com/office/powerpoint/2010/main" val="3356756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18AD4-6091-408B-8E9D-E039E18F3116}" type="slidenum">
              <a:rPr lang="en-US" smtClean="0"/>
              <a:t>20</a:t>
            </a:fld>
            <a:endParaRPr lang="en-US"/>
          </a:p>
        </p:txBody>
      </p:sp>
    </p:spTree>
    <p:extLst>
      <p:ext uri="{BB962C8B-B14F-4D97-AF65-F5344CB8AC3E}">
        <p14:creationId xmlns:p14="http://schemas.microsoft.com/office/powerpoint/2010/main" val="2068761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212529"/>
                </a:solidFill>
                <a:effectLst/>
                <a:latin typeface="Neue Helvetica W01"/>
              </a:rPr>
              <a:t>Take charge of your health by being an </a:t>
            </a:r>
            <a:r>
              <a:rPr lang="en-US" b="1" i="0" u="sng" dirty="0">
                <a:solidFill>
                  <a:srgbClr val="336699"/>
                </a:solidFill>
                <a:effectLst/>
                <a:latin typeface="Neue Helvetica W01"/>
                <a:hlinkClick r:id="rId3">
                  <a:extLst>
                    <a:ext uri="{A12FA001-AC4F-418D-AE19-62706E023703}">
                      <ahyp:hlinkClr xmlns:ahyp="http://schemas.microsoft.com/office/drawing/2018/hyperlinkcolor" val="tx"/>
                    </a:ext>
                  </a:extLst>
                </a:hlinkClick>
              </a:rPr>
              <a:t>informed consumer</a:t>
            </a:r>
            <a:r>
              <a:rPr lang="en-US" b="1" i="0" dirty="0">
                <a:solidFill>
                  <a:srgbClr val="212529"/>
                </a:solidFill>
                <a:effectLst/>
                <a:latin typeface="Neue Helvetica W01"/>
              </a:rPr>
              <a:t>.</a:t>
            </a:r>
            <a:r>
              <a:rPr lang="en-US" b="0" i="0" dirty="0">
                <a:solidFill>
                  <a:srgbClr val="212529"/>
                </a:solidFill>
                <a:effectLst/>
                <a:latin typeface="Neue Helvetica W01"/>
              </a:rPr>
              <a:t> The standards for marketing supplements are very different from the standards for drugs. For example, marketers of a supplement do not have to prove to the Food and Drug Administration that it is safe or that it works before it arrives on grocery store shelves. Find out what the scientific evidence says about the </a:t>
            </a:r>
            <a:r>
              <a:rPr lang="en-US" b="0" i="0" u="sng" dirty="0">
                <a:solidFill>
                  <a:srgbClr val="336699"/>
                </a:solidFill>
                <a:effectLst/>
                <a:latin typeface="Neue Helvetica W01"/>
                <a:hlinkClick r:id="rId4">
                  <a:extLst>
                    <a:ext uri="{A12FA001-AC4F-418D-AE19-62706E023703}">
                      <ahyp:hlinkClr xmlns:ahyp="http://schemas.microsoft.com/office/drawing/2018/hyperlinkcolor" val="tx"/>
                    </a:ext>
                  </a:extLst>
                </a:hlinkClick>
              </a:rPr>
              <a:t>safety</a:t>
            </a:r>
            <a:r>
              <a:rPr lang="en-US" b="0" i="0" dirty="0">
                <a:solidFill>
                  <a:srgbClr val="212529"/>
                </a:solidFill>
                <a:effectLst/>
                <a:latin typeface="Neue Helvetica W01"/>
              </a:rPr>
              <a:t> of a dietary supplement and whether it works. The resources below can help you.</a:t>
            </a:r>
          </a:p>
          <a:p>
            <a:pPr algn="l">
              <a:buFont typeface="+mj-lt"/>
              <a:buAutoNum type="arabicPeriod"/>
            </a:pPr>
            <a:r>
              <a:rPr lang="en-US" b="1" i="0" dirty="0">
                <a:solidFill>
                  <a:srgbClr val="212529"/>
                </a:solidFill>
                <a:effectLst/>
                <a:latin typeface="Neue Helvetica W01"/>
              </a:rPr>
              <a:t>“Natural” does not necessarily mean “safe.”</a:t>
            </a:r>
            <a:r>
              <a:rPr lang="en-US" b="0" i="0" dirty="0">
                <a:solidFill>
                  <a:srgbClr val="212529"/>
                </a:solidFill>
                <a:effectLst/>
                <a:latin typeface="Neue Helvetica W01"/>
              </a:rPr>
              <a:t> For example, the herbs comfrey and </a:t>
            </a:r>
            <a:r>
              <a:rPr lang="en-US" b="0" i="0" u="sng" dirty="0">
                <a:solidFill>
                  <a:srgbClr val="336699"/>
                </a:solidFill>
                <a:effectLst/>
                <a:latin typeface="Neue Helvetica W01"/>
                <a:hlinkClick r:id="rId5">
                  <a:extLst>
                    <a:ext uri="{A12FA001-AC4F-418D-AE19-62706E023703}">
                      <ahyp:hlinkClr xmlns:ahyp="http://schemas.microsoft.com/office/drawing/2018/hyperlinkcolor" val="tx"/>
                    </a:ext>
                  </a:extLst>
                </a:hlinkClick>
              </a:rPr>
              <a:t>kava</a:t>
            </a:r>
            <a:r>
              <a:rPr lang="en-US" b="0" i="0" dirty="0">
                <a:solidFill>
                  <a:srgbClr val="212529"/>
                </a:solidFill>
                <a:effectLst/>
                <a:latin typeface="Neue Helvetica W01"/>
              </a:rPr>
              <a:t> can cause serious harm to the liver. Also, when you see the term “standardized” (or “verified” or “certified”) on the bottle, it does not necessarily guarantee product quality or consistency.</a:t>
            </a:r>
          </a:p>
          <a:p>
            <a:pPr algn="l">
              <a:buFont typeface="+mj-lt"/>
              <a:buAutoNum type="arabicPeriod"/>
            </a:pPr>
            <a:r>
              <a:rPr lang="en-US" b="1" i="0" dirty="0">
                <a:solidFill>
                  <a:srgbClr val="212529"/>
                </a:solidFill>
                <a:effectLst/>
                <a:latin typeface="Neue Helvetica W01"/>
              </a:rPr>
              <a:t>Interactions are possible.</a:t>
            </a:r>
            <a:r>
              <a:rPr lang="en-US" b="0" i="0" dirty="0">
                <a:solidFill>
                  <a:srgbClr val="212529"/>
                </a:solidFill>
                <a:effectLst/>
                <a:latin typeface="Neue Helvetica W01"/>
              </a:rPr>
              <a:t> Some dietary supplements may interact with medications (prescription or over-the-counter) or other dietary supplements, and some may have side effects on their own. Research has shown that </a:t>
            </a:r>
            <a:r>
              <a:rPr lang="en-US" b="0" i="0" u="sng" dirty="0">
                <a:solidFill>
                  <a:srgbClr val="336699"/>
                </a:solidFill>
                <a:effectLst/>
                <a:latin typeface="Neue Helvetica W01"/>
                <a:hlinkClick r:id="rId6">
                  <a:extLst>
                    <a:ext uri="{A12FA001-AC4F-418D-AE19-62706E023703}">
                      <ahyp:hlinkClr xmlns:ahyp="http://schemas.microsoft.com/office/drawing/2018/hyperlinkcolor" val="tx"/>
                    </a:ext>
                  </a:extLst>
                </a:hlinkClick>
              </a:rPr>
              <a:t>St. John’s wort</a:t>
            </a:r>
            <a:r>
              <a:rPr lang="en-US" b="0" i="0" dirty="0">
                <a:solidFill>
                  <a:srgbClr val="212529"/>
                </a:solidFill>
                <a:effectLst/>
                <a:latin typeface="Neue Helvetica W01"/>
              </a:rPr>
              <a:t> interacts with many medications in ways that can interfere with their intended effects, including antidepressants, birth control pills, antiretrovirals used to treat HIV infection, and others.</a:t>
            </a:r>
          </a:p>
          <a:p>
            <a:pPr algn="l">
              <a:buFont typeface="+mj-lt"/>
              <a:buAutoNum type="arabicPeriod"/>
            </a:pPr>
            <a:r>
              <a:rPr lang="en-US" b="1" i="0" dirty="0">
                <a:solidFill>
                  <a:srgbClr val="212529"/>
                </a:solidFill>
                <a:effectLst/>
                <a:latin typeface="Neue Helvetica W01"/>
              </a:rPr>
              <a:t>Be aware of the potential for contamination.</a:t>
            </a:r>
            <a:r>
              <a:rPr lang="en-US" b="0" i="0" dirty="0">
                <a:solidFill>
                  <a:srgbClr val="212529"/>
                </a:solidFill>
                <a:effectLst/>
                <a:latin typeface="Neue Helvetica W01"/>
              </a:rPr>
              <a:t> Some supplements have been found to contain hidden prescription drugs or other compounds, particularly in dietary supplements marketed for weight loss, sexual health including erectile dysfunction, and athletic performance or body-building.</a:t>
            </a:r>
          </a:p>
          <a:p>
            <a:pPr algn="l">
              <a:buFont typeface="+mj-lt"/>
              <a:buAutoNum type="arabicPeriod"/>
            </a:pPr>
            <a:r>
              <a:rPr lang="en-US" b="1" i="0" dirty="0">
                <a:solidFill>
                  <a:srgbClr val="212529"/>
                </a:solidFill>
                <a:effectLst/>
                <a:latin typeface="Neue Helvetica W01"/>
              </a:rPr>
              <a:t>Talk to your health care providers.</a:t>
            </a:r>
            <a:r>
              <a:rPr lang="en-US" b="0" i="0" dirty="0">
                <a:solidFill>
                  <a:srgbClr val="212529"/>
                </a:solidFill>
                <a:effectLst/>
                <a:latin typeface="Neue Helvetica W01"/>
              </a:rPr>
              <a:t> Tell your health care providers about any complementary health products or practices you use, including dietary supplements. This will help give them a full picture of what you are doing to manage your health and will help ensure coordinated and safe care.</a:t>
            </a:r>
          </a:p>
          <a:p>
            <a:endParaRPr lang="en-US" dirty="0"/>
          </a:p>
        </p:txBody>
      </p:sp>
      <p:sp>
        <p:nvSpPr>
          <p:cNvPr id="4" name="Slide Number Placeholder 3"/>
          <p:cNvSpPr>
            <a:spLocks noGrp="1"/>
          </p:cNvSpPr>
          <p:nvPr>
            <p:ph type="sldNum" sz="quarter" idx="5"/>
          </p:nvPr>
        </p:nvSpPr>
        <p:spPr/>
        <p:txBody>
          <a:bodyPr/>
          <a:lstStyle/>
          <a:p>
            <a:fld id="{91418AD4-6091-408B-8E9D-E039E18F3116}" type="slidenum">
              <a:rPr lang="en-US" smtClean="0"/>
              <a:t>22</a:t>
            </a:fld>
            <a:endParaRPr lang="en-US"/>
          </a:p>
        </p:txBody>
      </p:sp>
    </p:spTree>
    <p:extLst>
      <p:ext uri="{BB962C8B-B14F-4D97-AF65-F5344CB8AC3E}">
        <p14:creationId xmlns:p14="http://schemas.microsoft.com/office/powerpoint/2010/main" val="3082582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TLC (Therapeutic Lifestyle Changes) diet was created by the National Institute of Health’s National Cholesterol Education Program with the goal of cutting cholesterol as part of a heart-healthy eating regimen. It calls for eating plenty of veggies, fruits, breads, cereals and pasta and lean meats.</a:t>
            </a:r>
            <a:endParaRPr lang="en-US" dirty="0"/>
          </a:p>
        </p:txBody>
      </p:sp>
      <p:sp>
        <p:nvSpPr>
          <p:cNvPr id="4" name="Slide Number Placeholder 3"/>
          <p:cNvSpPr>
            <a:spLocks noGrp="1"/>
          </p:cNvSpPr>
          <p:nvPr>
            <p:ph type="sldNum" sz="quarter" idx="5"/>
          </p:nvPr>
        </p:nvSpPr>
        <p:spPr/>
        <p:txBody>
          <a:bodyPr/>
          <a:lstStyle/>
          <a:p>
            <a:fld id="{91418AD4-6091-408B-8E9D-E039E18F3116}" type="slidenum">
              <a:rPr lang="en-US" smtClean="0"/>
              <a:t>23</a:t>
            </a:fld>
            <a:endParaRPr lang="en-US"/>
          </a:p>
        </p:txBody>
      </p:sp>
    </p:spTree>
    <p:extLst>
      <p:ext uri="{BB962C8B-B14F-4D97-AF65-F5344CB8AC3E}">
        <p14:creationId xmlns:p14="http://schemas.microsoft.com/office/powerpoint/2010/main" val="4096306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EEB78-31A3-491A-BC5A-85F33006F8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99758C-F00E-4E50-A3EA-912517506A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7FB7BB-11C5-4019-8B71-399311DFD8C0}"/>
              </a:ext>
            </a:extLst>
          </p:cNvPr>
          <p:cNvSpPr>
            <a:spLocks noGrp="1"/>
          </p:cNvSpPr>
          <p:nvPr>
            <p:ph type="dt" sz="half" idx="10"/>
          </p:nvPr>
        </p:nvSpPr>
        <p:spPr/>
        <p:txBody>
          <a:bodyPr/>
          <a:lstStyle/>
          <a:p>
            <a:fld id="{B79DE924-F0CB-439B-8EA5-333DD29E59A8}" type="datetimeFigureOut">
              <a:rPr lang="en-US" smtClean="0"/>
              <a:t>9/17/2021</a:t>
            </a:fld>
            <a:endParaRPr lang="en-US"/>
          </a:p>
        </p:txBody>
      </p:sp>
      <p:sp>
        <p:nvSpPr>
          <p:cNvPr id="5" name="Footer Placeholder 4">
            <a:extLst>
              <a:ext uri="{FF2B5EF4-FFF2-40B4-BE49-F238E27FC236}">
                <a16:creationId xmlns:a16="http://schemas.microsoft.com/office/drawing/2014/main" id="{A78B8CD5-EAA3-42A5-B71F-71170B61A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15F94D-8411-4FA7-9BC2-E98C4F9B1952}"/>
              </a:ext>
            </a:extLst>
          </p:cNvPr>
          <p:cNvSpPr>
            <a:spLocks noGrp="1"/>
          </p:cNvSpPr>
          <p:nvPr>
            <p:ph type="sldNum" sz="quarter" idx="12"/>
          </p:nvPr>
        </p:nvSpPr>
        <p:spPr/>
        <p:txBody>
          <a:bodyPr/>
          <a:lstStyle/>
          <a:p>
            <a:fld id="{67B163EC-6E1A-41B1-9F4A-E4900DA36887}" type="slidenum">
              <a:rPr lang="en-US" smtClean="0"/>
              <a:t>‹#›</a:t>
            </a:fld>
            <a:endParaRPr lang="en-US"/>
          </a:p>
        </p:txBody>
      </p:sp>
    </p:spTree>
    <p:extLst>
      <p:ext uri="{BB962C8B-B14F-4D97-AF65-F5344CB8AC3E}">
        <p14:creationId xmlns:p14="http://schemas.microsoft.com/office/powerpoint/2010/main" val="1817241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01ACD-D22A-475F-B173-AE4165F23D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E1C621-8B7D-433C-83DB-8EE295B00A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39432F-3934-4C70-A57D-8252B62344A9}"/>
              </a:ext>
            </a:extLst>
          </p:cNvPr>
          <p:cNvSpPr>
            <a:spLocks noGrp="1"/>
          </p:cNvSpPr>
          <p:nvPr>
            <p:ph type="dt" sz="half" idx="10"/>
          </p:nvPr>
        </p:nvSpPr>
        <p:spPr/>
        <p:txBody>
          <a:bodyPr/>
          <a:lstStyle/>
          <a:p>
            <a:fld id="{B79DE924-F0CB-439B-8EA5-333DD29E59A8}" type="datetimeFigureOut">
              <a:rPr lang="en-US" smtClean="0"/>
              <a:t>9/17/2021</a:t>
            </a:fld>
            <a:endParaRPr lang="en-US"/>
          </a:p>
        </p:txBody>
      </p:sp>
      <p:sp>
        <p:nvSpPr>
          <p:cNvPr id="5" name="Footer Placeholder 4">
            <a:extLst>
              <a:ext uri="{FF2B5EF4-FFF2-40B4-BE49-F238E27FC236}">
                <a16:creationId xmlns:a16="http://schemas.microsoft.com/office/drawing/2014/main" id="{3C39D68F-EBA2-4AE3-860C-CA1D635E0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2112C1-B593-4C13-A253-4F7CE7A0E8BE}"/>
              </a:ext>
            </a:extLst>
          </p:cNvPr>
          <p:cNvSpPr>
            <a:spLocks noGrp="1"/>
          </p:cNvSpPr>
          <p:nvPr>
            <p:ph type="sldNum" sz="quarter" idx="12"/>
          </p:nvPr>
        </p:nvSpPr>
        <p:spPr/>
        <p:txBody>
          <a:bodyPr/>
          <a:lstStyle/>
          <a:p>
            <a:fld id="{67B163EC-6E1A-41B1-9F4A-E4900DA36887}" type="slidenum">
              <a:rPr lang="en-US" smtClean="0"/>
              <a:t>‹#›</a:t>
            </a:fld>
            <a:endParaRPr lang="en-US"/>
          </a:p>
        </p:txBody>
      </p:sp>
    </p:spTree>
    <p:extLst>
      <p:ext uri="{BB962C8B-B14F-4D97-AF65-F5344CB8AC3E}">
        <p14:creationId xmlns:p14="http://schemas.microsoft.com/office/powerpoint/2010/main" val="1281391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259806-507D-49C7-A245-F6ACBCB224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2A525E-8736-4643-9D95-A84F51C25F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0E806C-6521-4DD0-ADC3-683477CFD979}"/>
              </a:ext>
            </a:extLst>
          </p:cNvPr>
          <p:cNvSpPr>
            <a:spLocks noGrp="1"/>
          </p:cNvSpPr>
          <p:nvPr>
            <p:ph type="dt" sz="half" idx="10"/>
          </p:nvPr>
        </p:nvSpPr>
        <p:spPr/>
        <p:txBody>
          <a:bodyPr/>
          <a:lstStyle/>
          <a:p>
            <a:fld id="{B79DE924-F0CB-439B-8EA5-333DD29E59A8}" type="datetimeFigureOut">
              <a:rPr lang="en-US" smtClean="0"/>
              <a:t>9/17/2021</a:t>
            </a:fld>
            <a:endParaRPr lang="en-US"/>
          </a:p>
        </p:txBody>
      </p:sp>
      <p:sp>
        <p:nvSpPr>
          <p:cNvPr id="5" name="Footer Placeholder 4">
            <a:extLst>
              <a:ext uri="{FF2B5EF4-FFF2-40B4-BE49-F238E27FC236}">
                <a16:creationId xmlns:a16="http://schemas.microsoft.com/office/drawing/2014/main" id="{7ED4CA34-05AB-4871-AD54-3D7BCA1B6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C31BB9-47D7-4C43-BC13-4821566EDE47}"/>
              </a:ext>
            </a:extLst>
          </p:cNvPr>
          <p:cNvSpPr>
            <a:spLocks noGrp="1"/>
          </p:cNvSpPr>
          <p:nvPr>
            <p:ph type="sldNum" sz="quarter" idx="12"/>
          </p:nvPr>
        </p:nvSpPr>
        <p:spPr/>
        <p:txBody>
          <a:bodyPr/>
          <a:lstStyle/>
          <a:p>
            <a:fld id="{67B163EC-6E1A-41B1-9F4A-E4900DA36887}" type="slidenum">
              <a:rPr lang="en-US" smtClean="0"/>
              <a:t>‹#›</a:t>
            </a:fld>
            <a:endParaRPr lang="en-US"/>
          </a:p>
        </p:txBody>
      </p:sp>
    </p:spTree>
    <p:extLst>
      <p:ext uri="{BB962C8B-B14F-4D97-AF65-F5344CB8AC3E}">
        <p14:creationId xmlns:p14="http://schemas.microsoft.com/office/powerpoint/2010/main" val="3043521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299200" y="2035176"/>
            <a:ext cx="5181600" cy="1470025"/>
          </a:xfrm>
        </p:spPr>
        <p:txBody>
          <a:bodyPr anchor="b" anchorCtr="0">
            <a:normAutofit/>
          </a:bodyPr>
          <a:lstStyle>
            <a:lvl1pPr algn="l">
              <a:defRPr sz="3200" b="1">
                <a:latin typeface="Arial" pitchFamily="34" charset="0"/>
                <a:cs typeface="Arial" pitchFamily="34" charset="0"/>
              </a:defRPr>
            </a:lvl1pPr>
          </a:lstStyle>
          <a:p>
            <a:r>
              <a:rPr lang="en-US" dirty="0"/>
              <a:t>Click To Edit Title</a:t>
            </a:r>
          </a:p>
        </p:txBody>
      </p:sp>
      <p:sp>
        <p:nvSpPr>
          <p:cNvPr id="3" name="Subtitle 2"/>
          <p:cNvSpPr>
            <a:spLocks noGrp="1"/>
          </p:cNvSpPr>
          <p:nvPr>
            <p:ph type="subTitle" idx="1" hasCustomPrompt="1"/>
          </p:nvPr>
        </p:nvSpPr>
        <p:spPr>
          <a:xfrm>
            <a:off x="6299200" y="3581400"/>
            <a:ext cx="5181600" cy="1752600"/>
          </a:xfrm>
        </p:spPr>
        <p:txBody>
          <a:bodyPr>
            <a:normAutofit/>
          </a:bodyPr>
          <a:lstStyle>
            <a:lvl1pPr marL="0" indent="0" algn="l">
              <a:buNone/>
              <a:defRPr sz="2400" b="1">
                <a:solidFill>
                  <a:srgbClr val="A2988A"/>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r>
              <a:rPr lang="en-US" dirty="0" err="1"/>
              <a:t>SubTitle</a:t>
            </a:r>
            <a:endParaRPr lang="en-US" dirty="0"/>
          </a:p>
        </p:txBody>
      </p:sp>
    </p:spTree>
    <p:extLst>
      <p:ext uri="{BB962C8B-B14F-4D97-AF65-F5344CB8AC3E}">
        <p14:creationId xmlns:p14="http://schemas.microsoft.com/office/powerpoint/2010/main" val="3192657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12800" y="274638"/>
            <a:ext cx="10566400" cy="1143000"/>
          </a:xfrm>
        </p:spPr>
        <p:txBody>
          <a:bodyPr>
            <a:normAutofit/>
          </a:bodyPr>
          <a:lstStyle>
            <a:lvl1pPr algn="l">
              <a:defRPr sz="2800" b="1">
                <a:solidFill>
                  <a:srgbClr val="695E4A"/>
                </a:solidFill>
                <a:latin typeface="Arial" pitchFamily="34" charset="0"/>
                <a:cs typeface="Arial" pitchFamily="34" charset="0"/>
              </a:defRPr>
            </a:lvl1pPr>
          </a:lstStyle>
          <a:p>
            <a:r>
              <a:rPr lang="en-US" dirty="0"/>
              <a:t>Click To Edit Title</a:t>
            </a:r>
          </a:p>
        </p:txBody>
      </p:sp>
      <p:sp>
        <p:nvSpPr>
          <p:cNvPr id="3" name="Content Placeholder 2"/>
          <p:cNvSpPr>
            <a:spLocks noGrp="1"/>
          </p:cNvSpPr>
          <p:nvPr>
            <p:ph idx="1" hasCustomPrompt="1"/>
          </p:nvPr>
        </p:nvSpPr>
        <p:spPr>
          <a:xfrm>
            <a:off x="812800" y="1600201"/>
            <a:ext cx="10566400" cy="4525963"/>
          </a:xfrm>
        </p:spPr>
        <p:txBody>
          <a:bodyPr>
            <a:normAutofit/>
          </a:bodyPr>
          <a:lstStyle>
            <a:lvl1pPr>
              <a:defRPr sz="2400">
                <a:solidFill>
                  <a:srgbClr val="F58220"/>
                </a:solidFill>
                <a:latin typeface="Arial" pitchFamily="34" charset="0"/>
                <a:cs typeface="Arial" pitchFamily="34" charset="0"/>
              </a:defRPr>
            </a:lvl1pPr>
            <a:lvl2pPr>
              <a:defRPr sz="2000">
                <a:solidFill>
                  <a:srgbClr val="695E4A"/>
                </a:solidFill>
                <a:latin typeface="Arial" pitchFamily="34" charset="0"/>
                <a:cs typeface="Arial" pitchFamily="34" charset="0"/>
              </a:defRPr>
            </a:lvl2pPr>
            <a:lvl3pPr>
              <a:defRPr sz="1800">
                <a:solidFill>
                  <a:srgbClr val="695E4A"/>
                </a:solidFill>
                <a:latin typeface="Arial" pitchFamily="34" charset="0"/>
                <a:cs typeface="Arial" pitchFamily="34" charset="0"/>
              </a:defRPr>
            </a:lvl3pPr>
            <a:lvl4pPr>
              <a:defRPr sz="1600">
                <a:solidFill>
                  <a:srgbClr val="695E4A"/>
                </a:solidFill>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6049FA24-9484-491B-B960-C5F95E32A63D}" type="slidenum">
              <a:rPr lang="en-US" smtClean="0"/>
              <a:pPr/>
              <a:t>‹#›</a:t>
            </a:fld>
            <a:endParaRPr lang="en-US" dirty="0"/>
          </a:p>
        </p:txBody>
      </p:sp>
    </p:spTree>
    <p:extLst>
      <p:ext uri="{BB962C8B-B14F-4D97-AF65-F5344CB8AC3E}">
        <p14:creationId xmlns:p14="http://schemas.microsoft.com/office/powerpoint/2010/main" val="3559404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16633" y="274638"/>
            <a:ext cx="10562568" cy="1143000"/>
          </a:xfrm>
        </p:spPr>
        <p:txBody>
          <a:bodyPr>
            <a:normAutofit/>
          </a:bodyPr>
          <a:lstStyle>
            <a:lvl1pPr algn="l">
              <a:defRPr sz="2800" b="1">
                <a:solidFill>
                  <a:srgbClr val="695E4A"/>
                </a:solidFill>
                <a:latin typeface="Arial" pitchFamily="34" charset="0"/>
                <a:cs typeface="Arial" pitchFamily="34" charset="0"/>
              </a:defRPr>
            </a:lvl1pPr>
          </a:lstStyle>
          <a:p>
            <a:r>
              <a:rPr lang="en-US" dirty="0"/>
              <a:t>Click To Edit Title</a:t>
            </a:r>
          </a:p>
        </p:txBody>
      </p:sp>
      <p:sp>
        <p:nvSpPr>
          <p:cNvPr id="3" name="Content Placeholder 2"/>
          <p:cNvSpPr>
            <a:spLocks noGrp="1"/>
          </p:cNvSpPr>
          <p:nvPr>
            <p:ph sz="half" idx="1" hasCustomPrompt="1"/>
          </p:nvPr>
        </p:nvSpPr>
        <p:spPr>
          <a:xfrm>
            <a:off x="812800" y="1600201"/>
            <a:ext cx="5181600" cy="4525963"/>
          </a:xfrm>
        </p:spPr>
        <p:txBody>
          <a:bodyPr>
            <a:normAutofit/>
          </a:bodyPr>
          <a:lstStyle>
            <a:lvl1pPr>
              <a:defRPr sz="2400">
                <a:solidFill>
                  <a:srgbClr val="F58220"/>
                </a:solidFill>
                <a:latin typeface="Arial" pitchFamily="34" charset="0"/>
                <a:cs typeface="Arial" pitchFamily="34" charset="0"/>
              </a:defRPr>
            </a:lvl1pPr>
            <a:lvl2pPr>
              <a:defRPr sz="2000">
                <a:solidFill>
                  <a:srgbClr val="695E4A"/>
                </a:solidFill>
                <a:latin typeface="Arial" pitchFamily="34" charset="0"/>
                <a:cs typeface="Arial" pitchFamily="34" charset="0"/>
              </a:defRPr>
            </a:lvl2pPr>
            <a:lvl3pPr>
              <a:defRPr sz="1800">
                <a:solidFill>
                  <a:srgbClr val="695E4A"/>
                </a:solidFill>
                <a:latin typeface="Arial" pitchFamily="34" charset="0"/>
                <a:cs typeface="Arial" pitchFamily="34" charset="0"/>
              </a:defRPr>
            </a:lvl3pPr>
            <a:lvl4pPr>
              <a:defRPr sz="1600">
                <a:solidFill>
                  <a:srgbClr val="695E4A"/>
                </a:solidFill>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hasCustomPrompt="1"/>
          </p:nvPr>
        </p:nvSpPr>
        <p:spPr>
          <a:xfrm>
            <a:off x="6197600" y="1600201"/>
            <a:ext cx="5181600" cy="4525963"/>
          </a:xfrm>
        </p:spPr>
        <p:txBody>
          <a:bodyPr>
            <a:normAutofit/>
          </a:bodyPr>
          <a:lstStyle>
            <a:lvl1pPr>
              <a:defRPr sz="2400">
                <a:solidFill>
                  <a:srgbClr val="F58220"/>
                </a:solidFill>
                <a:latin typeface="Arial" pitchFamily="34" charset="0"/>
                <a:cs typeface="Arial" pitchFamily="34" charset="0"/>
              </a:defRPr>
            </a:lvl1pPr>
            <a:lvl2pPr>
              <a:defRPr sz="2000">
                <a:solidFill>
                  <a:srgbClr val="695E4A"/>
                </a:solidFill>
                <a:latin typeface="Arial" pitchFamily="34" charset="0"/>
                <a:cs typeface="Arial" pitchFamily="34" charset="0"/>
              </a:defRPr>
            </a:lvl2pPr>
            <a:lvl3pPr>
              <a:defRPr sz="1800">
                <a:solidFill>
                  <a:srgbClr val="695E4A"/>
                </a:solidFill>
                <a:latin typeface="Arial" pitchFamily="34" charset="0"/>
                <a:cs typeface="Arial" pitchFamily="34" charset="0"/>
              </a:defRPr>
            </a:lvl3pPr>
            <a:lvl4pPr>
              <a:defRPr sz="1600">
                <a:solidFill>
                  <a:srgbClr val="695E4A"/>
                </a:solidFill>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7" name="Slide Number Placeholder 6"/>
          <p:cNvSpPr>
            <a:spLocks noGrp="1"/>
          </p:cNvSpPr>
          <p:nvPr>
            <p:ph type="sldNum" sz="quarter" idx="12"/>
          </p:nvPr>
        </p:nvSpPr>
        <p:spPr/>
        <p:txBody>
          <a:bodyPr vert="horz" lIns="91440" tIns="45720" rIns="91440" bIns="45720" rtlCol="0" anchor="ctr"/>
          <a:lstStyle>
            <a:lvl1pPr>
              <a:defRPr lang="en-US" smtClean="0">
                <a:solidFill>
                  <a:schemeClr val="tx1"/>
                </a:solidFill>
                <a:latin typeface="Arial" pitchFamily="34" charset="0"/>
                <a:cs typeface="Arial" pitchFamily="34" charset="0"/>
              </a:defRPr>
            </a:lvl1pPr>
          </a:lstStyle>
          <a:p>
            <a:fld id="{6049FA24-9484-491B-B960-C5F95E32A63D}" type="slidenum">
              <a:rPr lang="en-US" smtClean="0"/>
              <a:pPr/>
              <a:t>‹#›</a:t>
            </a:fld>
            <a:endParaRPr lang="en-US"/>
          </a:p>
        </p:txBody>
      </p:sp>
    </p:spTree>
    <p:extLst>
      <p:ext uri="{BB962C8B-B14F-4D97-AF65-F5344CB8AC3E}">
        <p14:creationId xmlns:p14="http://schemas.microsoft.com/office/powerpoint/2010/main" val="2392275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hasCustomPrompt="1"/>
          </p:nvPr>
        </p:nvSpPr>
        <p:spPr>
          <a:xfrm>
            <a:off x="812800" y="1535113"/>
            <a:ext cx="10566400" cy="639762"/>
          </a:xfrm>
        </p:spPr>
        <p:txBody>
          <a:bodyPr anchor="ctr" anchorCtr="0"/>
          <a:lstStyle>
            <a:lvl1pPr marL="0" indent="0">
              <a:buNone/>
              <a:defRPr sz="2400" b="0">
                <a:solidFill>
                  <a:srgbClr val="F5822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SubTitle</a:t>
            </a:r>
            <a:endParaRPr lang="en-US" dirty="0"/>
          </a:p>
        </p:txBody>
      </p:sp>
      <p:sp>
        <p:nvSpPr>
          <p:cNvPr id="2" name="Title 1"/>
          <p:cNvSpPr>
            <a:spLocks noGrp="1"/>
          </p:cNvSpPr>
          <p:nvPr>
            <p:ph type="title" hasCustomPrompt="1"/>
          </p:nvPr>
        </p:nvSpPr>
        <p:spPr>
          <a:xfrm>
            <a:off x="812800" y="274638"/>
            <a:ext cx="10566400" cy="1143000"/>
          </a:xfrm>
        </p:spPr>
        <p:txBody>
          <a:bodyPr>
            <a:normAutofit/>
          </a:bodyPr>
          <a:lstStyle>
            <a:lvl1pPr algn="l">
              <a:defRPr sz="2800" b="1">
                <a:solidFill>
                  <a:srgbClr val="695E4A"/>
                </a:solidFill>
                <a:latin typeface="Arial" pitchFamily="34" charset="0"/>
                <a:cs typeface="Arial" pitchFamily="34" charset="0"/>
              </a:defRPr>
            </a:lvl1pPr>
          </a:lstStyle>
          <a:p>
            <a:r>
              <a:rPr lang="en-US" dirty="0"/>
              <a:t>Click To Edit Title</a:t>
            </a:r>
          </a:p>
        </p:txBody>
      </p:sp>
      <p:sp>
        <p:nvSpPr>
          <p:cNvPr id="4" name="Content Placeholder 3"/>
          <p:cNvSpPr>
            <a:spLocks noGrp="1"/>
          </p:cNvSpPr>
          <p:nvPr>
            <p:ph sz="half" idx="2" hasCustomPrompt="1"/>
          </p:nvPr>
        </p:nvSpPr>
        <p:spPr>
          <a:xfrm>
            <a:off x="812800" y="2209800"/>
            <a:ext cx="10566400" cy="3916363"/>
          </a:xfrm>
        </p:spPr>
        <p:txBody>
          <a:bodyPr>
            <a:normAutofit/>
          </a:bodyPr>
          <a:lstStyle>
            <a:lvl1pPr>
              <a:defRPr sz="1800">
                <a:solidFill>
                  <a:srgbClr val="695E4A"/>
                </a:solidFill>
                <a:latin typeface="Arial" pitchFamily="34" charset="0"/>
                <a:cs typeface="Arial" pitchFamily="34" charset="0"/>
              </a:defRPr>
            </a:lvl1pPr>
            <a:lvl2pPr>
              <a:defRPr sz="1600">
                <a:solidFill>
                  <a:srgbClr val="695E4A"/>
                </a:solidFill>
                <a:latin typeface="Arial" pitchFamily="34" charset="0"/>
                <a:cs typeface="Arial" pitchFamily="34" charset="0"/>
              </a:defRPr>
            </a:lvl2pPr>
            <a:lvl3pPr>
              <a:defRPr sz="1400">
                <a:solidFill>
                  <a:srgbClr val="695E4A"/>
                </a:solidFill>
                <a:latin typeface="Arial" pitchFamily="34" charset="0"/>
                <a:cs typeface="Arial" pitchFamily="34" charset="0"/>
              </a:defRPr>
            </a:lvl3pPr>
            <a:lvl4pPr>
              <a:defRPr sz="1200">
                <a:solidFill>
                  <a:srgbClr val="695E4A"/>
                </a:solidFill>
                <a:latin typeface="Arial" pitchFamily="34" charset="0"/>
                <a:cs typeface="Arial" pitchFamily="34" charset="0"/>
              </a:defRPr>
            </a:lvl4pPr>
            <a:lvl5pPr>
              <a:defRPr sz="14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9" name="Slide Number Placeholder 8"/>
          <p:cNvSpPr>
            <a:spLocks noGrp="1"/>
          </p:cNvSpPr>
          <p:nvPr>
            <p:ph type="sldNum" sz="quarter" idx="12"/>
          </p:nvPr>
        </p:nvSpPr>
        <p:spPr/>
        <p:txBody>
          <a:bodyPr vert="horz" lIns="91440" tIns="45720" rIns="91440" bIns="45720" rtlCol="0" anchor="ctr"/>
          <a:lstStyle>
            <a:lvl1pPr>
              <a:defRPr lang="en-US" smtClean="0">
                <a:solidFill>
                  <a:schemeClr val="tx1"/>
                </a:solidFill>
                <a:latin typeface="Arial" pitchFamily="34" charset="0"/>
                <a:cs typeface="Arial" pitchFamily="34" charset="0"/>
              </a:defRPr>
            </a:lvl1pPr>
          </a:lstStyle>
          <a:p>
            <a:fld id="{B548B494-D936-47C5-BADC-54E9BBB3843F}" type="slidenum">
              <a:rPr lang="en-US" smtClean="0"/>
              <a:pPr/>
              <a:t>‹#›</a:t>
            </a:fld>
            <a:endParaRPr lang="en-US"/>
          </a:p>
        </p:txBody>
      </p:sp>
    </p:spTree>
    <p:extLst>
      <p:ext uri="{BB962C8B-B14F-4D97-AF65-F5344CB8AC3E}">
        <p14:creationId xmlns:p14="http://schemas.microsoft.com/office/powerpoint/2010/main" val="125534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06F2B-B322-49F3-8E45-C8CF581BF4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361218-2B7B-49C0-8AE6-514CD65366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1E366E-0AD1-49D2-98EA-93E3BCE9E1B5}"/>
              </a:ext>
            </a:extLst>
          </p:cNvPr>
          <p:cNvSpPr>
            <a:spLocks noGrp="1"/>
          </p:cNvSpPr>
          <p:nvPr>
            <p:ph type="dt" sz="half" idx="10"/>
          </p:nvPr>
        </p:nvSpPr>
        <p:spPr/>
        <p:txBody>
          <a:bodyPr/>
          <a:lstStyle/>
          <a:p>
            <a:fld id="{B79DE924-F0CB-439B-8EA5-333DD29E59A8}" type="datetimeFigureOut">
              <a:rPr lang="en-US" smtClean="0"/>
              <a:t>9/17/2021</a:t>
            </a:fld>
            <a:endParaRPr lang="en-US"/>
          </a:p>
        </p:txBody>
      </p:sp>
      <p:sp>
        <p:nvSpPr>
          <p:cNvPr id="5" name="Footer Placeholder 4">
            <a:extLst>
              <a:ext uri="{FF2B5EF4-FFF2-40B4-BE49-F238E27FC236}">
                <a16:creationId xmlns:a16="http://schemas.microsoft.com/office/drawing/2014/main" id="{824BA063-A835-4366-9594-89CB060ED1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F3678C-2457-47AF-BF7A-1E886045EE45}"/>
              </a:ext>
            </a:extLst>
          </p:cNvPr>
          <p:cNvSpPr>
            <a:spLocks noGrp="1"/>
          </p:cNvSpPr>
          <p:nvPr>
            <p:ph type="sldNum" sz="quarter" idx="12"/>
          </p:nvPr>
        </p:nvSpPr>
        <p:spPr/>
        <p:txBody>
          <a:bodyPr/>
          <a:lstStyle/>
          <a:p>
            <a:fld id="{67B163EC-6E1A-41B1-9F4A-E4900DA36887}" type="slidenum">
              <a:rPr lang="en-US" smtClean="0"/>
              <a:t>‹#›</a:t>
            </a:fld>
            <a:endParaRPr lang="en-US"/>
          </a:p>
        </p:txBody>
      </p:sp>
    </p:spTree>
    <p:extLst>
      <p:ext uri="{BB962C8B-B14F-4D97-AF65-F5344CB8AC3E}">
        <p14:creationId xmlns:p14="http://schemas.microsoft.com/office/powerpoint/2010/main" val="191900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762E2-2EA3-425D-95E0-0C83B332DD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4764EC-7D6D-4C27-9875-EA3C97FFD1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328DD7-DA5F-4A7B-BDCD-C225AF98C8A2}"/>
              </a:ext>
            </a:extLst>
          </p:cNvPr>
          <p:cNvSpPr>
            <a:spLocks noGrp="1"/>
          </p:cNvSpPr>
          <p:nvPr>
            <p:ph type="dt" sz="half" idx="10"/>
          </p:nvPr>
        </p:nvSpPr>
        <p:spPr/>
        <p:txBody>
          <a:bodyPr/>
          <a:lstStyle/>
          <a:p>
            <a:fld id="{B79DE924-F0CB-439B-8EA5-333DD29E59A8}" type="datetimeFigureOut">
              <a:rPr lang="en-US" smtClean="0"/>
              <a:t>9/17/2021</a:t>
            </a:fld>
            <a:endParaRPr lang="en-US"/>
          </a:p>
        </p:txBody>
      </p:sp>
      <p:sp>
        <p:nvSpPr>
          <p:cNvPr id="5" name="Footer Placeholder 4">
            <a:extLst>
              <a:ext uri="{FF2B5EF4-FFF2-40B4-BE49-F238E27FC236}">
                <a16:creationId xmlns:a16="http://schemas.microsoft.com/office/drawing/2014/main" id="{4A5E2846-DC8C-4BA1-8C83-CEEC47F733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43A638-CEB7-416A-8D3F-52942CD6DFC9}"/>
              </a:ext>
            </a:extLst>
          </p:cNvPr>
          <p:cNvSpPr>
            <a:spLocks noGrp="1"/>
          </p:cNvSpPr>
          <p:nvPr>
            <p:ph type="sldNum" sz="quarter" idx="12"/>
          </p:nvPr>
        </p:nvSpPr>
        <p:spPr/>
        <p:txBody>
          <a:bodyPr/>
          <a:lstStyle/>
          <a:p>
            <a:fld id="{67B163EC-6E1A-41B1-9F4A-E4900DA36887}" type="slidenum">
              <a:rPr lang="en-US" smtClean="0"/>
              <a:t>‹#›</a:t>
            </a:fld>
            <a:endParaRPr lang="en-US"/>
          </a:p>
        </p:txBody>
      </p:sp>
    </p:spTree>
    <p:extLst>
      <p:ext uri="{BB962C8B-B14F-4D97-AF65-F5344CB8AC3E}">
        <p14:creationId xmlns:p14="http://schemas.microsoft.com/office/powerpoint/2010/main" val="3745811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136B7-7E05-4809-9789-C08B39D76C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0BF6DB-9AFD-4BD4-A7DF-B16E3C988C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C9B79A-FFFA-4113-87EB-CCC16C5F8A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9D6C9D-6C77-4BF9-B6D6-16578BD24158}"/>
              </a:ext>
            </a:extLst>
          </p:cNvPr>
          <p:cNvSpPr>
            <a:spLocks noGrp="1"/>
          </p:cNvSpPr>
          <p:nvPr>
            <p:ph type="dt" sz="half" idx="10"/>
          </p:nvPr>
        </p:nvSpPr>
        <p:spPr/>
        <p:txBody>
          <a:bodyPr/>
          <a:lstStyle/>
          <a:p>
            <a:fld id="{B79DE924-F0CB-439B-8EA5-333DD29E59A8}" type="datetimeFigureOut">
              <a:rPr lang="en-US" smtClean="0"/>
              <a:t>9/17/2021</a:t>
            </a:fld>
            <a:endParaRPr lang="en-US"/>
          </a:p>
        </p:txBody>
      </p:sp>
      <p:sp>
        <p:nvSpPr>
          <p:cNvPr id="6" name="Footer Placeholder 5">
            <a:extLst>
              <a:ext uri="{FF2B5EF4-FFF2-40B4-BE49-F238E27FC236}">
                <a16:creationId xmlns:a16="http://schemas.microsoft.com/office/drawing/2014/main" id="{4A978A77-297A-4ACC-8828-B82065F125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56477D-A529-4410-B222-3B007EA476F7}"/>
              </a:ext>
            </a:extLst>
          </p:cNvPr>
          <p:cNvSpPr>
            <a:spLocks noGrp="1"/>
          </p:cNvSpPr>
          <p:nvPr>
            <p:ph type="sldNum" sz="quarter" idx="12"/>
          </p:nvPr>
        </p:nvSpPr>
        <p:spPr/>
        <p:txBody>
          <a:bodyPr/>
          <a:lstStyle/>
          <a:p>
            <a:fld id="{67B163EC-6E1A-41B1-9F4A-E4900DA36887}" type="slidenum">
              <a:rPr lang="en-US" smtClean="0"/>
              <a:t>‹#›</a:t>
            </a:fld>
            <a:endParaRPr lang="en-US"/>
          </a:p>
        </p:txBody>
      </p:sp>
    </p:spTree>
    <p:extLst>
      <p:ext uri="{BB962C8B-B14F-4D97-AF65-F5344CB8AC3E}">
        <p14:creationId xmlns:p14="http://schemas.microsoft.com/office/powerpoint/2010/main" val="2037070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FDF99-AE4D-4714-8798-7F5C4E1FB5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D87F99-622A-4132-B5D8-702A92000D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12C714-EC59-4C29-BAA2-BAB5675208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7B481A-195E-4FAE-8C17-6484B5E572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0C28B0-298D-4FDB-842D-5F26F83968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965A46-A6F2-42AC-BCDE-3D6F27F4F874}"/>
              </a:ext>
            </a:extLst>
          </p:cNvPr>
          <p:cNvSpPr>
            <a:spLocks noGrp="1"/>
          </p:cNvSpPr>
          <p:nvPr>
            <p:ph type="dt" sz="half" idx="10"/>
          </p:nvPr>
        </p:nvSpPr>
        <p:spPr/>
        <p:txBody>
          <a:bodyPr/>
          <a:lstStyle/>
          <a:p>
            <a:fld id="{B79DE924-F0CB-439B-8EA5-333DD29E59A8}" type="datetimeFigureOut">
              <a:rPr lang="en-US" smtClean="0"/>
              <a:t>9/17/2021</a:t>
            </a:fld>
            <a:endParaRPr lang="en-US"/>
          </a:p>
        </p:txBody>
      </p:sp>
      <p:sp>
        <p:nvSpPr>
          <p:cNvPr id="8" name="Footer Placeholder 7">
            <a:extLst>
              <a:ext uri="{FF2B5EF4-FFF2-40B4-BE49-F238E27FC236}">
                <a16:creationId xmlns:a16="http://schemas.microsoft.com/office/drawing/2014/main" id="{65799977-15EB-4437-B6AC-FFE9F11B7A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D1C09A-04A2-4254-9D93-7DC9F072DDE9}"/>
              </a:ext>
            </a:extLst>
          </p:cNvPr>
          <p:cNvSpPr>
            <a:spLocks noGrp="1"/>
          </p:cNvSpPr>
          <p:nvPr>
            <p:ph type="sldNum" sz="quarter" idx="12"/>
          </p:nvPr>
        </p:nvSpPr>
        <p:spPr/>
        <p:txBody>
          <a:bodyPr/>
          <a:lstStyle/>
          <a:p>
            <a:fld id="{67B163EC-6E1A-41B1-9F4A-E4900DA36887}" type="slidenum">
              <a:rPr lang="en-US" smtClean="0"/>
              <a:t>‹#›</a:t>
            </a:fld>
            <a:endParaRPr lang="en-US"/>
          </a:p>
        </p:txBody>
      </p:sp>
    </p:spTree>
    <p:extLst>
      <p:ext uri="{BB962C8B-B14F-4D97-AF65-F5344CB8AC3E}">
        <p14:creationId xmlns:p14="http://schemas.microsoft.com/office/powerpoint/2010/main" val="2335954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E8432-B48D-4CCE-B592-A98779B2CE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76A138-9F81-48AD-B6DB-28AA19F8FC59}"/>
              </a:ext>
            </a:extLst>
          </p:cNvPr>
          <p:cNvSpPr>
            <a:spLocks noGrp="1"/>
          </p:cNvSpPr>
          <p:nvPr>
            <p:ph type="dt" sz="half" idx="10"/>
          </p:nvPr>
        </p:nvSpPr>
        <p:spPr/>
        <p:txBody>
          <a:bodyPr/>
          <a:lstStyle/>
          <a:p>
            <a:fld id="{B79DE924-F0CB-439B-8EA5-333DD29E59A8}" type="datetimeFigureOut">
              <a:rPr lang="en-US" smtClean="0"/>
              <a:t>9/17/2021</a:t>
            </a:fld>
            <a:endParaRPr lang="en-US"/>
          </a:p>
        </p:txBody>
      </p:sp>
      <p:sp>
        <p:nvSpPr>
          <p:cNvPr id="4" name="Footer Placeholder 3">
            <a:extLst>
              <a:ext uri="{FF2B5EF4-FFF2-40B4-BE49-F238E27FC236}">
                <a16:creationId xmlns:a16="http://schemas.microsoft.com/office/drawing/2014/main" id="{E56B8849-D7C7-4C24-A186-CD3FB41615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653ECD-D68C-4CFB-8127-76F7607B4534}"/>
              </a:ext>
            </a:extLst>
          </p:cNvPr>
          <p:cNvSpPr>
            <a:spLocks noGrp="1"/>
          </p:cNvSpPr>
          <p:nvPr>
            <p:ph type="sldNum" sz="quarter" idx="12"/>
          </p:nvPr>
        </p:nvSpPr>
        <p:spPr/>
        <p:txBody>
          <a:bodyPr/>
          <a:lstStyle/>
          <a:p>
            <a:fld id="{67B163EC-6E1A-41B1-9F4A-E4900DA36887}" type="slidenum">
              <a:rPr lang="en-US" smtClean="0"/>
              <a:t>‹#›</a:t>
            </a:fld>
            <a:endParaRPr lang="en-US"/>
          </a:p>
        </p:txBody>
      </p:sp>
    </p:spTree>
    <p:extLst>
      <p:ext uri="{BB962C8B-B14F-4D97-AF65-F5344CB8AC3E}">
        <p14:creationId xmlns:p14="http://schemas.microsoft.com/office/powerpoint/2010/main" val="1634877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B23E24-623D-4EE6-995F-C4B07C46F99C}"/>
              </a:ext>
            </a:extLst>
          </p:cNvPr>
          <p:cNvSpPr>
            <a:spLocks noGrp="1"/>
          </p:cNvSpPr>
          <p:nvPr>
            <p:ph type="dt" sz="half" idx="10"/>
          </p:nvPr>
        </p:nvSpPr>
        <p:spPr/>
        <p:txBody>
          <a:bodyPr/>
          <a:lstStyle/>
          <a:p>
            <a:fld id="{B79DE924-F0CB-439B-8EA5-333DD29E59A8}" type="datetimeFigureOut">
              <a:rPr lang="en-US" smtClean="0"/>
              <a:t>9/17/2021</a:t>
            </a:fld>
            <a:endParaRPr lang="en-US"/>
          </a:p>
        </p:txBody>
      </p:sp>
      <p:sp>
        <p:nvSpPr>
          <p:cNvPr id="3" name="Footer Placeholder 2">
            <a:extLst>
              <a:ext uri="{FF2B5EF4-FFF2-40B4-BE49-F238E27FC236}">
                <a16:creationId xmlns:a16="http://schemas.microsoft.com/office/drawing/2014/main" id="{56332D08-E4C8-472E-A854-A2AA0C8296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E73883-FCD8-4734-B907-FC07F70D2862}"/>
              </a:ext>
            </a:extLst>
          </p:cNvPr>
          <p:cNvSpPr>
            <a:spLocks noGrp="1"/>
          </p:cNvSpPr>
          <p:nvPr>
            <p:ph type="sldNum" sz="quarter" idx="12"/>
          </p:nvPr>
        </p:nvSpPr>
        <p:spPr/>
        <p:txBody>
          <a:bodyPr/>
          <a:lstStyle/>
          <a:p>
            <a:fld id="{67B163EC-6E1A-41B1-9F4A-E4900DA36887}" type="slidenum">
              <a:rPr lang="en-US" smtClean="0"/>
              <a:t>‹#›</a:t>
            </a:fld>
            <a:endParaRPr lang="en-US"/>
          </a:p>
        </p:txBody>
      </p:sp>
    </p:spTree>
    <p:extLst>
      <p:ext uri="{BB962C8B-B14F-4D97-AF65-F5344CB8AC3E}">
        <p14:creationId xmlns:p14="http://schemas.microsoft.com/office/powerpoint/2010/main" val="2973541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3BE7E-486B-4E95-B6FA-E2B63440FE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D97C18-974C-442F-BBE8-B54E2CFB1D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497465-7721-4FD8-8299-8F4FA41ABD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066A60-607E-4C67-AF36-05CE07EE8BC8}"/>
              </a:ext>
            </a:extLst>
          </p:cNvPr>
          <p:cNvSpPr>
            <a:spLocks noGrp="1"/>
          </p:cNvSpPr>
          <p:nvPr>
            <p:ph type="dt" sz="half" idx="10"/>
          </p:nvPr>
        </p:nvSpPr>
        <p:spPr/>
        <p:txBody>
          <a:bodyPr/>
          <a:lstStyle/>
          <a:p>
            <a:fld id="{B79DE924-F0CB-439B-8EA5-333DD29E59A8}" type="datetimeFigureOut">
              <a:rPr lang="en-US" smtClean="0"/>
              <a:t>9/17/2021</a:t>
            </a:fld>
            <a:endParaRPr lang="en-US"/>
          </a:p>
        </p:txBody>
      </p:sp>
      <p:sp>
        <p:nvSpPr>
          <p:cNvPr id="6" name="Footer Placeholder 5">
            <a:extLst>
              <a:ext uri="{FF2B5EF4-FFF2-40B4-BE49-F238E27FC236}">
                <a16:creationId xmlns:a16="http://schemas.microsoft.com/office/drawing/2014/main" id="{D0A12B02-D160-4DE6-A9CF-4103B6CCB1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A8713F-7101-4D2B-A4AC-ABCFCA54185F}"/>
              </a:ext>
            </a:extLst>
          </p:cNvPr>
          <p:cNvSpPr>
            <a:spLocks noGrp="1"/>
          </p:cNvSpPr>
          <p:nvPr>
            <p:ph type="sldNum" sz="quarter" idx="12"/>
          </p:nvPr>
        </p:nvSpPr>
        <p:spPr/>
        <p:txBody>
          <a:bodyPr/>
          <a:lstStyle/>
          <a:p>
            <a:fld id="{67B163EC-6E1A-41B1-9F4A-E4900DA36887}" type="slidenum">
              <a:rPr lang="en-US" smtClean="0"/>
              <a:t>‹#›</a:t>
            </a:fld>
            <a:endParaRPr lang="en-US"/>
          </a:p>
        </p:txBody>
      </p:sp>
    </p:spTree>
    <p:extLst>
      <p:ext uri="{BB962C8B-B14F-4D97-AF65-F5344CB8AC3E}">
        <p14:creationId xmlns:p14="http://schemas.microsoft.com/office/powerpoint/2010/main" val="4166885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55261-9407-4EAF-AA07-3F479E84D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E1CB53-1DC0-4A13-8225-305D2327FC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BF3767-801A-4FF1-BCE3-A479BE1D86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1C6AFF-252A-40C4-9B1E-F9D9001C3AF3}"/>
              </a:ext>
            </a:extLst>
          </p:cNvPr>
          <p:cNvSpPr>
            <a:spLocks noGrp="1"/>
          </p:cNvSpPr>
          <p:nvPr>
            <p:ph type="dt" sz="half" idx="10"/>
          </p:nvPr>
        </p:nvSpPr>
        <p:spPr/>
        <p:txBody>
          <a:bodyPr/>
          <a:lstStyle/>
          <a:p>
            <a:fld id="{B79DE924-F0CB-439B-8EA5-333DD29E59A8}" type="datetimeFigureOut">
              <a:rPr lang="en-US" smtClean="0"/>
              <a:t>9/17/2021</a:t>
            </a:fld>
            <a:endParaRPr lang="en-US"/>
          </a:p>
        </p:txBody>
      </p:sp>
      <p:sp>
        <p:nvSpPr>
          <p:cNvPr id="6" name="Footer Placeholder 5">
            <a:extLst>
              <a:ext uri="{FF2B5EF4-FFF2-40B4-BE49-F238E27FC236}">
                <a16:creationId xmlns:a16="http://schemas.microsoft.com/office/drawing/2014/main" id="{5749E706-19A9-47F5-ADE8-93EC6F3A5F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376234-26D0-482D-BDDD-C71517C0F7A7}"/>
              </a:ext>
            </a:extLst>
          </p:cNvPr>
          <p:cNvSpPr>
            <a:spLocks noGrp="1"/>
          </p:cNvSpPr>
          <p:nvPr>
            <p:ph type="sldNum" sz="quarter" idx="12"/>
          </p:nvPr>
        </p:nvSpPr>
        <p:spPr/>
        <p:txBody>
          <a:bodyPr/>
          <a:lstStyle/>
          <a:p>
            <a:fld id="{67B163EC-6E1A-41B1-9F4A-E4900DA36887}" type="slidenum">
              <a:rPr lang="en-US" smtClean="0"/>
              <a:t>‹#›</a:t>
            </a:fld>
            <a:endParaRPr lang="en-US"/>
          </a:p>
        </p:txBody>
      </p:sp>
    </p:spTree>
    <p:extLst>
      <p:ext uri="{BB962C8B-B14F-4D97-AF65-F5344CB8AC3E}">
        <p14:creationId xmlns:p14="http://schemas.microsoft.com/office/powerpoint/2010/main" val="2662982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7C8627-C05A-4B5E-BBCB-93DA9A1F79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E78CC1-F617-4A37-AB0B-80D9CE8FC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360697-B45D-467C-99B8-AB6CC89B47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DE924-F0CB-439B-8EA5-333DD29E59A8}" type="datetimeFigureOut">
              <a:rPr lang="en-US" smtClean="0"/>
              <a:t>9/17/2021</a:t>
            </a:fld>
            <a:endParaRPr lang="en-US"/>
          </a:p>
        </p:txBody>
      </p:sp>
      <p:sp>
        <p:nvSpPr>
          <p:cNvPr id="5" name="Footer Placeholder 4">
            <a:extLst>
              <a:ext uri="{FF2B5EF4-FFF2-40B4-BE49-F238E27FC236}">
                <a16:creationId xmlns:a16="http://schemas.microsoft.com/office/drawing/2014/main" id="{54C9DBD9-78D0-420D-8533-A760899F44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19CFE7-4349-4D46-9FDD-8A13DF9BFC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163EC-6E1A-41B1-9F4A-E4900DA36887}" type="slidenum">
              <a:rPr lang="en-US" smtClean="0"/>
              <a:t>‹#›</a:t>
            </a:fld>
            <a:endParaRPr lang="en-US"/>
          </a:p>
        </p:txBody>
      </p:sp>
    </p:spTree>
    <p:extLst>
      <p:ext uri="{BB962C8B-B14F-4D97-AF65-F5344CB8AC3E}">
        <p14:creationId xmlns:p14="http://schemas.microsoft.com/office/powerpoint/2010/main" val="3483016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B48D4-C4F0-420C-BEF3-044DD5CABA5D}" type="datetime1">
              <a:rPr lang="en-US" smtClean="0"/>
              <a:t>9/17/2021</a:t>
            </a:fld>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9FA24-9484-491B-B960-C5F95E32A63D}" type="slidenum">
              <a:rPr lang="en-US" smtClean="0"/>
              <a:t>‹#›</a:t>
            </a:fld>
            <a:endParaRPr lang="en-US"/>
          </a:p>
        </p:txBody>
      </p:sp>
    </p:spTree>
    <p:extLst>
      <p:ext uri="{BB962C8B-B14F-4D97-AF65-F5344CB8AC3E}">
        <p14:creationId xmlns:p14="http://schemas.microsoft.com/office/powerpoint/2010/main" val="3204815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ih.gov/news-events/news-releases/consuming-diet-more-fish-fats-less-vegetable-oils-can-reduce-migraine-headach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nccih.nih.gov/health/be-an-informed-consumer" TargetMode="External"/><Relationship Id="rId2" Type="http://schemas.openxmlformats.org/officeDocument/2006/relationships/hyperlink" Target="https://doi.org/10.1191/1352458503ms953oa" TargetMode="External"/><Relationship Id="rId1" Type="http://schemas.openxmlformats.org/officeDocument/2006/relationships/slideLayout" Target="../slideLayouts/slideLayout2.xml"/><Relationship Id="rId4" Type="http://schemas.openxmlformats.org/officeDocument/2006/relationships/hyperlink" Target="https://www.nationalmssociety.org/Treating-MS/Complementary-Alternative-Medicines"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nccih.nih.gov/health/be-an-informed-consumer"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299200" y="2433378"/>
            <a:ext cx="5181600" cy="1470025"/>
          </a:xfrm>
        </p:spPr>
        <p:txBody>
          <a:bodyPr/>
          <a:lstStyle/>
          <a:p>
            <a:r>
              <a:rPr lang="en-US" dirty="0"/>
              <a:t>Current Topics in MS</a:t>
            </a:r>
          </a:p>
        </p:txBody>
      </p:sp>
      <p:sp>
        <p:nvSpPr>
          <p:cNvPr id="6" name="Subtitle 5"/>
          <p:cNvSpPr>
            <a:spLocks noGrp="1"/>
          </p:cNvSpPr>
          <p:nvPr>
            <p:ph type="subTitle" idx="1"/>
          </p:nvPr>
        </p:nvSpPr>
        <p:spPr>
          <a:xfrm>
            <a:off x="6299200" y="3979602"/>
            <a:ext cx="5181600" cy="1752600"/>
          </a:xfrm>
        </p:spPr>
        <p:txBody>
          <a:bodyPr/>
          <a:lstStyle/>
          <a:p>
            <a:r>
              <a:rPr lang="en-US" b="1" dirty="0"/>
              <a:t>Complementary and Alternative Medicine in Multiple Sclerosis</a:t>
            </a:r>
          </a:p>
          <a:p>
            <a:endParaRPr lang="en-US" dirty="0"/>
          </a:p>
        </p:txBody>
      </p:sp>
      <p:sp>
        <p:nvSpPr>
          <p:cNvPr id="4" name="Slide Number Placeholder 3"/>
          <p:cNvSpPr>
            <a:spLocks noGrp="1"/>
          </p:cNvSpPr>
          <p:nvPr>
            <p:ph type="sldNum" sz="quarter" idx="4294967295"/>
          </p:nvPr>
        </p:nvSpPr>
        <p:spPr>
          <a:xfrm>
            <a:off x="8534400" y="635635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49FA24-9484-491B-B960-C5F95E32A63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Picture 2" descr="A picture containing diagram&#10;&#10;Description automatically generated">
            <a:extLst>
              <a:ext uri="{FF2B5EF4-FFF2-40B4-BE49-F238E27FC236}">
                <a16:creationId xmlns:a16="http://schemas.microsoft.com/office/drawing/2014/main" id="{E5BBA9B3-3356-4003-BF7D-BBB698266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199" y="2065901"/>
            <a:ext cx="5269003" cy="1090255"/>
          </a:xfrm>
          <a:prstGeom prst="rect">
            <a:avLst/>
          </a:prstGeom>
        </p:spPr>
      </p:pic>
    </p:spTree>
    <p:extLst>
      <p:ext uri="{BB962C8B-B14F-4D97-AF65-F5344CB8AC3E}">
        <p14:creationId xmlns:p14="http://schemas.microsoft.com/office/powerpoint/2010/main" val="2173590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C814-8C0B-41A2-AEB1-5C8D818BA3C2}"/>
              </a:ext>
            </a:extLst>
          </p:cNvPr>
          <p:cNvSpPr>
            <a:spLocks noGrp="1"/>
          </p:cNvSpPr>
          <p:nvPr>
            <p:ph type="title"/>
          </p:nvPr>
        </p:nvSpPr>
        <p:spPr>
          <a:xfrm>
            <a:off x="838200" y="795431"/>
            <a:ext cx="10515600" cy="1325563"/>
          </a:xfrm>
        </p:spPr>
        <p:txBody>
          <a:bodyPr>
            <a:noAutofit/>
          </a:bodyPr>
          <a:lstStyle/>
          <a:p>
            <a:r>
              <a:rPr lang="en-US" sz="3200" b="1" dirty="0">
                <a:solidFill>
                  <a:srgbClr val="7030A0"/>
                </a:solidFill>
              </a:rPr>
              <a:t>Claflin, S. B., van der Mei, I. A., &amp; Taylor, B. V. (2018).  Complementary and alternative treatment of multiple sclerosis: a review of the evidence from 2001 to 2016. </a:t>
            </a:r>
            <a:r>
              <a:rPr lang="en-US" sz="3200" b="1" i="1" dirty="0">
                <a:solidFill>
                  <a:srgbClr val="7030A0"/>
                </a:solidFill>
              </a:rPr>
              <a:t>J Neurol </a:t>
            </a:r>
            <a:r>
              <a:rPr lang="en-US" sz="3200" b="1" i="1" dirty="0" err="1">
                <a:solidFill>
                  <a:srgbClr val="7030A0"/>
                </a:solidFill>
              </a:rPr>
              <a:t>Neurosurg</a:t>
            </a:r>
            <a:r>
              <a:rPr lang="en-US" sz="3200" b="1" i="1" dirty="0">
                <a:solidFill>
                  <a:srgbClr val="7030A0"/>
                </a:solidFill>
              </a:rPr>
              <a:t> Psychiatry</a:t>
            </a:r>
            <a:r>
              <a:rPr lang="en-US" sz="3200" b="1" dirty="0">
                <a:solidFill>
                  <a:srgbClr val="7030A0"/>
                </a:solidFill>
              </a:rPr>
              <a:t>; 89: 34-41.</a:t>
            </a:r>
            <a:br>
              <a:rPr lang="en-US" sz="3200" b="1" dirty="0">
                <a:solidFill>
                  <a:srgbClr val="7030A0"/>
                </a:solidFill>
              </a:rPr>
            </a:br>
            <a:endParaRPr lang="en-US" sz="3200" b="1" dirty="0">
              <a:solidFill>
                <a:srgbClr val="7030A0"/>
              </a:solidFill>
            </a:endParaRPr>
          </a:p>
        </p:txBody>
      </p:sp>
      <p:sp>
        <p:nvSpPr>
          <p:cNvPr id="3" name="Content Placeholder 2">
            <a:extLst>
              <a:ext uri="{FF2B5EF4-FFF2-40B4-BE49-F238E27FC236}">
                <a16:creationId xmlns:a16="http://schemas.microsoft.com/office/drawing/2014/main" id="{40E39C3A-790D-4C2D-BA39-D231BA495330}"/>
              </a:ext>
            </a:extLst>
          </p:cNvPr>
          <p:cNvSpPr>
            <a:spLocks noGrp="1"/>
          </p:cNvSpPr>
          <p:nvPr>
            <p:ph idx="1"/>
          </p:nvPr>
        </p:nvSpPr>
        <p:spPr>
          <a:xfrm>
            <a:off x="838200" y="2263806"/>
            <a:ext cx="10515600" cy="4594194"/>
          </a:xfrm>
        </p:spPr>
        <p:txBody>
          <a:bodyPr>
            <a:normAutofit fontScale="92500" lnSpcReduction="20000"/>
          </a:bodyPr>
          <a:lstStyle/>
          <a:p>
            <a:r>
              <a:rPr lang="en-US" dirty="0"/>
              <a:t>Review of studies from 2001 with class I and class II evidence of efficacy</a:t>
            </a:r>
          </a:p>
          <a:p>
            <a:r>
              <a:rPr lang="en-US" dirty="0"/>
              <a:t>Background:</a:t>
            </a:r>
          </a:p>
          <a:p>
            <a:pPr lvl="1"/>
            <a:r>
              <a:rPr lang="en-US" dirty="0"/>
              <a:t>Cross-sectional studies indicate 37% to 100%  </a:t>
            </a:r>
            <a:r>
              <a:rPr lang="en-US" dirty="0" err="1"/>
              <a:t>PwMS</a:t>
            </a:r>
            <a:r>
              <a:rPr lang="en-US" dirty="0"/>
              <a:t> ever used CAM</a:t>
            </a:r>
          </a:p>
          <a:p>
            <a:pPr lvl="1"/>
            <a:r>
              <a:rPr lang="en-US" dirty="0"/>
              <a:t>51.8% use in past 12 months</a:t>
            </a:r>
          </a:p>
          <a:p>
            <a:pPr lvl="1"/>
            <a:r>
              <a:rPr lang="en-US" dirty="0"/>
              <a:t>Most common social media searches: diet, exercise, cannabis, supplements and stem cell </a:t>
            </a:r>
            <a:r>
              <a:rPr lang="en-US" dirty="0" err="1"/>
              <a:t>tx</a:t>
            </a:r>
            <a:r>
              <a:rPr lang="en-US" dirty="0"/>
              <a:t>.</a:t>
            </a:r>
          </a:p>
          <a:p>
            <a:pPr lvl="1"/>
            <a:r>
              <a:rPr lang="en-US" dirty="0"/>
              <a:t>Google search of alternative therapies and MS  produced 683,000 hits</a:t>
            </a:r>
          </a:p>
          <a:p>
            <a:r>
              <a:rPr lang="en-US" dirty="0"/>
              <a:t>Results:</a:t>
            </a:r>
          </a:p>
          <a:p>
            <a:pPr lvl="1"/>
            <a:r>
              <a:rPr lang="en-US" dirty="0"/>
              <a:t>38 RCT met criteria  (four Class I; 34 class II)</a:t>
            </a:r>
          </a:p>
          <a:p>
            <a:pPr lvl="2"/>
            <a:r>
              <a:rPr lang="en-US" dirty="0"/>
              <a:t>Seven cannabis studies</a:t>
            </a:r>
          </a:p>
          <a:p>
            <a:pPr lvl="2"/>
            <a:r>
              <a:rPr lang="en-US" dirty="0"/>
              <a:t>Diet and supplementation with Vit D, biotin, G biloba, PUFA supplement and Omega-3</a:t>
            </a:r>
          </a:p>
          <a:p>
            <a:pPr lvl="2"/>
            <a:r>
              <a:rPr lang="en-US" dirty="0"/>
              <a:t>Exercise</a:t>
            </a:r>
          </a:p>
          <a:p>
            <a:pPr lvl="2"/>
            <a:r>
              <a:rPr lang="en-US" dirty="0"/>
              <a:t>Psychological approaches (CBT, mindfulness, cognitive rehabilitation)</a:t>
            </a:r>
          </a:p>
          <a:p>
            <a:pPr lvl="2"/>
            <a:r>
              <a:rPr lang="en-US" dirty="0"/>
              <a:t>Other (relaxation </a:t>
            </a:r>
            <a:r>
              <a:rPr lang="en-US" dirty="0" err="1"/>
              <a:t>tx</a:t>
            </a:r>
            <a:r>
              <a:rPr lang="en-US" dirty="0"/>
              <a:t>; reflexology; acupuncture; amphetamine salts</a:t>
            </a:r>
          </a:p>
          <a:p>
            <a:pPr lvl="1"/>
            <a:r>
              <a:rPr lang="en-US" dirty="0"/>
              <a:t>Little evidence from Class I studies (cannabis, physical activity, CBT)</a:t>
            </a:r>
          </a:p>
          <a:p>
            <a:pPr marL="457200" lvl="1" indent="0">
              <a:buNone/>
            </a:pPr>
            <a:endParaRPr lang="en-US" dirty="0"/>
          </a:p>
          <a:p>
            <a:endParaRPr lang="en-US" dirty="0"/>
          </a:p>
        </p:txBody>
      </p:sp>
    </p:spTree>
    <p:extLst>
      <p:ext uri="{BB962C8B-B14F-4D97-AF65-F5344CB8AC3E}">
        <p14:creationId xmlns:p14="http://schemas.microsoft.com/office/powerpoint/2010/main" val="2973379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A1818-DEE5-4D22-B3A7-8278BBA8C283}"/>
              </a:ext>
            </a:extLst>
          </p:cNvPr>
          <p:cNvSpPr>
            <a:spLocks noGrp="1"/>
          </p:cNvSpPr>
          <p:nvPr>
            <p:ph type="title"/>
          </p:nvPr>
        </p:nvSpPr>
        <p:spPr>
          <a:xfrm>
            <a:off x="838200" y="681037"/>
            <a:ext cx="10515600" cy="1325563"/>
          </a:xfrm>
        </p:spPr>
        <p:txBody>
          <a:bodyPr>
            <a:noAutofit/>
          </a:bodyPr>
          <a:lstStyle/>
          <a:p>
            <a:r>
              <a:rPr lang="en-US" sz="2800" b="1" dirty="0">
                <a:solidFill>
                  <a:srgbClr val="7030A0"/>
                </a:solidFill>
              </a:rPr>
              <a:t>Silberman, E., Senders, A., </a:t>
            </a:r>
            <a:r>
              <a:rPr lang="en-US" sz="2800" b="1" dirty="0" err="1">
                <a:solidFill>
                  <a:srgbClr val="7030A0"/>
                </a:solidFill>
              </a:rPr>
              <a:t>Wooliscroft</a:t>
            </a:r>
            <a:r>
              <a:rPr lang="en-US" sz="2800" b="1" dirty="0">
                <a:solidFill>
                  <a:srgbClr val="7030A0"/>
                </a:solidFill>
              </a:rPr>
              <a:t>, L. et al. (2020).  Cross-sectional survey of complementary and alternative medicine used in Oregon and Southwest Washington to treat multiple sclerosis: a 17-year update.  </a:t>
            </a:r>
            <a:r>
              <a:rPr lang="en-US" sz="2800" b="1" i="1" dirty="0">
                <a:solidFill>
                  <a:srgbClr val="7030A0"/>
                </a:solidFill>
              </a:rPr>
              <a:t>Multiple Sclerosis and Related Disorders</a:t>
            </a:r>
            <a:r>
              <a:rPr lang="en-US" sz="2800" b="1" dirty="0">
                <a:solidFill>
                  <a:srgbClr val="7030A0"/>
                </a:solidFill>
              </a:rPr>
              <a:t>, 41:102041.</a:t>
            </a:r>
          </a:p>
        </p:txBody>
      </p:sp>
      <p:sp>
        <p:nvSpPr>
          <p:cNvPr id="3" name="Content Placeholder 2">
            <a:extLst>
              <a:ext uri="{FF2B5EF4-FFF2-40B4-BE49-F238E27FC236}">
                <a16:creationId xmlns:a16="http://schemas.microsoft.com/office/drawing/2014/main" id="{4772F8C4-9430-4E67-A9AC-07635188BA0B}"/>
              </a:ext>
            </a:extLst>
          </p:cNvPr>
          <p:cNvSpPr>
            <a:spLocks noGrp="1"/>
          </p:cNvSpPr>
          <p:nvPr>
            <p:ph idx="1"/>
          </p:nvPr>
        </p:nvSpPr>
        <p:spPr>
          <a:xfrm>
            <a:off x="838200" y="2587925"/>
            <a:ext cx="10807460" cy="3589038"/>
          </a:xfrm>
        </p:spPr>
        <p:txBody>
          <a:bodyPr>
            <a:normAutofit/>
          </a:bodyPr>
          <a:lstStyle/>
          <a:p>
            <a:pPr marL="0" indent="0">
              <a:buNone/>
            </a:pPr>
            <a:r>
              <a:rPr lang="en-US" sz="2400" dirty="0"/>
              <a:t>Survey methodology of CAM use in 2001 compared to similar survey of use in 2018.</a:t>
            </a:r>
          </a:p>
          <a:p>
            <a:pPr marL="0" indent="0">
              <a:buNone/>
            </a:pPr>
            <a:r>
              <a:rPr lang="en-US" sz="2400" dirty="0"/>
              <a:t>Purpose: to describe updated patterns of use and perceived benefit of CAM in </a:t>
            </a:r>
            <a:r>
              <a:rPr lang="en-US" sz="2400" dirty="0" err="1"/>
              <a:t>PwMS</a:t>
            </a:r>
            <a:r>
              <a:rPr lang="en-US" sz="2400" dirty="0"/>
              <a:t>, changes in communication between patients and providers of CAM use and demographic and disease specific variables.</a:t>
            </a:r>
          </a:p>
          <a:p>
            <a:pPr marL="0" indent="0">
              <a:buNone/>
            </a:pPr>
            <a:r>
              <a:rPr lang="en-US" sz="2400" dirty="0"/>
              <a:t>Vitamin D considered conventional and not included in survey</a:t>
            </a:r>
          </a:p>
        </p:txBody>
      </p:sp>
    </p:spTree>
    <p:extLst>
      <p:ext uri="{BB962C8B-B14F-4D97-AF65-F5344CB8AC3E}">
        <p14:creationId xmlns:p14="http://schemas.microsoft.com/office/powerpoint/2010/main" val="1606640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C68EE-4BBE-4E18-9EA5-5A3D16BE2E19}"/>
              </a:ext>
            </a:extLst>
          </p:cNvPr>
          <p:cNvSpPr>
            <a:spLocks noGrp="1"/>
          </p:cNvSpPr>
          <p:nvPr>
            <p:ph type="title"/>
          </p:nvPr>
        </p:nvSpPr>
        <p:spPr/>
        <p:txBody>
          <a:bodyPr/>
          <a:lstStyle/>
          <a:p>
            <a:r>
              <a:rPr lang="en-US" b="1" dirty="0">
                <a:solidFill>
                  <a:srgbClr val="7030A0"/>
                </a:solidFill>
              </a:rPr>
              <a:t>Survey Results</a:t>
            </a:r>
          </a:p>
        </p:txBody>
      </p:sp>
      <p:sp>
        <p:nvSpPr>
          <p:cNvPr id="3" name="Content Placeholder 2">
            <a:extLst>
              <a:ext uri="{FF2B5EF4-FFF2-40B4-BE49-F238E27FC236}">
                <a16:creationId xmlns:a16="http://schemas.microsoft.com/office/drawing/2014/main" id="{16DB44DD-D646-4F83-B5AA-B9CC244C595D}"/>
              </a:ext>
            </a:extLst>
          </p:cNvPr>
          <p:cNvSpPr>
            <a:spLocks noGrp="1"/>
          </p:cNvSpPr>
          <p:nvPr>
            <p:ph idx="1"/>
          </p:nvPr>
        </p:nvSpPr>
        <p:spPr>
          <a:xfrm>
            <a:off x="838199" y="1825625"/>
            <a:ext cx="10824713" cy="4351338"/>
          </a:xfrm>
        </p:spPr>
        <p:txBody>
          <a:bodyPr/>
          <a:lstStyle/>
          <a:p>
            <a:r>
              <a:rPr lang="en-US" dirty="0"/>
              <a:t>Of 1188 participants, 1014 completed surveys were tabulated (85.3%)</a:t>
            </a:r>
          </a:p>
          <a:p>
            <a:r>
              <a:rPr lang="en-US" dirty="0"/>
              <a:t> Majority of respondents: white (88%), female (76%), college educated (56%) </a:t>
            </a:r>
          </a:p>
          <a:p>
            <a:r>
              <a:rPr lang="en-US" dirty="0"/>
              <a:t>Median no. of years since first </a:t>
            </a:r>
            <a:r>
              <a:rPr lang="en-US" dirty="0" err="1"/>
              <a:t>sx</a:t>
            </a:r>
            <a:r>
              <a:rPr lang="en-US" dirty="0"/>
              <a:t>.: 18 years</a:t>
            </a:r>
          </a:p>
          <a:p>
            <a:r>
              <a:rPr lang="en-US" dirty="0"/>
              <a:t>Median no. of years since diagnosis: 12 years</a:t>
            </a:r>
          </a:p>
          <a:p>
            <a:r>
              <a:rPr lang="en-US" dirty="0"/>
              <a:t>Most RRMS (68%) with no to moderate disability (66.9%)</a:t>
            </a:r>
          </a:p>
          <a:p>
            <a:r>
              <a:rPr lang="en-US" dirty="0"/>
              <a:t>96% had health insurance</a:t>
            </a:r>
          </a:p>
          <a:p>
            <a:endParaRPr lang="en-US" dirty="0"/>
          </a:p>
        </p:txBody>
      </p:sp>
    </p:spTree>
    <p:extLst>
      <p:ext uri="{BB962C8B-B14F-4D97-AF65-F5344CB8AC3E}">
        <p14:creationId xmlns:p14="http://schemas.microsoft.com/office/powerpoint/2010/main" val="1077381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55C8D-2403-4216-9B44-1297261BAF50}"/>
              </a:ext>
            </a:extLst>
          </p:cNvPr>
          <p:cNvSpPr>
            <a:spLocks noGrp="1"/>
          </p:cNvSpPr>
          <p:nvPr>
            <p:ph type="title"/>
          </p:nvPr>
        </p:nvSpPr>
        <p:spPr/>
        <p:txBody>
          <a:bodyPr/>
          <a:lstStyle/>
          <a:p>
            <a:r>
              <a:rPr lang="en-US" b="1" dirty="0">
                <a:solidFill>
                  <a:srgbClr val="7030A0"/>
                </a:solidFill>
              </a:rPr>
              <a:t>Current Use and Perceived Benefits of CAM</a:t>
            </a:r>
          </a:p>
        </p:txBody>
      </p:sp>
      <p:sp>
        <p:nvSpPr>
          <p:cNvPr id="3" name="Content Placeholder 2">
            <a:extLst>
              <a:ext uri="{FF2B5EF4-FFF2-40B4-BE49-F238E27FC236}">
                <a16:creationId xmlns:a16="http://schemas.microsoft.com/office/drawing/2014/main" id="{45B35B3F-2C8D-4066-BD45-71A605393983}"/>
              </a:ext>
            </a:extLst>
          </p:cNvPr>
          <p:cNvSpPr>
            <a:spLocks noGrp="1"/>
          </p:cNvSpPr>
          <p:nvPr>
            <p:ph idx="1"/>
          </p:nvPr>
        </p:nvSpPr>
        <p:spPr/>
        <p:txBody>
          <a:bodyPr>
            <a:normAutofit fontScale="92500" lnSpcReduction="10000"/>
          </a:bodyPr>
          <a:lstStyle/>
          <a:p>
            <a:r>
              <a:rPr lang="en-US" dirty="0"/>
              <a:t>84% taking Vitamin D</a:t>
            </a:r>
          </a:p>
          <a:p>
            <a:r>
              <a:rPr lang="en-US" dirty="0"/>
              <a:t>81% used at least one CAM supplement to manage MS</a:t>
            </a:r>
          </a:p>
          <a:p>
            <a:r>
              <a:rPr lang="en-US" dirty="0"/>
              <a:t>39% used at least one mind-body therapy</a:t>
            </a:r>
          </a:p>
          <a:p>
            <a:r>
              <a:rPr lang="en-US" dirty="0"/>
              <a:t>7% used acupuncture thought highly beneficial </a:t>
            </a:r>
          </a:p>
          <a:p>
            <a:r>
              <a:rPr lang="en-US" dirty="0"/>
              <a:t>Diets: anti-inflammatory, low CHO/high protein, low fat, gluten-free and food allergy elimination with 70% of these saying this diet highly beneficial</a:t>
            </a:r>
          </a:p>
          <a:p>
            <a:r>
              <a:rPr lang="en-US" dirty="0"/>
              <a:t>81% actively exercise</a:t>
            </a:r>
          </a:p>
          <a:p>
            <a:r>
              <a:rPr lang="en-US" dirty="0"/>
              <a:t>30% use of cannabis in several forms</a:t>
            </a:r>
          </a:p>
          <a:p>
            <a:r>
              <a:rPr lang="en-US" dirty="0"/>
              <a:t>Small percentage had dental amalgam removal or plasma infusions </a:t>
            </a:r>
          </a:p>
          <a:p>
            <a:r>
              <a:rPr lang="en-US" dirty="0"/>
              <a:t>13 reported venous stenting</a:t>
            </a:r>
          </a:p>
        </p:txBody>
      </p:sp>
    </p:spTree>
    <p:extLst>
      <p:ext uri="{BB962C8B-B14F-4D97-AF65-F5344CB8AC3E}">
        <p14:creationId xmlns:p14="http://schemas.microsoft.com/office/powerpoint/2010/main" val="742575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59FF3-63FA-4592-8091-75BC4F1719B9}"/>
              </a:ext>
            </a:extLst>
          </p:cNvPr>
          <p:cNvSpPr>
            <a:spLocks noGrp="1"/>
          </p:cNvSpPr>
          <p:nvPr>
            <p:ph type="title"/>
          </p:nvPr>
        </p:nvSpPr>
        <p:spPr/>
        <p:txBody>
          <a:bodyPr/>
          <a:lstStyle/>
          <a:p>
            <a:r>
              <a:rPr lang="en-US" b="1" dirty="0">
                <a:solidFill>
                  <a:srgbClr val="7030A0"/>
                </a:solidFill>
              </a:rPr>
              <a:t>What has 17 years wrought</a:t>
            </a:r>
          </a:p>
        </p:txBody>
      </p:sp>
      <p:sp>
        <p:nvSpPr>
          <p:cNvPr id="3" name="Content Placeholder 2">
            <a:extLst>
              <a:ext uri="{FF2B5EF4-FFF2-40B4-BE49-F238E27FC236}">
                <a16:creationId xmlns:a16="http://schemas.microsoft.com/office/drawing/2014/main" id="{308EF55F-45BD-4D1A-A1E8-2414692B8832}"/>
              </a:ext>
            </a:extLst>
          </p:cNvPr>
          <p:cNvSpPr>
            <a:spLocks noGrp="1"/>
          </p:cNvSpPr>
          <p:nvPr>
            <p:ph idx="1"/>
          </p:nvPr>
        </p:nvSpPr>
        <p:spPr/>
        <p:txBody>
          <a:bodyPr>
            <a:normAutofit fontScale="85000" lnSpcReduction="20000"/>
          </a:bodyPr>
          <a:lstStyle/>
          <a:p>
            <a:r>
              <a:rPr lang="en-US" dirty="0"/>
              <a:t>Use of supplements increased (65% to 80.6%) to include Vit B12, cod liver oil, magnesium, melatonin, and CoQ10</a:t>
            </a:r>
          </a:p>
          <a:p>
            <a:r>
              <a:rPr lang="en-US" dirty="0"/>
              <a:t>Some supplement use declined: Vit E, soy isoflavones, multivitamins</a:t>
            </a:r>
          </a:p>
          <a:p>
            <a:r>
              <a:rPr lang="en-US" dirty="0"/>
              <a:t>Herbal use stable with decreases for ginkgo biloba and ginseng.  Turmeric popular in 2018 was not assessed in 2001.</a:t>
            </a:r>
          </a:p>
          <a:p>
            <a:r>
              <a:rPr lang="en-US" dirty="0"/>
              <a:t>Low fat-diets more popular in 2001; high protein/low CHO; gluten free and food allergy elimination diets more popular in 2018</a:t>
            </a:r>
          </a:p>
          <a:p>
            <a:r>
              <a:rPr lang="en-US" dirty="0"/>
              <a:t>Yoga and mind body practices increased substantially since 2001 and perceived benefit high</a:t>
            </a:r>
          </a:p>
          <a:p>
            <a:r>
              <a:rPr lang="en-US" dirty="0"/>
              <a:t>Benefits of exercise and exercise have increased for walking, cardi and stretching.</a:t>
            </a:r>
          </a:p>
          <a:p>
            <a:r>
              <a:rPr lang="en-US" dirty="0"/>
              <a:t>Decreased was use of invasive therapies</a:t>
            </a:r>
          </a:p>
          <a:p>
            <a:r>
              <a:rPr lang="en-US" dirty="0"/>
              <a:t>9-fold increase in communication of CAM use with provider/neurologist</a:t>
            </a:r>
          </a:p>
        </p:txBody>
      </p:sp>
    </p:spTree>
    <p:extLst>
      <p:ext uri="{BB962C8B-B14F-4D97-AF65-F5344CB8AC3E}">
        <p14:creationId xmlns:p14="http://schemas.microsoft.com/office/powerpoint/2010/main" val="903251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0A9DB-5CDD-4B03-B022-AC542605ED1A}"/>
              </a:ext>
            </a:extLst>
          </p:cNvPr>
          <p:cNvSpPr>
            <a:spLocks noGrp="1"/>
          </p:cNvSpPr>
          <p:nvPr>
            <p:ph type="title"/>
          </p:nvPr>
        </p:nvSpPr>
        <p:spPr/>
        <p:txBody>
          <a:bodyPr/>
          <a:lstStyle/>
          <a:p>
            <a:r>
              <a:rPr lang="en-US" b="1" dirty="0">
                <a:solidFill>
                  <a:srgbClr val="7030A0"/>
                </a:solidFill>
              </a:rPr>
              <a:t>Associated Factors</a:t>
            </a:r>
          </a:p>
        </p:txBody>
      </p:sp>
      <p:sp>
        <p:nvSpPr>
          <p:cNvPr id="3" name="Content Placeholder 2">
            <a:extLst>
              <a:ext uri="{FF2B5EF4-FFF2-40B4-BE49-F238E27FC236}">
                <a16:creationId xmlns:a16="http://schemas.microsoft.com/office/drawing/2014/main" id="{835C86ED-98B9-4C89-BD55-4461FC01699B}"/>
              </a:ext>
            </a:extLst>
          </p:cNvPr>
          <p:cNvSpPr>
            <a:spLocks noGrp="1"/>
          </p:cNvSpPr>
          <p:nvPr>
            <p:ph idx="1"/>
          </p:nvPr>
        </p:nvSpPr>
        <p:spPr/>
        <p:txBody>
          <a:bodyPr/>
          <a:lstStyle/>
          <a:p>
            <a:r>
              <a:rPr lang="en-US" dirty="0"/>
              <a:t>Older more likely to use supplements</a:t>
            </a:r>
          </a:p>
          <a:p>
            <a:r>
              <a:rPr lang="en-US" dirty="0"/>
              <a:t>Women more likely to  use and report supplement use</a:t>
            </a:r>
          </a:p>
          <a:p>
            <a:r>
              <a:rPr lang="en-US" dirty="0"/>
              <a:t>Those with progressive MS more likely than RRMS to use supplements</a:t>
            </a:r>
          </a:p>
          <a:p>
            <a:r>
              <a:rPr lang="en-US" dirty="0"/>
              <a:t>Longer disease duration predicted higher number of supplements</a:t>
            </a:r>
          </a:p>
          <a:p>
            <a:r>
              <a:rPr lang="en-US" dirty="0"/>
              <a:t>Those not on DMT 88% higher use</a:t>
            </a:r>
          </a:p>
          <a:p>
            <a:r>
              <a:rPr lang="en-US" dirty="0"/>
              <a:t>High supplement use in those already using another form of CAM</a:t>
            </a:r>
          </a:p>
          <a:p>
            <a:r>
              <a:rPr lang="en-US" dirty="0"/>
              <a:t>No association to education, insurance or income</a:t>
            </a:r>
          </a:p>
        </p:txBody>
      </p:sp>
    </p:spTree>
    <p:extLst>
      <p:ext uri="{BB962C8B-B14F-4D97-AF65-F5344CB8AC3E}">
        <p14:creationId xmlns:p14="http://schemas.microsoft.com/office/powerpoint/2010/main" val="3189129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51D10-7027-4437-9D73-85A751B9B2AC}"/>
              </a:ext>
            </a:extLst>
          </p:cNvPr>
          <p:cNvSpPr>
            <a:spLocks noGrp="1"/>
          </p:cNvSpPr>
          <p:nvPr>
            <p:ph type="title"/>
          </p:nvPr>
        </p:nvSpPr>
        <p:spPr/>
        <p:txBody>
          <a:bodyPr/>
          <a:lstStyle/>
          <a:p>
            <a:r>
              <a:rPr lang="en-US" b="1" dirty="0">
                <a:solidFill>
                  <a:srgbClr val="7030A0"/>
                </a:solidFill>
              </a:rPr>
              <a:t>Findings/Conclusions</a:t>
            </a:r>
          </a:p>
        </p:txBody>
      </p:sp>
      <p:sp>
        <p:nvSpPr>
          <p:cNvPr id="3" name="Content Placeholder 2">
            <a:extLst>
              <a:ext uri="{FF2B5EF4-FFF2-40B4-BE49-F238E27FC236}">
                <a16:creationId xmlns:a16="http://schemas.microsoft.com/office/drawing/2014/main" id="{EE1C0D9E-2D74-473B-BF75-54E73F57E562}"/>
              </a:ext>
            </a:extLst>
          </p:cNvPr>
          <p:cNvSpPr>
            <a:spLocks noGrp="1"/>
          </p:cNvSpPr>
          <p:nvPr>
            <p:ph idx="1"/>
          </p:nvPr>
        </p:nvSpPr>
        <p:spPr/>
        <p:txBody>
          <a:bodyPr/>
          <a:lstStyle/>
          <a:p>
            <a:r>
              <a:rPr lang="en-US" dirty="0"/>
              <a:t>Major driver of increased CAM use is influence of social media </a:t>
            </a:r>
          </a:p>
          <a:p>
            <a:r>
              <a:rPr lang="en-US" dirty="0"/>
              <a:t> </a:t>
            </a:r>
            <a:r>
              <a:rPr lang="en-US" dirty="0" err="1"/>
              <a:t>PwMS</a:t>
            </a:r>
            <a:r>
              <a:rPr lang="en-US" dirty="0"/>
              <a:t> 9 times more likely to discuss CAM with neurologist</a:t>
            </a:r>
          </a:p>
          <a:p>
            <a:r>
              <a:rPr lang="en-US" dirty="0"/>
              <a:t>Physicians report insufficient training, expertise and time to adequately counsel patients on CAM use</a:t>
            </a:r>
          </a:p>
          <a:p>
            <a:r>
              <a:rPr lang="en-US" dirty="0"/>
              <a:t>There is a paucity of research evaluating efficacy of CAM therapies to treat MS disease and symptoms</a:t>
            </a:r>
          </a:p>
          <a:p>
            <a:r>
              <a:rPr lang="en-US" dirty="0"/>
              <a:t>Lack of high-quality data with sufficient Level A evidence for effect, </a:t>
            </a:r>
            <a:r>
              <a:rPr lang="en-US" dirty="0" err="1"/>
              <a:t>ineffect</a:t>
            </a:r>
            <a:r>
              <a:rPr lang="en-US" dirty="0"/>
              <a:t> or harm.</a:t>
            </a:r>
          </a:p>
          <a:p>
            <a:r>
              <a:rPr lang="en-US" dirty="0"/>
              <a:t>Little understanding of CAM-drug interactions; risk toxicity</a:t>
            </a:r>
          </a:p>
        </p:txBody>
      </p:sp>
    </p:spTree>
    <p:extLst>
      <p:ext uri="{BB962C8B-B14F-4D97-AF65-F5344CB8AC3E}">
        <p14:creationId xmlns:p14="http://schemas.microsoft.com/office/powerpoint/2010/main" val="3163784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09719-E0E0-49C2-B1AF-9A9BE9122979}"/>
              </a:ext>
            </a:extLst>
          </p:cNvPr>
          <p:cNvSpPr>
            <a:spLocks noGrp="1"/>
          </p:cNvSpPr>
          <p:nvPr>
            <p:ph type="title"/>
          </p:nvPr>
        </p:nvSpPr>
        <p:spPr/>
        <p:txBody>
          <a:bodyPr>
            <a:noAutofit/>
          </a:bodyPr>
          <a:lstStyle/>
          <a:p>
            <a:r>
              <a:rPr lang="en-US" sz="3200" b="1" dirty="0">
                <a:solidFill>
                  <a:srgbClr val="7030A0"/>
                </a:solidFill>
              </a:rPr>
              <a:t>Kim, S.K., Chang, l., Weinstock-Guttman, B., et al. (2018).  Complementary and alternative medicine usage by multiple sclerosis patients: results of a prospective clinical trial. </a:t>
            </a:r>
            <a:r>
              <a:rPr lang="en-US" sz="3200" b="1" i="1" dirty="0">
                <a:solidFill>
                  <a:srgbClr val="7030A0"/>
                </a:solidFill>
              </a:rPr>
              <a:t>JCAM, </a:t>
            </a:r>
            <a:r>
              <a:rPr lang="en-US" sz="3200" b="1" dirty="0">
                <a:solidFill>
                  <a:srgbClr val="7030A0"/>
                </a:solidFill>
              </a:rPr>
              <a:t>24(6): 696-602.</a:t>
            </a:r>
          </a:p>
        </p:txBody>
      </p:sp>
      <p:sp>
        <p:nvSpPr>
          <p:cNvPr id="3" name="Content Placeholder 2">
            <a:extLst>
              <a:ext uri="{FF2B5EF4-FFF2-40B4-BE49-F238E27FC236}">
                <a16:creationId xmlns:a16="http://schemas.microsoft.com/office/drawing/2014/main" id="{0CEDBD92-D176-4F40-A026-9244F81D2EE7}"/>
              </a:ext>
            </a:extLst>
          </p:cNvPr>
          <p:cNvSpPr>
            <a:spLocks noGrp="1"/>
          </p:cNvSpPr>
          <p:nvPr>
            <p:ph idx="1"/>
          </p:nvPr>
        </p:nvSpPr>
        <p:spPr>
          <a:xfrm>
            <a:off x="838200" y="2141537"/>
            <a:ext cx="10515600" cy="4351338"/>
          </a:xfrm>
        </p:spPr>
        <p:txBody>
          <a:bodyPr/>
          <a:lstStyle/>
          <a:p>
            <a:r>
              <a:rPr lang="en-US" dirty="0"/>
              <a:t>Purpose to understand CAM usage patterns to allow providers to make recommendations and exercise clinical vigilance</a:t>
            </a:r>
          </a:p>
          <a:p>
            <a:r>
              <a:rPr lang="en-US" dirty="0"/>
              <a:t>Data from 524 MS patients and 304  healthy controls</a:t>
            </a:r>
          </a:p>
          <a:p>
            <a:endParaRPr lang="en-US" dirty="0"/>
          </a:p>
          <a:p>
            <a:r>
              <a:rPr lang="en-US" dirty="0"/>
              <a:t>Objective: compare MS CAM use to controls and identify demographic and clinical factors</a:t>
            </a:r>
          </a:p>
          <a:p>
            <a:r>
              <a:rPr lang="en-US" dirty="0"/>
              <a:t>Setting Western New York State</a:t>
            </a:r>
          </a:p>
          <a:p>
            <a:r>
              <a:rPr lang="en-US" dirty="0"/>
              <a:t>&lt;5% minorities participated</a:t>
            </a:r>
          </a:p>
        </p:txBody>
      </p:sp>
    </p:spTree>
    <p:extLst>
      <p:ext uri="{BB962C8B-B14F-4D97-AF65-F5344CB8AC3E}">
        <p14:creationId xmlns:p14="http://schemas.microsoft.com/office/powerpoint/2010/main" val="2065498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CD29B-F3EC-406E-A403-50E67C45D2BA}"/>
              </a:ext>
            </a:extLst>
          </p:cNvPr>
          <p:cNvSpPr>
            <a:spLocks noGrp="1"/>
          </p:cNvSpPr>
          <p:nvPr>
            <p:ph type="title"/>
          </p:nvPr>
        </p:nvSpPr>
        <p:spPr/>
        <p:txBody>
          <a:bodyPr/>
          <a:lstStyle/>
          <a:p>
            <a:r>
              <a:rPr lang="en-US" b="1" dirty="0">
                <a:solidFill>
                  <a:srgbClr val="7030A0"/>
                </a:solidFill>
              </a:rPr>
              <a:t>Findings</a:t>
            </a:r>
          </a:p>
        </p:txBody>
      </p:sp>
      <p:sp>
        <p:nvSpPr>
          <p:cNvPr id="3" name="Content Placeholder 2">
            <a:extLst>
              <a:ext uri="{FF2B5EF4-FFF2-40B4-BE49-F238E27FC236}">
                <a16:creationId xmlns:a16="http://schemas.microsoft.com/office/drawing/2014/main" id="{EF02050C-D1E0-4151-BF98-BED2489DE946}"/>
              </a:ext>
            </a:extLst>
          </p:cNvPr>
          <p:cNvSpPr>
            <a:spLocks noGrp="1"/>
          </p:cNvSpPr>
          <p:nvPr>
            <p:ph idx="1"/>
          </p:nvPr>
        </p:nvSpPr>
        <p:spPr/>
        <p:txBody>
          <a:bodyPr>
            <a:normAutofit fontScale="92500" lnSpcReduction="20000"/>
          </a:bodyPr>
          <a:lstStyle/>
          <a:p>
            <a:r>
              <a:rPr lang="en-US" dirty="0"/>
              <a:t>Demographics:   66.4% RRMS; Mostly Female in both groups (70.8%/63.3%; Caucasian; Average age 47.6</a:t>
            </a:r>
          </a:p>
          <a:p>
            <a:r>
              <a:rPr lang="en-US" dirty="0"/>
              <a:t>CAM use higher post MS dx ; </a:t>
            </a:r>
          </a:p>
          <a:p>
            <a:r>
              <a:rPr lang="en-US" dirty="0"/>
              <a:t>Both groups highly used: </a:t>
            </a:r>
            <a:r>
              <a:rPr lang="en-US" b="1" dirty="0"/>
              <a:t>chiropractor, massage, acupuncture</a:t>
            </a:r>
          </a:p>
          <a:p>
            <a:r>
              <a:rPr lang="en-US" dirty="0"/>
              <a:t>Why CAM: reduce MS symptoms (spasticity, numbness/tingling, walking); back problems, pain</a:t>
            </a:r>
          </a:p>
          <a:p>
            <a:r>
              <a:rPr lang="en-US" dirty="0"/>
              <a:t>Herbal and dietary supplements not included in analysis- but in previous report found 26.6% MS used supplements- evening primrose oil most common</a:t>
            </a:r>
          </a:p>
          <a:p>
            <a:r>
              <a:rPr lang="en-US" dirty="0"/>
              <a:t>Limitations: region, recall bias, poor minority representation, </a:t>
            </a:r>
          </a:p>
          <a:p>
            <a:r>
              <a:rPr lang="en-US" dirty="0"/>
              <a:t>Strengths: large population, control group; compare usage before and after MS dx. </a:t>
            </a:r>
          </a:p>
        </p:txBody>
      </p:sp>
    </p:spTree>
    <p:extLst>
      <p:ext uri="{BB962C8B-B14F-4D97-AF65-F5344CB8AC3E}">
        <p14:creationId xmlns:p14="http://schemas.microsoft.com/office/powerpoint/2010/main" val="1768150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BDF3-1D65-4268-93DF-EFD7CB39C8FC}"/>
              </a:ext>
            </a:extLst>
          </p:cNvPr>
          <p:cNvSpPr>
            <a:spLocks noGrp="1"/>
          </p:cNvSpPr>
          <p:nvPr>
            <p:ph type="title"/>
          </p:nvPr>
        </p:nvSpPr>
        <p:spPr/>
        <p:txBody>
          <a:bodyPr>
            <a:noAutofit/>
          </a:bodyPr>
          <a:lstStyle/>
          <a:p>
            <a:r>
              <a:rPr lang="en-US" sz="3200" b="1" dirty="0" err="1">
                <a:solidFill>
                  <a:srgbClr val="7030A0"/>
                </a:solidFill>
              </a:rPr>
              <a:t>Tryfonos</a:t>
            </a:r>
            <a:r>
              <a:rPr lang="en-US" sz="3200" b="1" dirty="0">
                <a:solidFill>
                  <a:srgbClr val="7030A0"/>
                </a:solidFill>
              </a:rPr>
              <a:t>, C., </a:t>
            </a:r>
            <a:r>
              <a:rPr lang="en-US" sz="3200" b="1" dirty="0" err="1">
                <a:solidFill>
                  <a:srgbClr val="7030A0"/>
                </a:solidFill>
              </a:rPr>
              <a:t>Mantzorou</a:t>
            </a:r>
            <a:r>
              <a:rPr lang="en-US" sz="3200" b="1" dirty="0">
                <a:solidFill>
                  <a:srgbClr val="7030A0"/>
                </a:solidFill>
              </a:rPr>
              <a:t>, M., </a:t>
            </a:r>
            <a:r>
              <a:rPr lang="en-US" sz="3200" b="1" dirty="0" err="1">
                <a:solidFill>
                  <a:srgbClr val="7030A0"/>
                </a:solidFill>
              </a:rPr>
              <a:t>Fotiou</a:t>
            </a:r>
            <a:r>
              <a:rPr lang="en-US" sz="3200" b="1" dirty="0">
                <a:solidFill>
                  <a:srgbClr val="7030A0"/>
                </a:solidFill>
              </a:rPr>
              <a:t>, D. et al. (2019).  Dietary supplements on controlling multiple sclerosis symptoms and relapses:  Current clinical evidence and future perspective.  Medicines, 6, 95 DOI: 10.3390/medicines6030095</a:t>
            </a:r>
          </a:p>
        </p:txBody>
      </p:sp>
      <p:sp>
        <p:nvSpPr>
          <p:cNvPr id="3" name="Content Placeholder 2">
            <a:extLst>
              <a:ext uri="{FF2B5EF4-FFF2-40B4-BE49-F238E27FC236}">
                <a16:creationId xmlns:a16="http://schemas.microsoft.com/office/drawing/2014/main" id="{FCC7B986-EEAB-4F54-A88F-2CA5DB7EA653}"/>
              </a:ext>
            </a:extLst>
          </p:cNvPr>
          <p:cNvSpPr>
            <a:spLocks noGrp="1"/>
          </p:cNvSpPr>
          <p:nvPr>
            <p:ph idx="1"/>
          </p:nvPr>
        </p:nvSpPr>
        <p:spPr>
          <a:xfrm>
            <a:off x="838200" y="2026024"/>
            <a:ext cx="10515600" cy="4276444"/>
          </a:xfrm>
        </p:spPr>
        <p:txBody>
          <a:bodyPr>
            <a:normAutofit lnSpcReduction="10000"/>
          </a:bodyPr>
          <a:lstStyle/>
          <a:p>
            <a:r>
              <a:rPr lang="en-US" dirty="0"/>
              <a:t>Nutritional status, as well as dietary supplementation, with potential affect on disease risk and progression</a:t>
            </a:r>
          </a:p>
          <a:p>
            <a:r>
              <a:rPr lang="en-US" dirty="0"/>
              <a:t>Purpose: summarize current literature of supplements on MS symptoms and disease progression</a:t>
            </a:r>
          </a:p>
          <a:p>
            <a:r>
              <a:rPr lang="en-US" dirty="0"/>
              <a:t>Conclusion:</a:t>
            </a:r>
          </a:p>
          <a:p>
            <a:pPr lvl="1"/>
            <a:r>
              <a:rPr lang="en-US" dirty="0"/>
              <a:t>High prevalence of vitamin deficiencies: A, D, B12, </a:t>
            </a:r>
          </a:p>
          <a:p>
            <a:pPr lvl="1"/>
            <a:r>
              <a:rPr lang="en-US" dirty="0"/>
              <a:t>Dietary supplements exert anti-oxidant and anti-inflammatory properties with propensity to improve depression and QOL</a:t>
            </a:r>
          </a:p>
          <a:p>
            <a:pPr lvl="1"/>
            <a:r>
              <a:rPr lang="en-US" dirty="0"/>
              <a:t>Physical activity can ameliorate symptoms, improve psychological status and life expectancy</a:t>
            </a:r>
          </a:p>
          <a:p>
            <a:pPr lvl="1"/>
            <a:r>
              <a:rPr lang="en-US" dirty="0"/>
              <a:t>More research is needed</a:t>
            </a:r>
          </a:p>
          <a:p>
            <a:pPr marL="457200" lvl="1" indent="0">
              <a:buNone/>
            </a:pPr>
            <a:endParaRPr lang="en-US" dirty="0"/>
          </a:p>
        </p:txBody>
      </p:sp>
    </p:spTree>
    <p:extLst>
      <p:ext uri="{BB962C8B-B14F-4D97-AF65-F5344CB8AC3E}">
        <p14:creationId xmlns:p14="http://schemas.microsoft.com/office/powerpoint/2010/main" val="3255688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0540-EC9D-4525-BD5C-994A04CF7754}"/>
              </a:ext>
            </a:extLst>
          </p:cNvPr>
          <p:cNvSpPr>
            <a:spLocks noGrp="1"/>
          </p:cNvSpPr>
          <p:nvPr>
            <p:ph type="title"/>
          </p:nvPr>
        </p:nvSpPr>
        <p:spPr/>
        <p:txBody>
          <a:bodyPr/>
          <a:lstStyle/>
          <a:p>
            <a:r>
              <a:rPr lang="en-US" dirty="0">
                <a:solidFill>
                  <a:schemeClr val="tx1"/>
                </a:solidFill>
              </a:rPr>
              <a:t>Presenter</a:t>
            </a:r>
          </a:p>
        </p:txBody>
      </p:sp>
      <p:sp>
        <p:nvSpPr>
          <p:cNvPr id="4" name="Slide Number Placeholder 3">
            <a:extLst>
              <a:ext uri="{FF2B5EF4-FFF2-40B4-BE49-F238E27FC236}">
                <a16:creationId xmlns:a16="http://schemas.microsoft.com/office/drawing/2014/main" id="{B1000F6B-3BC4-499A-8860-C097D281569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49FA24-9484-491B-B960-C5F95E32A63D}"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6" name="TextBox 5">
            <a:extLst>
              <a:ext uri="{FF2B5EF4-FFF2-40B4-BE49-F238E27FC236}">
                <a16:creationId xmlns:a16="http://schemas.microsoft.com/office/drawing/2014/main" id="{F65863F2-D758-4AB6-AE43-370AE72E7804}"/>
              </a:ext>
            </a:extLst>
          </p:cNvPr>
          <p:cNvSpPr txBox="1"/>
          <p:nvPr/>
        </p:nvSpPr>
        <p:spPr>
          <a:xfrm>
            <a:off x="2918777" y="2560638"/>
            <a:ext cx="6094140" cy="34163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EEECE1">
                  <a:lumMod val="25000"/>
                </a:srgb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EEECE1">
                  <a:lumMod val="25000"/>
                </a:srgb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EEECE1">
                  <a:lumMod val="25000"/>
                </a:srgb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EEECE1">
                  <a:lumMod val="25000"/>
                </a:srgb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EEECE1">
                  <a:lumMod val="25000"/>
                </a:srgb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EEECE1">
                  <a:lumMod val="25000"/>
                </a:srgbClr>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i="0" dirty="0">
                <a:solidFill>
                  <a:srgbClr val="544D46"/>
                </a:solidFill>
                <a:effectLst/>
                <a:latin typeface="Source Sans Pro" panose="020B0503030403020204" pitchFamily="34" charset="0"/>
              </a:rPr>
              <a:t>Heidi Maloni, PhD, ANP-BC, CNRN, MSCN</a:t>
            </a:r>
            <a:br>
              <a:rPr lang="en-US" sz="2400" dirty="0"/>
            </a:br>
            <a:r>
              <a:rPr lang="en-US" sz="2400" b="0" i="0" dirty="0">
                <a:solidFill>
                  <a:srgbClr val="544D46"/>
                </a:solidFill>
                <a:effectLst/>
                <a:latin typeface="Source Sans Pro" panose="020B0503030403020204" pitchFamily="34" charset="0"/>
              </a:rPr>
              <a:t>Multiple Sclerosis Center of Excellence East</a:t>
            </a:r>
            <a:br>
              <a:rPr lang="en-US" sz="2400" dirty="0"/>
            </a:br>
            <a:r>
              <a:rPr lang="en-US" sz="2400" b="0" i="0" dirty="0">
                <a:solidFill>
                  <a:srgbClr val="544D46"/>
                </a:solidFill>
                <a:effectLst/>
                <a:latin typeface="Source Sans Pro" panose="020B0503030403020204" pitchFamily="34" charset="0"/>
              </a:rPr>
              <a:t>Washington DC VA Medical Center</a:t>
            </a:r>
            <a:endParaRPr kumimoji="0" lang="en-US" sz="2400" b="0" i="0" u="none" strike="noStrike" kern="1200" cap="none" spc="0" normalizeH="0" baseline="0" noProof="0" dirty="0">
              <a:ln>
                <a:noFill/>
              </a:ln>
              <a:solidFill>
                <a:srgbClr val="EEECE1">
                  <a:lumMod val="25000"/>
                </a:srgbClr>
              </a:solidFill>
              <a:effectLst/>
              <a:uLnTx/>
              <a:uFillTx/>
              <a:latin typeface="Arial" panose="020B0604020202020204" pitchFamily="34" charset="0"/>
              <a:ea typeface="+mn-ea"/>
              <a:cs typeface="Arial" panose="020B0604020202020204" pitchFamily="34" charset="0"/>
            </a:endParaRPr>
          </a:p>
        </p:txBody>
      </p:sp>
      <p:pic>
        <p:nvPicPr>
          <p:cNvPr id="10" name="Picture 9" descr="A person wearing glasses&#10;&#10;Description automatically generated with medium confidence">
            <a:extLst>
              <a:ext uri="{FF2B5EF4-FFF2-40B4-BE49-F238E27FC236}">
                <a16:creationId xmlns:a16="http://schemas.microsoft.com/office/drawing/2014/main" id="{DD5CB27C-D380-4C93-9FEA-DA79887C2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3635" y="1417638"/>
            <a:ext cx="2744425" cy="3235735"/>
          </a:xfrm>
          <a:prstGeom prst="rect">
            <a:avLst/>
          </a:prstGeom>
        </p:spPr>
      </p:pic>
    </p:spTree>
    <p:extLst>
      <p:ext uri="{BB962C8B-B14F-4D97-AF65-F5344CB8AC3E}">
        <p14:creationId xmlns:p14="http://schemas.microsoft.com/office/powerpoint/2010/main" val="114827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2E0DD0D5-397E-4453-B616-915421BFF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84" y="561029"/>
            <a:ext cx="11797631" cy="553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761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E276F-EDA1-4304-BCB5-02ECD62C88EF}"/>
              </a:ext>
            </a:extLst>
          </p:cNvPr>
          <p:cNvSpPr>
            <a:spLocks noGrp="1"/>
          </p:cNvSpPr>
          <p:nvPr>
            <p:ph type="title"/>
          </p:nvPr>
        </p:nvSpPr>
        <p:spPr/>
        <p:txBody>
          <a:bodyPr/>
          <a:lstStyle/>
          <a:p>
            <a:r>
              <a:rPr lang="en-US" b="1" dirty="0">
                <a:solidFill>
                  <a:srgbClr val="7030A0"/>
                </a:solidFill>
              </a:rPr>
              <a:t>Dietary Supplements</a:t>
            </a:r>
          </a:p>
        </p:txBody>
      </p:sp>
      <p:sp>
        <p:nvSpPr>
          <p:cNvPr id="3" name="Content Placeholder 2">
            <a:extLst>
              <a:ext uri="{FF2B5EF4-FFF2-40B4-BE49-F238E27FC236}">
                <a16:creationId xmlns:a16="http://schemas.microsoft.com/office/drawing/2014/main" id="{9AB7EB1C-FB40-463E-9D30-EB5C48A47B12}"/>
              </a:ext>
            </a:extLst>
          </p:cNvPr>
          <p:cNvSpPr>
            <a:spLocks noGrp="1"/>
          </p:cNvSpPr>
          <p:nvPr>
            <p:ph idx="1"/>
          </p:nvPr>
        </p:nvSpPr>
        <p:spPr/>
        <p:txBody>
          <a:bodyPr/>
          <a:lstStyle/>
          <a:p>
            <a:pPr lvl="0"/>
            <a:r>
              <a:rPr lang="en-US" b="1" dirty="0"/>
              <a:t>“Natural” doesn’t necessarily mean “safe.” </a:t>
            </a:r>
            <a:r>
              <a:rPr lang="en-US" dirty="0"/>
              <a:t>For example, certain herbs, such as comfrey and kava, cause liver damage </a:t>
            </a:r>
          </a:p>
          <a:p>
            <a:pPr lvl="0"/>
            <a:r>
              <a:rPr lang="en-US" b="1" dirty="0"/>
              <a:t>Interactions are possible. </a:t>
            </a:r>
            <a:r>
              <a:rPr lang="en-US" dirty="0"/>
              <a:t>Some dietary supplements may interact with prescription or over-the-counter medicines. </a:t>
            </a:r>
          </a:p>
          <a:p>
            <a:pPr lvl="0"/>
            <a:r>
              <a:rPr lang="en-US" b="1" dirty="0"/>
              <a:t>Contamination can occur. </a:t>
            </a:r>
            <a:r>
              <a:rPr lang="en-US" dirty="0"/>
              <a:t>Some supplements—particularly those marketed for weight loss, sexual health, including erectile dysfunction, or athletic performance and bodybuilding—have been found to contain prescription drugs or other hidden compounds. </a:t>
            </a:r>
          </a:p>
          <a:p>
            <a:endParaRPr lang="en-US" dirty="0"/>
          </a:p>
        </p:txBody>
      </p:sp>
    </p:spTree>
    <p:extLst>
      <p:ext uri="{BB962C8B-B14F-4D97-AF65-F5344CB8AC3E}">
        <p14:creationId xmlns:p14="http://schemas.microsoft.com/office/powerpoint/2010/main" val="928759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66D7B-CDAA-46C3-8042-691AA3C6C930}"/>
              </a:ext>
            </a:extLst>
          </p:cNvPr>
          <p:cNvSpPr>
            <a:spLocks noGrp="1"/>
          </p:cNvSpPr>
          <p:nvPr>
            <p:ph type="title"/>
          </p:nvPr>
        </p:nvSpPr>
        <p:spPr/>
        <p:txBody>
          <a:bodyPr/>
          <a:lstStyle/>
          <a:p>
            <a:r>
              <a:rPr lang="en-US" b="1" dirty="0">
                <a:solidFill>
                  <a:srgbClr val="7030A0"/>
                </a:solidFill>
              </a:rPr>
              <a:t>Herbal Medicine or Botanicals</a:t>
            </a:r>
          </a:p>
        </p:txBody>
      </p:sp>
      <p:sp>
        <p:nvSpPr>
          <p:cNvPr id="3" name="Content Placeholder 2">
            <a:extLst>
              <a:ext uri="{FF2B5EF4-FFF2-40B4-BE49-F238E27FC236}">
                <a16:creationId xmlns:a16="http://schemas.microsoft.com/office/drawing/2014/main" id="{08EEBA66-8A47-407A-BA4C-AC1C27C32C92}"/>
              </a:ext>
            </a:extLst>
          </p:cNvPr>
          <p:cNvSpPr>
            <a:spLocks noGrp="1"/>
          </p:cNvSpPr>
          <p:nvPr>
            <p:ph idx="1"/>
          </p:nvPr>
        </p:nvSpPr>
        <p:spPr/>
        <p:txBody>
          <a:bodyPr>
            <a:normAutofit lnSpcReduction="10000"/>
          </a:bodyPr>
          <a:lstStyle/>
          <a:p>
            <a:r>
              <a:rPr lang="en-US" dirty="0"/>
              <a:t>Less evidence for usefulness in treating or preventing disease</a:t>
            </a:r>
          </a:p>
          <a:p>
            <a:r>
              <a:rPr lang="en-US" dirty="0"/>
              <a:t>What about safety</a:t>
            </a:r>
          </a:p>
          <a:p>
            <a:pPr lvl="1"/>
            <a:r>
              <a:rPr lang="en-US" dirty="0"/>
              <a:t>Not all botanicals are safe</a:t>
            </a:r>
          </a:p>
          <a:p>
            <a:pPr lvl="1"/>
            <a:r>
              <a:rPr lang="en-US" dirty="0"/>
              <a:t>Labels can be misleading (“standardized”, “verified” or “certified” does not guarantee product quality or consistency.</a:t>
            </a:r>
          </a:p>
          <a:p>
            <a:pPr lvl="1"/>
            <a:r>
              <a:rPr lang="en-US" dirty="0"/>
              <a:t>The manufacturer does not have to prove safety or efficacy</a:t>
            </a:r>
          </a:p>
          <a:p>
            <a:r>
              <a:rPr lang="en-US" dirty="0"/>
              <a:t>Immune-stimulating agents pose a theoretical risk in MS and decrease effectiveness of DMTs</a:t>
            </a:r>
          </a:p>
          <a:p>
            <a:r>
              <a:rPr lang="en-US" dirty="0"/>
              <a:t>Counsel patients that food is best source of supplements and vitamins (antioxidants in fruits and veg more efficient; food slower absorption)</a:t>
            </a:r>
          </a:p>
        </p:txBody>
      </p:sp>
    </p:spTree>
    <p:extLst>
      <p:ext uri="{BB962C8B-B14F-4D97-AF65-F5344CB8AC3E}">
        <p14:creationId xmlns:p14="http://schemas.microsoft.com/office/powerpoint/2010/main" val="1301935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2B036-0546-4550-9DFB-7F5EC4D5F3DF}"/>
              </a:ext>
            </a:extLst>
          </p:cNvPr>
          <p:cNvSpPr>
            <a:spLocks noGrp="1"/>
          </p:cNvSpPr>
          <p:nvPr>
            <p:ph type="title"/>
          </p:nvPr>
        </p:nvSpPr>
        <p:spPr>
          <a:xfrm>
            <a:off x="838200" y="18255"/>
            <a:ext cx="10515600" cy="1325563"/>
          </a:xfrm>
        </p:spPr>
        <p:txBody>
          <a:bodyPr/>
          <a:lstStyle/>
          <a:p>
            <a:r>
              <a:rPr lang="en-US" b="1" dirty="0">
                <a:solidFill>
                  <a:srgbClr val="7030A0"/>
                </a:solidFill>
              </a:rPr>
              <a:t>Diet and Supplements in MS</a:t>
            </a:r>
          </a:p>
        </p:txBody>
      </p:sp>
      <p:sp>
        <p:nvSpPr>
          <p:cNvPr id="3" name="Content Placeholder 2">
            <a:extLst>
              <a:ext uri="{FF2B5EF4-FFF2-40B4-BE49-F238E27FC236}">
                <a16:creationId xmlns:a16="http://schemas.microsoft.com/office/drawing/2014/main" id="{85B5D41D-DDF3-45F5-9D6D-352C99D6BEED}"/>
              </a:ext>
            </a:extLst>
          </p:cNvPr>
          <p:cNvSpPr>
            <a:spLocks noGrp="1"/>
          </p:cNvSpPr>
          <p:nvPr>
            <p:ph idx="1"/>
          </p:nvPr>
        </p:nvSpPr>
        <p:spPr>
          <a:xfrm>
            <a:off x="548640" y="1343818"/>
            <a:ext cx="10805160" cy="5144771"/>
          </a:xfrm>
        </p:spPr>
        <p:txBody>
          <a:bodyPr>
            <a:normAutofit fontScale="92500" lnSpcReduction="20000"/>
          </a:bodyPr>
          <a:lstStyle/>
          <a:p>
            <a:r>
              <a:rPr lang="en-US" dirty="0"/>
              <a:t>Diet: low in fat (use of plant oils, limited trans fats and saturated fats); limit salt, high in fiber and mostly fruits and vegetables with increase in fish intake.</a:t>
            </a:r>
          </a:p>
          <a:p>
            <a:r>
              <a:rPr lang="en-US" dirty="0"/>
              <a:t>Sound diets include Dash diet, Therapeutic lifestyle changes diet (TLC), Mediterranean Diet, Mayo clinic diet</a:t>
            </a:r>
          </a:p>
          <a:p>
            <a:r>
              <a:rPr lang="en-US" dirty="0"/>
              <a:t>Supplements: in general, not needed (save Vit D, B12  and Vit E only when deficiencies found; maybe  multivitamin when diets are poor sources or not well-balanced, and fish oil)</a:t>
            </a:r>
          </a:p>
          <a:p>
            <a:r>
              <a:rPr lang="en-US" dirty="0"/>
              <a:t>Supplements: most not studied in MS; may interact with DMTs, have unwanted SE and  may contribute to MS symptoms (fatigue, poor sleep and cognition…)</a:t>
            </a:r>
          </a:p>
          <a:p>
            <a:r>
              <a:rPr lang="en-US" dirty="0"/>
              <a:t>Foods can influence pain pathways: Eating a diet higher in fatty fish (Omega 6FA) and lower in vegetable oil (linoleic acid) helps reduce frequency and intensity of migraine/pain</a:t>
            </a:r>
          </a:p>
          <a:p>
            <a:pPr marL="0" indent="0">
              <a:buNone/>
            </a:pPr>
            <a:r>
              <a:rPr lang="en-US" sz="1900" dirty="0">
                <a:hlinkClick r:id="rId3"/>
              </a:rPr>
              <a:t>Consuming a diet with more fish fats, less vegetable oils can reduce migraine headaches | National Institutes of Health (NIH)</a:t>
            </a:r>
            <a:endParaRPr lang="en-US" sz="1900" dirty="0"/>
          </a:p>
        </p:txBody>
      </p:sp>
    </p:spTree>
    <p:extLst>
      <p:ext uri="{BB962C8B-B14F-4D97-AF65-F5344CB8AC3E}">
        <p14:creationId xmlns:p14="http://schemas.microsoft.com/office/powerpoint/2010/main" val="3019417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04220-9A78-4F37-9588-81833189C82C}"/>
              </a:ext>
            </a:extLst>
          </p:cNvPr>
          <p:cNvSpPr>
            <a:spLocks noGrp="1"/>
          </p:cNvSpPr>
          <p:nvPr>
            <p:ph type="title"/>
          </p:nvPr>
        </p:nvSpPr>
        <p:spPr>
          <a:xfrm>
            <a:off x="838200" y="138701"/>
            <a:ext cx="10515600" cy="1325563"/>
          </a:xfrm>
        </p:spPr>
        <p:txBody>
          <a:bodyPr/>
          <a:lstStyle/>
          <a:p>
            <a:r>
              <a:rPr lang="en-US" b="1" dirty="0">
                <a:solidFill>
                  <a:srgbClr val="7030A0"/>
                </a:solidFill>
              </a:rPr>
              <a:t>Supplements studied</a:t>
            </a:r>
          </a:p>
        </p:txBody>
      </p:sp>
      <p:sp>
        <p:nvSpPr>
          <p:cNvPr id="3" name="Content Placeholder 2">
            <a:extLst>
              <a:ext uri="{FF2B5EF4-FFF2-40B4-BE49-F238E27FC236}">
                <a16:creationId xmlns:a16="http://schemas.microsoft.com/office/drawing/2014/main" id="{1571ED10-B296-42FB-B497-1C12EC9B4F11}"/>
              </a:ext>
            </a:extLst>
          </p:cNvPr>
          <p:cNvSpPr>
            <a:spLocks noGrp="1"/>
          </p:cNvSpPr>
          <p:nvPr>
            <p:ph idx="1"/>
          </p:nvPr>
        </p:nvSpPr>
        <p:spPr>
          <a:xfrm>
            <a:off x="838200" y="1202076"/>
            <a:ext cx="10515600" cy="5517223"/>
          </a:xfrm>
        </p:spPr>
        <p:txBody>
          <a:bodyPr>
            <a:normAutofit fontScale="92500" lnSpcReduction="10000"/>
          </a:bodyPr>
          <a:lstStyle/>
          <a:p>
            <a:r>
              <a:rPr lang="en-US" b="1" dirty="0">
                <a:solidFill>
                  <a:srgbClr val="C00000"/>
                </a:solidFill>
              </a:rPr>
              <a:t>Vitamin A:</a:t>
            </a:r>
            <a:r>
              <a:rPr lang="en-US" dirty="0">
                <a:solidFill>
                  <a:srgbClr val="C00000"/>
                </a:solidFill>
              </a:rPr>
              <a:t> </a:t>
            </a:r>
            <a:r>
              <a:rPr lang="en-US" dirty="0"/>
              <a:t>(25,000IU/D for 6 mo. &amp; then 10,000IU/D) active metabolite retinoic acid, manage inflammation and amend MS pathogenesis. </a:t>
            </a:r>
            <a:r>
              <a:rPr lang="en-US" i="1" dirty="0">
                <a:solidFill>
                  <a:srgbClr val="C00000"/>
                </a:solidFill>
              </a:rPr>
              <a:t>Potential beneficial add-on; more RCT needed.</a:t>
            </a:r>
          </a:p>
          <a:p>
            <a:r>
              <a:rPr lang="en-US" b="1" dirty="0">
                <a:solidFill>
                  <a:srgbClr val="C00000"/>
                </a:solidFill>
              </a:rPr>
              <a:t>Vitamin B12: </a:t>
            </a:r>
            <a:r>
              <a:rPr lang="en-US" dirty="0"/>
              <a:t>(1mg IM/</a:t>
            </a:r>
            <a:r>
              <a:rPr lang="en-US" dirty="0" err="1"/>
              <a:t>wk</a:t>
            </a:r>
            <a:r>
              <a:rPr lang="en-US" dirty="0"/>
              <a:t>)myelin synthesis and integrity. No evidence for MS improvement in studies save for appetite and well-being. One study found benefit in progressive MS of 60mg </a:t>
            </a:r>
            <a:r>
              <a:rPr lang="en-US" dirty="0" err="1"/>
              <a:t>methylvitamin</a:t>
            </a:r>
            <a:r>
              <a:rPr lang="en-US" dirty="0"/>
              <a:t> B12. </a:t>
            </a:r>
            <a:r>
              <a:rPr lang="en-US" i="1" dirty="0"/>
              <a:t>(</a:t>
            </a:r>
            <a:r>
              <a:rPr lang="en-US" i="1" dirty="0">
                <a:solidFill>
                  <a:srgbClr val="C00000"/>
                </a:solidFill>
              </a:rPr>
              <a:t>more studies needed)</a:t>
            </a:r>
          </a:p>
          <a:p>
            <a:r>
              <a:rPr lang="en-US" b="1" dirty="0">
                <a:solidFill>
                  <a:srgbClr val="C00000"/>
                </a:solidFill>
              </a:rPr>
              <a:t>Lemon Verbena</a:t>
            </a:r>
            <a:r>
              <a:rPr lang="en-US" b="1" dirty="0"/>
              <a:t>:</a:t>
            </a:r>
            <a:r>
              <a:rPr lang="en-US" dirty="0"/>
              <a:t> inflammatory dz. Prevention.  MS study of SPMS decrease in pro-inflammatory cytokines (INF-Y; IL-12) and incr. in anti-inflammatory cytokines (IL-4, IL-10).  </a:t>
            </a:r>
            <a:r>
              <a:rPr lang="en-US" i="1" dirty="0"/>
              <a:t>(</a:t>
            </a:r>
            <a:r>
              <a:rPr lang="en-US" i="1" dirty="0">
                <a:solidFill>
                  <a:srgbClr val="C00000"/>
                </a:solidFill>
              </a:rPr>
              <a:t>Interesting, more trials needed)</a:t>
            </a:r>
          </a:p>
          <a:p>
            <a:r>
              <a:rPr lang="en-US" b="1" dirty="0">
                <a:solidFill>
                  <a:srgbClr val="C00000"/>
                </a:solidFill>
              </a:rPr>
              <a:t>Alpha-Lipoic acid</a:t>
            </a:r>
            <a:r>
              <a:rPr lang="en-US" dirty="0">
                <a:solidFill>
                  <a:srgbClr val="C00000"/>
                </a:solidFill>
              </a:rPr>
              <a:t>: </a:t>
            </a:r>
            <a:r>
              <a:rPr lang="en-US" dirty="0"/>
              <a:t>(1200mg/D) effect on oxidative stress; suppress MMP-9 activity, interfere with T-cell migration int CNS</a:t>
            </a:r>
            <a:r>
              <a:rPr lang="en-US" i="1" dirty="0"/>
              <a:t>. </a:t>
            </a:r>
            <a:r>
              <a:rPr lang="en-US" dirty="0"/>
              <a:t>Reduces</a:t>
            </a:r>
            <a:r>
              <a:rPr lang="en-US" i="1" dirty="0"/>
              <a:t> </a:t>
            </a:r>
            <a:r>
              <a:rPr lang="en-US" dirty="0"/>
              <a:t>disease severity in EAE </a:t>
            </a:r>
            <a:r>
              <a:rPr lang="en-US" i="1" dirty="0"/>
              <a:t>(</a:t>
            </a:r>
            <a:r>
              <a:rPr lang="en-US" i="1" dirty="0">
                <a:solidFill>
                  <a:srgbClr val="C00000"/>
                </a:solidFill>
              </a:rPr>
              <a:t>more research needed)</a:t>
            </a:r>
          </a:p>
          <a:p>
            <a:r>
              <a:rPr lang="en-US" b="1" dirty="0">
                <a:solidFill>
                  <a:srgbClr val="C00000"/>
                </a:solidFill>
              </a:rPr>
              <a:t>Folic acid: </a:t>
            </a:r>
            <a:r>
              <a:rPr lang="en-US" dirty="0"/>
              <a:t>supplement in cases of deficiency- little known in MS; toxic effects of methotrexate decreased with folic acid supplements</a:t>
            </a:r>
          </a:p>
          <a:p>
            <a:endParaRPr lang="en-US" b="1" i="1" dirty="0"/>
          </a:p>
          <a:p>
            <a:endParaRPr lang="en-US" b="1" dirty="0"/>
          </a:p>
        </p:txBody>
      </p:sp>
    </p:spTree>
    <p:extLst>
      <p:ext uri="{BB962C8B-B14F-4D97-AF65-F5344CB8AC3E}">
        <p14:creationId xmlns:p14="http://schemas.microsoft.com/office/powerpoint/2010/main" val="4134090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0409-E6E7-43E7-829D-FA8C6CBE00B7}"/>
              </a:ext>
            </a:extLst>
          </p:cNvPr>
          <p:cNvSpPr>
            <a:spLocks noGrp="1"/>
          </p:cNvSpPr>
          <p:nvPr>
            <p:ph type="title"/>
          </p:nvPr>
        </p:nvSpPr>
        <p:spPr/>
        <p:txBody>
          <a:bodyPr/>
          <a:lstStyle/>
          <a:p>
            <a:r>
              <a:rPr lang="en-US" b="1" dirty="0">
                <a:solidFill>
                  <a:srgbClr val="7030A0"/>
                </a:solidFill>
              </a:rPr>
              <a:t>Supplements studied</a:t>
            </a:r>
          </a:p>
        </p:txBody>
      </p:sp>
      <p:sp>
        <p:nvSpPr>
          <p:cNvPr id="3" name="Content Placeholder 2">
            <a:extLst>
              <a:ext uri="{FF2B5EF4-FFF2-40B4-BE49-F238E27FC236}">
                <a16:creationId xmlns:a16="http://schemas.microsoft.com/office/drawing/2014/main" id="{D692E0F5-EAF3-481B-A192-2799BE1744B4}"/>
              </a:ext>
            </a:extLst>
          </p:cNvPr>
          <p:cNvSpPr>
            <a:spLocks noGrp="1"/>
          </p:cNvSpPr>
          <p:nvPr>
            <p:ph idx="1"/>
          </p:nvPr>
        </p:nvSpPr>
        <p:spPr>
          <a:xfrm>
            <a:off x="838200" y="1825625"/>
            <a:ext cx="10977282" cy="4351338"/>
          </a:xfrm>
        </p:spPr>
        <p:txBody>
          <a:bodyPr>
            <a:normAutofit/>
          </a:bodyPr>
          <a:lstStyle/>
          <a:p>
            <a:r>
              <a:rPr lang="en-US" b="1" dirty="0">
                <a:solidFill>
                  <a:srgbClr val="C00000"/>
                </a:solidFill>
              </a:rPr>
              <a:t>Omega-6 FA:  </a:t>
            </a:r>
            <a:r>
              <a:rPr lang="en-US" dirty="0"/>
              <a:t>role in synthesis and metabolism of myelin ; </a:t>
            </a:r>
            <a:r>
              <a:rPr lang="en-US" dirty="0" err="1"/>
              <a:t>PwMS</a:t>
            </a:r>
            <a:r>
              <a:rPr lang="en-US" dirty="0"/>
              <a:t> have deficiency of linoleic acid (11.5mg/d); primrose oil supplements and sunflower oil </a:t>
            </a:r>
            <a:r>
              <a:rPr lang="en-US" i="1" dirty="0"/>
              <a:t>(</a:t>
            </a:r>
            <a:r>
              <a:rPr lang="en-US" i="1" dirty="0">
                <a:solidFill>
                  <a:srgbClr val="C00000"/>
                </a:solidFill>
              </a:rPr>
              <a:t>requires newer and bigger RCT)</a:t>
            </a:r>
          </a:p>
          <a:p>
            <a:r>
              <a:rPr lang="en-US" b="1" dirty="0">
                <a:solidFill>
                  <a:srgbClr val="C00000"/>
                </a:solidFill>
              </a:rPr>
              <a:t>Omega-3 FA</a:t>
            </a:r>
            <a:r>
              <a:rPr lang="en-US" b="1" dirty="0">
                <a:sym typeface="Wingdings" panose="05000000000000000000" pitchFamily="2" charset="2"/>
              </a:rPr>
              <a:t>: </a:t>
            </a:r>
            <a:r>
              <a:rPr lang="en-US" dirty="0">
                <a:sym typeface="Wingdings" panose="05000000000000000000" pitchFamily="2" charset="2"/>
              </a:rPr>
              <a:t>(9.6g/d)</a:t>
            </a:r>
            <a:r>
              <a:rPr lang="en-US" dirty="0"/>
              <a:t> borderline improvement with fish oil supplementation and low-fat diet </a:t>
            </a:r>
            <a:r>
              <a:rPr lang="en-US" i="1" dirty="0"/>
              <a:t>(</a:t>
            </a:r>
            <a:r>
              <a:rPr lang="en-US" i="1" dirty="0">
                <a:solidFill>
                  <a:srgbClr val="C00000"/>
                </a:solidFill>
              </a:rPr>
              <a:t>benefit observed, more study needed)</a:t>
            </a:r>
          </a:p>
          <a:p>
            <a:r>
              <a:rPr lang="en-US" b="1" dirty="0">
                <a:solidFill>
                  <a:srgbClr val="C00000"/>
                </a:solidFill>
              </a:rPr>
              <a:t>Coenzyme Q10</a:t>
            </a:r>
            <a:r>
              <a:rPr lang="en-US" dirty="0">
                <a:solidFill>
                  <a:srgbClr val="C00000"/>
                </a:solidFill>
              </a:rPr>
              <a:t>: </a:t>
            </a:r>
            <a:r>
              <a:rPr lang="en-US" dirty="0"/>
              <a:t>(500mg/d) effect on depression and fatigue; decreased  IL-6 levels </a:t>
            </a:r>
            <a:r>
              <a:rPr lang="en-US" i="1" dirty="0"/>
              <a:t>(</a:t>
            </a:r>
            <a:r>
              <a:rPr lang="en-US" i="1" dirty="0">
                <a:solidFill>
                  <a:srgbClr val="C00000"/>
                </a:solidFill>
              </a:rPr>
              <a:t>interesting results-more trials needed)</a:t>
            </a:r>
          </a:p>
          <a:p>
            <a:r>
              <a:rPr lang="en-US" b="1" dirty="0">
                <a:solidFill>
                  <a:srgbClr val="C00000"/>
                </a:solidFill>
              </a:rPr>
              <a:t>Vitamin B7 (Biotin): </a:t>
            </a:r>
            <a:r>
              <a:rPr lang="en-US" dirty="0"/>
              <a:t>(100-300mg/d) energy metabolism and FA synthesis; may exert positive effect on MS progression and disability. </a:t>
            </a:r>
            <a:r>
              <a:rPr lang="en-US" i="1" dirty="0"/>
              <a:t>(</a:t>
            </a:r>
            <a:r>
              <a:rPr lang="en-US" i="1" dirty="0">
                <a:solidFill>
                  <a:srgbClr val="C00000"/>
                </a:solidFill>
              </a:rPr>
              <a:t>mixed study results, one showed transient myopathy</a:t>
            </a:r>
            <a:r>
              <a:rPr lang="en-US" i="1" dirty="0"/>
              <a:t>)</a:t>
            </a:r>
          </a:p>
        </p:txBody>
      </p:sp>
    </p:spTree>
    <p:extLst>
      <p:ext uri="{BB962C8B-B14F-4D97-AF65-F5344CB8AC3E}">
        <p14:creationId xmlns:p14="http://schemas.microsoft.com/office/powerpoint/2010/main" val="3879443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2123F-C70D-4A3B-A89B-89AF68359862}"/>
              </a:ext>
            </a:extLst>
          </p:cNvPr>
          <p:cNvSpPr>
            <a:spLocks noGrp="1"/>
          </p:cNvSpPr>
          <p:nvPr>
            <p:ph type="title"/>
          </p:nvPr>
        </p:nvSpPr>
        <p:spPr/>
        <p:txBody>
          <a:bodyPr/>
          <a:lstStyle/>
          <a:p>
            <a:r>
              <a:rPr lang="en-US" b="1" dirty="0">
                <a:solidFill>
                  <a:srgbClr val="7030A0"/>
                </a:solidFill>
              </a:rPr>
              <a:t>Supplements Studied</a:t>
            </a:r>
          </a:p>
        </p:txBody>
      </p:sp>
      <p:sp>
        <p:nvSpPr>
          <p:cNvPr id="3" name="Content Placeholder 2">
            <a:extLst>
              <a:ext uri="{FF2B5EF4-FFF2-40B4-BE49-F238E27FC236}">
                <a16:creationId xmlns:a16="http://schemas.microsoft.com/office/drawing/2014/main" id="{8FD2E005-412A-4FFA-9425-4B3639999DB0}"/>
              </a:ext>
            </a:extLst>
          </p:cNvPr>
          <p:cNvSpPr>
            <a:spLocks noGrp="1"/>
          </p:cNvSpPr>
          <p:nvPr>
            <p:ph idx="1"/>
          </p:nvPr>
        </p:nvSpPr>
        <p:spPr/>
        <p:txBody>
          <a:bodyPr/>
          <a:lstStyle/>
          <a:p>
            <a:r>
              <a:rPr lang="en-US" b="1" dirty="0">
                <a:solidFill>
                  <a:srgbClr val="C00000"/>
                </a:solidFill>
              </a:rPr>
              <a:t>Melatonin: </a:t>
            </a:r>
            <a:r>
              <a:rPr lang="en-US" dirty="0"/>
              <a:t>(5mg/D) neurotransmitter, facilitates sleep, possible neuroprotection</a:t>
            </a:r>
            <a:r>
              <a:rPr lang="en-US" i="1" dirty="0"/>
              <a:t>. (</a:t>
            </a:r>
            <a:r>
              <a:rPr lang="en-US" i="1" dirty="0">
                <a:solidFill>
                  <a:srgbClr val="C00000"/>
                </a:solidFill>
              </a:rPr>
              <a:t>In combination with Vit D can be possible mediator of Vit D neuro-immunomodulatory effect)</a:t>
            </a:r>
          </a:p>
          <a:p>
            <a:r>
              <a:rPr lang="en-US" b="1" dirty="0">
                <a:solidFill>
                  <a:srgbClr val="C00000"/>
                </a:solidFill>
              </a:rPr>
              <a:t>L-Carnitine/Acetyl-L-Carnitine: </a:t>
            </a:r>
            <a:r>
              <a:rPr lang="en-US" dirty="0"/>
              <a:t>(1g bid)  energy production by transporting FA into mitochondria; use for management of fatigue .  Study indicated more effective, better tolerated than amantadine; other studies differed.</a:t>
            </a:r>
          </a:p>
          <a:p>
            <a:r>
              <a:rPr lang="en-US" b="1" dirty="0">
                <a:solidFill>
                  <a:srgbClr val="C00000"/>
                </a:solidFill>
              </a:rPr>
              <a:t>Vitamin D: </a:t>
            </a:r>
            <a:r>
              <a:rPr lang="en-US" dirty="0"/>
              <a:t>(dose varies 600IU/D- 10,000IU/D given with calcium) well studied immune effects and effect on BMD but clinical aspects inconclusive.  </a:t>
            </a:r>
            <a:r>
              <a:rPr lang="en-US" i="1" dirty="0">
                <a:solidFill>
                  <a:srgbClr val="C00000"/>
                </a:solidFill>
              </a:rPr>
              <a:t>More study needed of immune cell subsets and Vit. D</a:t>
            </a:r>
            <a:endParaRPr lang="en-US" b="1" i="1" dirty="0">
              <a:solidFill>
                <a:srgbClr val="C00000"/>
              </a:solidFill>
            </a:endParaRPr>
          </a:p>
        </p:txBody>
      </p:sp>
    </p:spTree>
    <p:extLst>
      <p:ext uri="{BB962C8B-B14F-4D97-AF65-F5344CB8AC3E}">
        <p14:creationId xmlns:p14="http://schemas.microsoft.com/office/powerpoint/2010/main" val="3101027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3A44D-F6BF-4F26-AA12-853A413558FE}"/>
              </a:ext>
            </a:extLst>
          </p:cNvPr>
          <p:cNvSpPr>
            <a:spLocks noGrp="1"/>
          </p:cNvSpPr>
          <p:nvPr>
            <p:ph type="title"/>
          </p:nvPr>
        </p:nvSpPr>
        <p:spPr/>
        <p:txBody>
          <a:bodyPr/>
          <a:lstStyle/>
          <a:p>
            <a:r>
              <a:rPr lang="en-US" b="1" dirty="0">
                <a:solidFill>
                  <a:srgbClr val="7030A0"/>
                </a:solidFill>
              </a:rPr>
              <a:t>Dietary Supplements Safety and Efficacy</a:t>
            </a:r>
          </a:p>
        </p:txBody>
      </p:sp>
      <p:sp>
        <p:nvSpPr>
          <p:cNvPr id="3" name="Content Placeholder 2">
            <a:extLst>
              <a:ext uri="{FF2B5EF4-FFF2-40B4-BE49-F238E27FC236}">
                <a16:creationId xmlns:a16="http://schemas.microsoft.com/office/drawing/2014/main" id="{1B05DA00-F4A1-4B6F-A0FA-099B0E268093}"/>
              </a:ext>
            </a:extLst>
          </p:cNvPr>
          <p:cNvSpPr>
            <a:spLocks noGrp="1"/>
          </p:cNvSpPr>
          <p:nvPr>
            <p:ph idx="1"/>
          </p:nvPr>
        </p:nvSpPr>
        <p:spPr/>
        <p:txBody>
          <a:bodyPr/>
          <a:lstStyle/>
          <a:p>
            <a:r>
              <a:rPr lang="en-US" b="1" dirty="0">
                <a:solidFill>
                  <a:srgbClr val="C00000"/>
                </a:solidFill>
              </a:rPr>
              <a:t>5-hydroxytryptophan (5-HTP): </a:t>
            </a:r>
            <a:r>
              <a:rPr lang="en-US" dirty="0"/>
              <a:t>amino acid,  treats depression; contaminated product causes eosinophilia-myalgia syndrome</a:t>
            </a:r>
          </a:p>
          <a:p>
            <a:r>
              <a:rPr lang="en-US" b="1" dirty="0">
                <a:solidFill>
                  <a:srgbClr val="C00000"/>
                </a:solidFill>
              </a:rPr>
              <a:t>Acetyl-L-Carnitine</a:t>
            </a:r>
            <a:r>
              <a:rPr lang="en-US" dirty="0">
                <a:solidFill>
                  <a:srgbClr val="C00000"/>
                </a:solidFill>
              </a:rPr>
              <a:t>: </a:t>
            </a:r>
            <a:r>
              <a:rPr lang="en-US" dirty="0"/>
              <a:t>memory, fatigue; two trial in MS on fatigue; well tolerated- N&amp;V, agitation.</a:t>
            </a:r>
          </a:p>
          <a:p>
            <a:r>
              <a:rPr lang="en-US" b="1" dirty="0">
                <a:solidFill>
                  <a:srgbClr val="C00000"/>
                </a:solidFill>
              </a:rPr>
              <a:t>Androstenedione: </a:t>
            </a:r>
            <a:r>
              <a:rPr lang="en-US" dirty="0"/>
              <a:t>prodrug testosterone to incr. strength and energy. No evidence in MS- incr. estrogen, </a:t>
            </a:r>
            <a:r>
              <a:rPr lang="en-US" dirty="0" err="1"/>
              <a:t>decr</a:t>
            </a:r>
            <a:r>
              <a:rPr lang="en-US" dirty="0"/>
              <a:t>. HDL-AVOID</a:t>
            </a:r>
          </a:p>
          <a:p>
            <a:r>
              <a:rPr lang="en-US" b="1" dirty="0">
                <a:solidFill>
                  <a:srgbClr val="C00000"/>
                </a:solidFill>
              </a:rPr>
              <a:t>Calcium EAP</a:t>
            </a:r>
            <a:r>
              <a:rPr lang="en-US" dirty="0"/>
              <a:t>: aimed to protect nerve cells from immune damage: No rigorous studies to show effect in MS; serious complications with IV use (MI,  headache)</a:t>
            </a:r>
          </a:p>
        </p:txBody>
      </p:sp>
    </p:spTree>
    <p:extLst>
      <p:ext uri="{BB962C8B-B14F-4D97-AF65-F5344CB8AC3E}">
        <p14:creationId xmlns:p14="http://schemas.microsoft.com/office/powerpoint/2010/main" val="1482831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96455-2F9C-4A52-85BC-266018D7374E}"/>
              </a:ext>
            </a:extLst>
          </p:cNvPr>
          <p:cNvSpPr>
            <a:spLocks noGrp="1"/>
          </p:cNvSpPr>
          <p:nvPr>
            <p:ph type="title"/>
          </p:nvPr>
        </p:nvSpPr>
        <p:spPr/>
        <p:txBody>
          <a:bodyPr/>
          <a:lstStyle/>
          <a:p>
            <a:r>
              <a:rPr lang="en-US" b="1" dirty="0">
                <a:solidFill>
                  <a:srgbClr val="7030A0"/>
                </a:solidFill>
              </a:rPr>
              <a:t>Dietary Supplements Safety and Efficacy</a:t>
            </a:r>
          </a:p>
        </p:txBody>
      </p:sp>
      <p:sp>
        <p:nvSpPr>
          <p:cNvPr id="3" name="Content Placeholder 2">
            <a:extLst>
              <a:ext uri="{FF2B5EF4-FFF2-40B4-BE49-F238E27FC236}">
                <a16:creationId xmlns:a16="http://schemas.microsoft.com/office/drawing/2014/main" id="{E3E7A1E3-2FC8-40B3-83B2-D8125ED3D1C9}"/>
              </a:ext>
            </a:extLst>
          </p:cNvPr>
          <p:cNvSpPr>
            <a:spLocks noGrp="1"/>
          </p:cNvSpPr>
          <p:nvPr>
            <p:ph idx="1"/>
          </p:nvPr>
        </p:nvSpPr>
        <p:spPr/>
        <p:txBody>
          <a:bodyPr/>
          <a:lstStyle/>
          <a:p>
            <a:r>
              <a:rPr lang="en-US" b="1" dirty="0">
                <a:solidFill>
                  <a:srgbClr val="C00000"/>
                </a:solidFill>
              </a:rPr>
              <a:t>Coenzyme Q10: </a:t>
            </a:r>
            <a:r>
              <a:rPr lang="en-US" dirty="0"/>
              <a:t>antioxidant, improves mitochondrial </a:t>
            </a:r>
            <a:r>
              <a:rPr lang="en-US" dirty="0" err="1"/>
              <a:t>fx</a:t>
            </a:r>
            <a:r>
              <a:rPr lang="en-US" dirty="0"/>
              <a:t>; unproven in MS; </a:t>
            </a:r>
            <a:r>
              <a:rPr lang="en-US" dirty="0" err="1"/>
              <a:t>decr</a:t>
            </a:r>
            <a:r>
              <a:rPr lang="en-US" dirty="0"/>
              <a:t> effect of anticoagulants; liver toxicity at high doses</a:t>
            </a:r>
          </a:p>
          <a:p>
            <a:r>
              <a:rPr lang="en-US" b="1" dirty="0">
                <a:solidFill>
                  <a:srgbClr val="C00000"/>
                </a:solidFill>
              </a:rPr>
              <a:t>Creatine</a:t>
            </a:r>
            <a:r>
              <a:rPr lang="en-US" b="1" dirty="0"/>
              <a:t>: </a:t>
            </a:r>
            <a:r>
              <a:rPr lang="en-US" dirty="0"/>
              <a:t>for muscle strength and </a:t>
            </a:r>
            <a:r>
              <a:rPr lang="en-US" dirty="0" err="1"/>
              <a:t>incr</a:t>
            </a:r>
            <a:r>
              <a:rPr lang="en-US" dirty="0"/>
              <a:t> body mass; nerve protective.  Studies in MS unfounded; well tolerated, rare kidney failure, dyspepsia, diarrhea, nausea, dehydration, weight gain, muscle cramping.</a:t>
            </a:r>
          </a:p>
          <a:p>
            <a:r>
              <a:rPr lang="en-US" b="1" dirty="0">
                <a:solidFill>
                  <a:srgbClr val="C00000"/>
                </a:solidFill>
              </a:rPr>
              <a:t>DHEA: </a:t>
            </a:r>
            <a:r>
              <a:rPr lang="en-US" dirty="0"/>
              <a:t>hormone; immune stimulating; blood levels </a:t>
            </a:r>
            <a:r>
              <a:rPr lang="en-US" dirty="0" err="1"/>
              <a:t>decr</a:t>
            </a:r>
            <a:r>
              <a:rPr lang="en-US" dirty="0"/>
              <a:t> with age; interest for fatigue, sex drive, mood.  SE: liver injury, acne, hair loss, fatigue, HTN, </a:t>
            </a:r>
            <a:r>
              <a:rPr lang="en-US" dirty="0" err="1"/>
              <a:t>abd</a:t>
            </a:r>
            <a:r>
              <a:rPr lang="en-US" dirty="0"/>
              <a:t>. pain, cancer risk.  Encouraging EAE studies- theoretically risk of immune stimulation</a:t>
            </a:r>
          </a:p>
        </p:txBody>
      </p:sp>
    </p:spTree>
    <p:extLst>
      <p:ext uri="{BB962C8B-B14F-4D97-AF65-F5344CB8AC3E}">
        <p14:creationId xmlns:p14="http://schemas.microsoft.com/office/powerpoint/2010/main" val="3726372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7C196-AD66-41D5-914D-4206AC0FAD1A}"/>
              </a:ext>
            </a:extLst>
          </p:cNvPr>
          <p:cNvSpPr>
            <a:spLocks noGrp="1"/>
          </p:cNvSpPr>
          <p:nvPr>
            <p:ph type="title"/>
          </p:nvPr>
        </p:nvSpPr>
        <p:spPr/>
        <p:txBody>
          <a:bodyPr/>
          <a:lstStyle/>
          <a:p>
            <a:r>
              <a:rPr lang="en-US" b="1" dirty="0">
                <a:solidFill>
                  <a:srgbClr val="7030A0"/>
                </a:solidFill>
              </a:rPr>
              <a:t>Dietary Supplements Safety and Efficacy</a:t>
            </a:r>
            <a:br>
              <a:rPr lang="en-US" b="1" dirty="0">
                <a:solidFill>
                  <a:srgbClr val="7030A0"/>
                </a:solidFill>
              </a:rPr>
            </a:br>
            <a:endParaRPr lang="en-US" sz="3200" b="1" dirty="0">
              <a:solidFill>
                <a:srgbClr val="7030A0"/>
              </a:solidFill>
              <a:highlight>
                <a:srgbClr val="FFFF00"/>
              </a:highlight>
            </a:endParaRPr>
          </a:p>
        </p:txBody>
      </p:sp>
      <p:sp>
        <p:nvSpPr>
          <p:cNvPr id="3" name="Content Placeholder 2">
            <a:extLst>
              <a:ext uri="{FF2B5EF4-FFF2-40B4-BE49-F238E27FC236}">
                <a16:creationId xmlns:a16="http://schemas.microsoft.com/office/drawing/2014/main" id="{9754D50E-A7EB-4B6A-B104-E25C65734B04}"/>
              </a:ext>
            </a:extLst>
          </p:cNvPr>
          <p:cNvSpPr>
            <a:spLocks noGrp="1"/>
          </p:cNvSpPr>
          <p:nvPr>
            <p:ph idx="1"/>
          </p:nvPr>
        </p:nvSpPr>
        <p:spPr>
          <a:xfrm>
            <a:off x="731520" y="1253331"/>
            <a:ext cx="10515600" cy="5239544"/>
          </a:xfrm>
        </p:spPr>
        <p:txBody>
          <a:bodyPr>
            <a:normAutofit fontScale="77500" lnSpcReduction="20000"/>
          </a:bodyPr>
          <a:lstStyle/>
          <a:p>
            <a:r>
              <a:rPr lang="en-US" sz="3300" b="1" dirty="0">
                <a:solidFill>
                  <a:srgbClr val="C00000"/>
                </a:solidFill>
              </a:rPr>
              <a:t>Evening Primrose oil</a:t>
            </a:r>
          </a:p>
          <a:p>
            <a:pPr lvl="1"/>
            <a:r>
              <a:rPr lang="en-US" sz="3300" dirty="0"/>
              <a:t>The oil from evening primrose seeds contains omega-6 fatty acids, including gamma-linolenic acid (GLA).</a:t>
            </a:r>
          </a:p>
          <a:p>
            <a:pPr lvl="1"/>
            <a:r>
              <a:rPr lang="en-US" sz="3300" dirty="0"/>
              <a:t>There’s not enough evidence to support the use of evening primrose oil for any health condition.</a:t>
            </a:r>
          </a:p>
          <a:p>
            <a:pPr lvl="1"/>
            <a:r>
              <a:rPr lang="en-US" sz="3300" dirty="0"/>
              <a:t>Generally well tolerated and safe in adults</a:t>
            </a:r>
          </a:p>
          <a:p>
            <a:pPr lvl="1"/>
            <a:r>
              <a:rPr lang="en-US" sz="3300" dirty="0"/>
              <a:t>may increase the effects of the HIV medicine lopinavir.</a:t>
            </a:r>
          </a:p>
          <a:p>
            <a:pPr marL="457200" lvl="1" indent="0">
              <a:buNone/>
            </a:pPr>
            <a:endParaRPr lang="en-US" sz="3300" dirty="0"/>
          </a:p>
          <a:p>
            <a:r>
              <a:rPr lang="en-US" sz="3300" b="1" dirty="0">
                <a:solidFill>
                  <a:srgbClr val="C00000"/>
                </a:solidFill>
              </a:rPr>
              <a:t>Turmeric </a:t>
            </a:r>
          </a:p>
          <a:p>
            <a:pPr lvl="1"/>
            <a:r>
              <a:rPr lang="en-US" sz="3300" dirty="0"/>
              <a:t>Turmeric, a plant in the ginger family, is native to Southeast Asia. Its rhizome (underground stem) is used as a spice and traditional medicine.</a:t>
            </a:r>
          </a:p>
          <a:p>
            <a:pPr lvl="1"/>
            <a:r>
              <a:rPr lang="en-US" sz="3300" dirty="0"/>
              <a:t>Curcumin is a major component of turmeric and is responsible for its yellow color.</a:t>
            </a:r>
          </a:p>
          <a:p>
            <a:pPr lvl="1"/>
            <a:r>
              <a:rPr lang="en-US" sz="3300" dirty="0"/>
              <a:t>oral and topical; poor bioavailability;  unstable;  little known; No clear conclusions have been reached about whether these substances have benefits for health conditions.</a:t>
            </a:r>
          </a:p>
          <a:p>
            <a:pPr lvl="1"/>
            <a:endParaRPr lang="en-US" dirty="0"/>
          </a:p>
        </p:txBody>
      </p:sp>
    </p:spTree>
    <p:extLst>
      <p:ext uri="{BB962C8B-B14F-4D97-AF65-F5344CB8AC3E}">
        <p14:creationId xmlns:p14="http://schemas.microsoft.com/office/powerpoint/2010/main" val="1102151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dog looking at the camera">
            <a:extLst>
              <a:ext uri="{FF2B5EF4-FFF2-40B4-BE49-F238E27FC236}">
                <a16:creationId xmlns:a16="http://schemas.microsoft.com/office/drawing/2014/main" id="{F0B92F21-44D0-49F2-B59D-6723737D9B5C}"/>
              </a:ext>
            </a:extLst>
          </p:cNvPr>
          <p:cNvPicPr>
            <a:picLocks noChangeAspect="1"/>
          </p:cNvPicPr>
          <p:nvPr/>
        </p:nvPicPr>
        <p:blipFill rotWithShape="1">
          <a:blip r:embed="rId2">
            <a:extLst>
              <a:ext uri="{28A0092B-C50C-407E-A947-70E740481C1C}">
                <a14:useLocalDpi xmlns:a14="http://schemas.microsoft.com/office/drawing/2010/main" val="0"/>
              </a:ext>
            </a:extLst>
          </a:blip>
          <a:srcRect l="1"/>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643466" y="643467"/>
            <a:ext cx="5452529" cy="3569242"/>
          </a:xfrm>
        </p:spPr>
        <p:txBody>
          <a:bodyPr anchor="t">
            <a:normAutofit/>
          </a:bodyPr>
          <a:lstStyle/>
          <a:p>
            <a:pPr algn="l"/>
            <a:r>
              <a:rPr lang="en-US" sz="4800" b="1" dirty="0">
                <a:solidFill>
                  <a:srgbClr val="7030A0"/>
                </a:solidFill>
              </a:rPr>
              <a:t>Complementary, Alternative and Integrative Therapies in Multiple Sclerosis</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643466" y="4551037"/>
            <a:ext cx="5449479" cy="1578054"/>
          </a:xfrm>
        </p:spPr>
        <p:txBody>
          <a:bodyPr anchor="b">
            <a:normAutofit/>
          </a:bodyPr>
          <a:lstStyle/>
          <a:p>
            <a:pPr algn="l"/>
            <a:r>
              <a:rPr lang="en-US" b="1" dirty="0">
                <a:solidFill>
                  <a:srgbClr val="7030A0"/>
                </a:solidFill>
              </a:rPr>
              <a:t>Heidi Maloni PhD NP</a:t>
            </a:r>
          </a:p>
        </p:txBody>
      </p:sp>
      <p:sp>
        <p:nvSpPr>
          <p:cNvPr id="17" name="Rectangle 16">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5248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212F6-D00F-4D13-9129-0943F8169E1C}"/>
              </a:ext>
            </a:extLst>
          </p:cNvPr>
          <p:cNvSpPr>
            <a:spLocks noGrp="1"/>
          </p:cNvSpPr>
          <p:nvPr>
            <p:ph type="title"/>
          </p:nvPr>
        </p:nvSpPr>
        <p:spPr>
          <a:xfrm>
            <a:off x="838200" y="-153035"/>
            <a:ext cx="10515600" cy="1325563"/>
          </a:xfrm>
        </p:spPr>
        <p:txBody>
          <a:bodyPr/>
          <a:lstStyle/>
          <a:p>
            <a:r>
              <a:rPr lang="en-US" b="1" dirty="0">
                <a:solidFill>
                  <a:srgbClr val="7030A0"/>
                </a:solidFill>
              </a:rPr>
              <a:t>Dietary Supplements</a:t>
            </a:r>
          </a:p>
        </p:txBody>
      </p:sp>
      <p:sp>
        <p:nvSpPr>
          <p:cNvPr id="3" name="Content Placeholder 2">
            <a:extLst>
              <a:ext uri="{FF2B5EF4-FFF2-40B4-BE49-F238E27FC236}">
                <a16:creationId xmlns:a16="http://schemas.microsoft.com/office/drawing/2014/main" id="{9DB07060-D711-4B3B-AB27-40C39CB7FA62}"/>
              </a:ext>
            </a:extLst>
          </p:cNvPr>
          <p:cNvSpPr>
            <a:spLocks noGrp="1"/>
          </p:cNvSpPr>
          <p:nvPr>
            <p:ph idx="1"/>
          </p:nvPr>
        </p:nvSpPr>
        <p:spPr>
          <a:xfrm>
            <a:off x="731520" y="715328"/>
            <a:ext cx="11170920" cy="5685472"/>
          </a:xfrm>
        </p:spPr>
        <p:txBody>
          <a:bodyPr>
            <a:normAutofit fontScale="92500" lnSpcReduction="10000"/>
          </a:bodyPr>
          <a:lstStyle/>
          <a:p>
            <a:pPr marL="457200" lvl="1" indent="0">
              <a:buNone/>
            </a:pPr>
            <a:endParaRPr lang="en-US" dirty="0"/>
          </a:p>
          <a:p>
            <a:r>
              <a:rPr lang="en-US" b="1" dirty="0">
                <a:solidFill>
                  <a:srgbClr val="C00000"/>
                </a:solidFill>
              </a:rPr>
              <a:t>Grape seed extract</a:t>
            </a:r>
          </a:p>
          <a:p>
            <a:pPr lvl="1"/>
            <a:r>
              <a:rPr lang="en-US" dirty="0"/>
              <a:t>Some studies suggest that grape seed extract might help with symptoms of venous insufficiency and with eye stress from glare, but the evidence isn’t strong.</a:t>
            </a:r>
            <a:endParaRPr lang="en-US" sz="2800" dirty="0"/>
          </a:p>
          <a:p>
            <a:pPr lvl="1"/>
            <a:r>
              <a:rPr lang="en-US" dirty="0"/>
              <a:t>Studies of grape seed extract’s effect on blood pressure have had conflicting results.</a:t>
            </a:r>
            <a:endParaRPr lang="en-US" sz="2800" dirty="0"/>
          </a:p>
          <a:p>
            <a:pPr lvl="1"/>
            <a:r>
              <a:rPr lang="en-US" dirty="0"/>
              <a:t>Some studies suggest that grape seed extract might help lower cholesterol levels</a:t>
            </a:r>
          </a:p>
          <a:p>
            <a:pPr lvl="1"/>
            <a:r>
              <a:rPr lang="en-US" dirty="0"/>
              <a:t>Fish oil</a:t>
            </a:r>
          </a:p>
          <a:p>
            <a:pPr lvl="1"/>
            <a:r>
              <a:rPr lang="en-US" dirty="0"/>
              <a:t>Grape seed extract is generally well tolerated when taken in moderate amounts.</a:t>
            </a:r>
            <a:endParaRPr lang="en-US" sz="2800" dirty="0"/>
          </a:p>
          <a:p>
            <a:pPr lvl="1"/>
            <a:r>
              <a:rPr lang="en-US" dirty="0"/>
              <a:t>If you have a bleeding disorder or take blood thinners such as warfarin or aspirin, talk with your health care provider before using grape seed extract.</a:t>
            </a:r>
            <a:endParaRPr lang="en-US" sz="2800" dirty="0"/>
          </a:p>
          <a:p>
            <a:pPr lvl="2"/>
            <a:endParaRPr lang="en-US" dirty="0"/>
          </a:p>
          <a:p>
            <a:r>
              <a:rPr lang="en-US" b="1" dirty="0">
                <a:solidFill>
                  <a:srgbClr val="C00000"/>
                </a:solidFill>
              </a:rPr>
              <a:t>Flaxseed/Flaxseed oil</a:t>
            </a:r>
          </a:p>
          <a:p>
            <a:pPr lvl="1"/>
            <a:r>
              <a:rPr lang="en-US" dirty="0"/>
              <a:t>Flaxseed contains fiber, which may relieve constipation. However, there’s little research on the effectiveness of flaxseed for this condition.</a:t>
            </a:r>
          </a:p>
          <a:p>
            <a:pPr lvl="1"/>
            <a:r>
              <a:rPr lang="en-US" dirty="0"/>
              <a:t>Take with plenty of water</a:t>
            </a:r>
          </a:p>
          <a:p>
            <a:pPr lvl="1"/>
            <a:r>
              <a:rPr lang="en-US" dirty="0"/>
              <a:t>NCCIH is funding preliminary research on the potential role of flaxseed in inflammation and its effects on the gut microbiome.</a:t>
            </a:r>
          </a:p>
          <a:p>
            <a:pPr marL="457200" lvl="1" indent="0">
              <a:buNone/>
            </a:pPr>
            <a:endParaRPr lang="en-US" dirty="0"/>
          </a:p>
          <a:p>
            <a:endParaRPr lang="en-US" dirty="0"/>
          </a:p>
        </p:txBody>
      </p:sp>
    </p:spTree>
    <p:extLst>
      <p:ext uri="{BB962C8B-B14F-4D97-AF65-F5344CB8AC3E}">
        <p14:creationId xmlns:p14="http://schemas.microsoft.com/office/powerpoint/2010/main" val="2687529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6A3BB-E313-4DC2-A316-C1128C716AA7}"/>
              </a:ext>
            </a:extLst>
          </p:cNvPr>
          <p:cNvSpPr>
            <a:spLocks noGrp="1"/>
          </p:cNvSpPr>
          <p:nvPr>
            <p:ph type="title"/>
          </p:nvPr>
        </p:nvSpPr>
        <p:spPr/>
        <p:txBody>
          <a:bodyPr/>
          <a:lstStyle/>
          <a:p>
            <a:r>
              <a:rPr lang="en-US" b="1" dirty="0">
                <a:solidFill>
                  <a:srgbClr val="7030A0"/>
                </a:solidFill>
              </a:rPr>
              <a:t>Low Dose Naltrexone (LDN)</a:t>
            </a:r>
          </a:p>
        </p:txBody>
      </p:sp>
      <p:sp>
        <p:nvSpPr>
          <p:cNvPr id="3" name="Content Placeholder 2">
            <a:extLst>
              <a:ext uri="{FF2B5EF4-FFF2-40B4-BE49-F238E27FC236}">
                <a16:creationId xmlns:a16="http://schemas.microsoft.com/office/drawing/2014/main" id="{67F30463-47A9-4012-926C-459765C98B16}"/>
              </a:ext>
            </a:extLst>
          </p:cNvPr>
          <p:cNvSpPr>
            <a:spLocks noGrp="1"/>
          </p:cNvSpPr>
          <p:nvPr>
            <p:ph idx="1"/>
          </p:nvPr>
        </p:nvSpPr>
        <p:spPr/>
        <p:txBody>
          <a:bodyPr>
            <a:normAutofit fontScale="92500" lnSpcReduction="10000"/>
          </a:bodyPr>
          <a:lstStyle/>
          <a:p>
            <a:r>
              <a:rPr lang="en-US" dirty="0"/>
              <a:t>FDA approved to treat alcohol and opioid addiction at 50mg/D</a:t>
            </a:r>
          </a:p>
          <a:p>
            <a:r>
              <a:rPr lang="en-US" dirty="0"/>
              <a:t>LDN:1.5mg-4.5mg/D;  promoted to prevent MS relapse, slow progression, </a:t>
            </a:r>
            <a:r>
              <a:rPr lang="en-US" dirty="0" err="1"/>
              <a:t>tx</a:t>
            </a:r>
            <a:r>
              <a:rPr lang="en-US" dirty="0"/>
              <a:t> symptoms</a:t>
            </a:r>
          </a:p>
          <a:p>
            <a:r>
              <a:rPr lang="en-US" dirty="0" err="1"/>
              <a:t>Decr</a:t>
            </a:r>
            <a:r>
              <a:rPr lang="en-US" dirty="0"/>
              <a:t>. free radicals…</a:t>
            </a:r>
            <a:r>
              <a:rPr lang="en-US" dirty="0" err="1"/>
              <a:t>decr</a:t>
            </a:r>
            <a:r>
              <a:rPr lang="en-US" dirty="0"/>
              <a:t>. excitotoxicity that injures nerves; </a:t>
            </a:r>
            <a:r>
              <a:rPr lang="en-US" dirty="0" err="1"/>
              <a:t>incr</a:t>
            </a:r>
            <a:r>
              <a:rPr lang="en-US" dirty="0"/>
              <a:t> sensitivity to endorphins (relieve </a:t>
            </a:r>
            <a:r>
              <a:rPr lang="en-US" dirty="0" err="1"/>
              <a:t>sx</a:t>
            </a:r>
            <a:r>
              <a:rPr lang="en-US" dirty="0"/>
              <a:t>)</a:t>
            </a:r>
          </a:p>
          <a:p>
            <a:r>
              <a:rPr lang="en-US" dirty="0"/>
              <a:t>In MS: two positive EAE studies on brain inflammation and </a:t>
            </a:r>
            <a:r>
              <a:rPr lang="en-US" dirty="0" err="1"/>
              <a:t>dz</a:t>
            </a:r>
            <a:r>
              <a:rPr lang="en-US" dirty="0"/>
              <a:t> progression; mixed results from human study; not known to alter course of MS.  More studies needed.</a:t>
            </a:r>
          </a:p>
          <a:p>
            <a:r>
              <a:rPr lang="en-US" dirty="0"/>
              <a:t>SE: well tolerated; could provoke withdrawal and worsening dz.; safety long-term unknown</a:t>
            </a:r>
          </a:p>
          <a:p>
            <a:r>
              <a:rPr lang="en-US" dirty="0"/>
              <a:t>Often used as alternative to DMT</a:t>
            </a:r>
          </a:p>
        </p:txBody>
      </p:sp>
    </p:spTree>
    <p:extLst>
      <p:ext uri="{BB962C8B-B14F-4D97-AF65-F5344CB8AC3E}">
        <p14:creationId xmlns:p14="http://schemas.microsoft.com/office/powerpoint/2010/main" val="3666697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D54AD-48E7-48F4-9D9B-241D36879FB8}"/>
              </a:ext>
            </a:extLst>
          </p:cNvPr>
          <p:cNvSpPr>
            <a:spLocks noGrp="1"/>
          </p:cNvSpPr>
          <p:nvPr>
            <p:ph type="title"/>
          </p:nvPr>
        </p:nvSpPr>
        <p:spPr/>
        <p:txBody>
          <a:bodyPr/>
          <a:lstStyle/>
          <a:p>
            <a:r>
              <a:rPr lang="en-US" b="1" dirty="0">
                <a:solidFill>
                  <a:srgbClr val="7030A0"/>
                </a:solidFill>
              </a:rPr>
              <a:t>Probiotics and Gut Microbiome</a:t>
            </a:r>
          </a:p>
        </p:txBody>
      </p:sp>
      <p:sp>
        <p:nvSpPr>
          <p:cNvPr id="3" name="Content Placeholder 2">
            <a:extLst>
              <a:ext uri="{FF2B5EF4-FFF2-40B4-BE49-F238E27FC236}">
                <a16:creationId xmlns:a16="http://schemas.microsoft.com/office/drawing/2014/main" id="{2502B34E-BB41-4D9F-AEB4-692052B0BAC8}"/>
              </a:ext>
            </a:extLst>
          </p:cNvPr>
          <p:cNvSpPr>
            <a:spLocks noGrp="1"/>
          </p:cNvSpPr>
          <p:nvPr>
            <p:ph idx="1"/>
          </p:nvPr>
        </p:nvSpPr>
        <p:spPr>
          <a:xfrm>
            <a:off x="838200" y="1825624"/>
            <a:ext cx="10515600" cy="4849495"/>
          </a:xfrm>
        </p:spPr>
        <p:txBody>
          <a:bodyPr>
            <a:normAutofit fontScale="92500" lnSpcReduction="20000"/>
          </a:bodyPr>
          <a:lstStyle/>
          <a:p>
            <a:r>
              <a:rPr lang="en-US" dirty="0"/>
              <a:t>Bacteria and other microorganisms when given to humans produce health benefits</a:t>
            </a:r>
          </a:p>
          <a:p>
            <a:r>
              <a:rPr lang="en-US" dirty="0"/>
              <a:t>Given orally, colonize the gut (known as gut microbiome)</a:t>
            </a:r>
          </a:p>
          <a:p>
            <a:r>
              <a:rPr lang="en-US" dirty="0"/>
              <a:t>Significant impact on immune system</a:t>
            </a:r>
          </a:p>
          <a:p>
            <a:r>
              <a:rPr lang="en-US" dirty="0"/>
              <a:t>From food: yogurt, kefir, cheese, tempeh, miso</a:t>
            </a:r>
          </a:p>
          <a:p>
            <a:r>
              <a:rPr lang="en-US" dirty="0"/>
              <a:t>Bacterial species: lactobacillus; bifidobacterial (</a:t>
            </a:r>
            <a:r>
              <a:rPr lang="en-US" dirty="0" err="1"/>
              <a:t>Activa</a:t>
            </a:r>
            <a:r>
              <a:rPr lang="en-US" dirty="0"/>
              <a:t>)</a:t>
            </a:r>
          </a:p>
          <a:p>
            <a:r>
              <a:rPr lang="en-US" dirty="0"/>
              <a:t>Prebiotics are nondigestible food components that selectively stimulate the growth or activity of desirable microorganisms.</a:t>
            </a:r>
          </a:p>
          <a:p>
            <a:r>
              <a:rPr lang="en-US" dirty="0" err="1"/>
              <a:t>Synbiotics</a:t>
            </a:r>
            <a:r>
              <a:rPr lang="en-US" dirty="0"/>
              <a:t> are products that combine probiotics and prebiotics.</a:t>
            </a:r>
          </a:p>
          <a:p>
            <a:r>
              <a:rPr lang="en-US" dirty="0"/>
              <a:t>Limited studies in MS with mixed results in EAE model</a:t>
            </a:r>
          </a:p>
          <a:p>
            <a:r>
              <a:rPr lang="en-US" dirty="0"/>
              <a:t>SE: gas and bloating; may activate immune system</a:t>
            </a:r>
          </a:p>
          <a:p>
            <a:r>
              <a:rPr lang="en-US" dirty="0"/>
              <a:t>Safety and effectiveness unknown</a:t>
            </a:r>
          </a:p>
        </p:txBody>
      </p:sp>
    </p:spTree>
    <p:extLst>
      <p:ext uri="{BB962C8B-B14F-4D97-AF65-F5344CB8AC3E}">
        <p14:creationId xmlns:p14="http://schemas.microsoft.com/office/powerpoint/2010/main" val="389247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2FA49-5A59-4F87-BA33-DEDE19BD40E5}"/>
              </a:ext>
            </a:extLst>
          </p:cNvPr>
          <p:cNvSpPr>
            <a:spLocks noGrp="1"/>
          </p:cNvSpPr>
          <p:nvPr>
            <p:ph type="title"/>
          </p:nvPr>
        </p:nvSpPr>
        <p:spPr/>
        <p:txBody>
          <a:bodyPr/>
          <a:lstStyle/>
          <a:p>
            <a:r>
              <a:rPr lang="en-US" b="1" dirty="0">
                <a:solidFill>
                  <a:srgbClr val="7030A0"/>
                </a:solidFill>
              </a:rPr>
              <a:t>Hyperbaric Oxygen</a:t>
            </a:r>
          </a:p>
        </p:txBody>
      </p:sp>
      <p:sp>
        <p:nvSpPr>
          <p:cNvPr id="3" name="Content Placeholder 2">
            <a:extLst>
              <a:ext uri="{FF2B5EF4-FFF2-40B4-BE49-F238E27FC236}">
                <a16:creationId xmlns:a16="http://schemas.microsoft.com/office/drawing/2014/main" id="{FDB3A6CD-D8C3-4137-9539-7286AB5BD4D7}"/>
              </a:ext>
            </a:extLst>
          </p:cNvPr>
          <p:cNvSpPr>
            <a:spLocks noGrp="1"/>
          </p:cNvSpPr>
          <p:nvPr>
            <p:ph idx="1"/>
          </p:nvPr>
        </p:nvSpPr>
        <p:spPr/>
        <p:txBody>
          <a:bodyPr>
            <a:normAutofit fontScale="92500" lnSpcReduction="20000"/>
          </a:bodyPr>
          <a:lstStyle/>
          <a:p>
            <a:r>
              <a:rPr lang="en-US" dirty="0"/>
              <a:t>Oxygen treatment for claimed to treat many conditions</a:t>
            </a:r>
          </a:p>
          <a:p>
            <a:r>
              <a:rPr lang="en-US" dirty="0"/>
              <a:t>O</a:t>
            </a:r>
            <a:r>
              <a:rPr lang="en-US" baseline="-25000" dirty="0"/>
              <a:t>2</a:t>
            </a:r>
            <a:r>
              <a:rPr lang="en-US" dirty="0"/>
              <a:t> under pressure to increase circulation in brain and tissues</a:t>
            </a:r>
          </a:p>
          <a:p>
            <a:r>
              <a:rPr lang="en-US" dirty="0"/>
              <a:t>No research evidence to support</a:t>
            </a:r>
          </a:p>
          <a:p>
            <a:pPr lvl="1"/>
            <a:r>
              <a:rPr lang="en-US" i="1" dirty="0"/>
              <a:t>NEJM </a:t>
            </a:r>
            <a:r>
              <a:rPr lang="en-US" dirty="0"/>
              <a:t>pub in 1983 showed improvement of MS in 12 of 17 subjects</a:t>
            </a:r>
          </a:p>
          <a:p>
            <a:pPr lvl="1"/>
            <a:r>
              <a:rPr lang="en-US" dirty="0"/>
              <a:t>Seven subsequent studies with no effect</a:t>
            </a:r>
          </a:p>
          <a:p>
            <a:pPr lvl="1"/>
            <a:r>
              <a:rPr lang="en-US" dirty="0"/>
              <a:t>1995 &amp; 2004 reviews stated no MS improvement and should not be used</a:t>
            </a:r>
          </a:p>
          <a:p>
            <a:pPr lvl="1"/>
            <a:r>
              <a:rPr lang="en-US" dirty="0"/>
              <a:t>2010 reanalysis: overall assess of no benefit to clinical course and not recommended</a:t>
            </a:r>
          </a:p>
          <a:p>
            <a:r>
              <a:rPr lang="en-US" dirty="0"/>
              <a:t>Side Effects: </a:t>
            </a:r>
          </a:p>
          <a:p>
            <a:pPr lvl="1"/>
            <a:r>
              <a:rPr lang="en-US" dirty="0"/>
              <a:t>well-tolerated; reversible visual changes; rare seizure, cataracts, pressure injury to ear, collapsed lung</a:t>
            </a:r>
          </a:p>
          <a:p>
            <a:pPr lvl="1"/>
            <a:r>
              <a:rPr lang="en-US" dirty="0"/>
              <a:t>Time consuming (session 1-5h X20) and expensive</a:t>
            </a:r>
          </a:p>
          <a:p>
            <a:r>
              <a:rPr lang="en-US" dirty="0"/>
              <a:t>Conclusion: no evidence for use</a:t>
            </a:r>
          </a:p>
        </p:txBody>
      </p:sp>
    </p:spTree>
    <p:extLst>
      <p:ext uri="{BB962C8B-B14F-4D97-AF65-F5344CB8AC3E}">
        <p14:creationId xmlns:p14="http://schemas.microsoft.com/office/powerpoint/2010/main" val="711961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01DA-A3F1-4BDA-80EE-12FA2D60799A}"/>
              </a:ext>
            </a:extLst>
          </p:cNvPr>
          <p:cNvSpPr>
            <a:spLocks noGrp="1"/>
          </p:cNvSpPr>
          <p:nvPr>
            <p:ph type="title"/>
          </p:nvPr>
        </p:nvSpPr>
        <p:spPr/>
        <p:txBody>
          <a:bodyPr/>
          <a:lstStyle/>
          <a:p>
            <a:r>
              <a:rPr lang="en-US" b="1" dirty="0">
                <a:solidFill>
                  <a:srgbClr val="7030A0"/>
                </a:solidFill>
              </a:rPr>
              <a:t>Electromagnetic Therapy</a:t>
            </a:r>
          </a:p>
        </p:txBody>
      </p:sp>
      <p:sp>
        <p:nvSpPr>
          <p:cNvPr id="3" name="Content Placeholder 2">
            <a:extLst>
              <a:ext uri="{FF2B5EF4-FFF2-40B4-BE49-F238E27FC236}">
                <a16:creationId xmlns:a16="http://schemas.microsoft.com/office/drawing/2014/main" id="{1A5159EB-301C-4E5D-9104-55ABBEA7911A}"/>
              </a:ext>
            </a:extLst>
          </p:cNvPr>
          <p:cNvSpPr>
            <a:spLocks noGrp="1"/>
          </p:cNvSpPr>
          <p:nvPr>
            <p:ph idx="1"/>
          </p:nvPr>
        </p:nvSpPr>
        <p:spPr/>
        <p:txBody>
          <a:bodyPr>
            <a:normAutofit fontScale="77500" lnSpcReduction="20000"/>
          </a:bodyPr>
          <a:lstStyle/>
          <a:p>
            <a:r>
              <a:rPr lang="en-US" dirty="0"/>
              <a:t>Energy medicine</a:t>
            </a:r>
          </a:p>
          <a:p>
            <a:r>
              <a:rPr lang="en-US" dirty="0"/>
              <a:t>Research involving pulsed </a:t>
            </a:r>
            <a:r>
              <a:rPr lang="en-US" b="1" dirty="0"/>
              <a:t>magnetic therapy</a:t>
            </a:r>
            <a:r>
              <a:rPr lang="en-US" dirty="0"/>
              <a:t> (devices that use an electrical current to generate a magnetic field) has shown mixed results for MS-related fatigue</a:t>
            </a:r>
          </a:p>
          <a:p>
            <a:r>
              <a:rPr lang="en-US" dirty="0"/>
              <a:t>Conventional use :EEG, ECG, MRI, DBS, ortho applications, migraine (</a:t>
            </a:r>
            <a:r>
              <a:rPr lang="en-US" dirty="0" err="1"/>
              <a:t>Cephaly</a:t>
            </a:r>
            <a:endParaRPr lang="en-US" dirty="0"/>
          </a:p>
          <a:p>
            <a:r>
              <a:rPr lang="en-US" dirty="0"/>
              <a:t>Hight intensity: Transcranial magnetic stimulation for depression, pain, mental illness </a:t>
            </a:r>
            <a:r>
              <a:rPr lang="en-US" sz="2000" dirty="0"/>
              <a:t>(FDA approved for pain and migraine)</a:t>
            </a:r>
          </a:p>
          <a:p>
            <a:r>
              <a:rPr lang="en-US" dirty="0"/>
              <a:t>Unconventional use: static and pulse magnetic therapy </a:t>
            </a:r>
            <a:r>
              <a:rPr lang="en-US" sz="2000" dirty="0"/>
              <a:t>(FDA approval)</a:t>
            </a:r>
          </a:p>
          <a:p>
            <a:r>
              <a:rPr lang="en-US" dirty="0"/>
              <a:t>Proposed to alter nerve conduction</a:t>
            </a:r>
          </a:p>
          <a:p>
            <a:r>
              <a:rPr lang="en-US" dirty="0"/>
              <a:t>Used for pain, spasticity, bladder function,  (mixed results for fatigue)</a:t>
            </a:r>
          </a:p>
          <a:p>
            <a:r>
              <a:rPr lang="en-US" dirty="0"/>
              <a:t>Studies: several trials some placebo-controlled trials in MS; mixed results; further research needed</a:t>
            </a:r>
          </a:p>
          <a:p>
            <a:r>
              <a:rPr lang="en-US" dirty="0"/>
              <a:t>SE: well tolerated; long term effects unknown; interfere with pacemaker, ITB?; transcranial stim may cause headache, hearing loss, seizure</a:t>
            </a:r>
          </a:p>
        </p:txBody>
      </p:sp>
    </p:spTree>
    <p:extLst>
      <p:ext uri="{BB962C8B-B14F-4D97-AF65-F5344CB8AC3E}">
        <p14:creationId xmlns:p14="http://schemas.microsoft.com/office/powerpoint/2010/main" val="1048795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003FC-9C8A-4CC6-9596-957A76DE66FA}"/>
              </a:ext>
            </a:extLst>
          </p:cNvPr>
          <p:cNvSpPr>
            <a:spLocks noGrp="1"/>
          </p:cNvSpPr>
          <p:nvPr>
            <p:ph type="title"/>
          </p:nvPr>
        </p:nvSpPr>
        <p:spPr/>
        <p:txBody>
          <a:bodyPr/>
          <a:lstStyle/>
          <a:p>
            <a:r>
              <a:rPr lang="en-US" b="1" dirty="0">
                <a:solidFill>
                  <a:srgbClr val="7030A0"/>
                </a:solidFill>
              </a:rPr>
              <a:t>Chronic Cerebrospinal Venous Insufficiency</a:t>
            </a:r>
          </a:p>
        </p:txBody>
      </p:sp>
      <p:sp>
        <p:nvSpPr>
          <p:cNvPr id="3" name="Content Placeholder 2">
            <a:extLst>
              <a:ext uri="{FF2B5EF4-FFF2-40B4-BE49-F238E27FC236}">
                <a16:creationId xmlns:a16="http://schemas.microsoft.com/office/drawing/2014/main" id="{542031BC-0C41-41A6-BDC8-0DA0C6DE1DD0}"/>
              </a:ext>
            </a:extLst>
          </p:cNvPr>
          <p:cNvSpPr>
            <a:spLocks noGrp="1"/>
          </p:cNvSpPr>
          <p:nvPr>
            <p:ph idx="1"/>
          </p:nvPr>
        </p:nvSpPr>
        <p:spPr/>
        <p:txBody>
          <a:bodyPr>
            <a:normAutofit fontScale="92500" lnSpcReduction="20000"/>
          </a:bodyPr>
          <a:lstStyle/>
          <a:p>
            <a:r>
              <a:rPr lang="en-US" b="1" dirty="0"/>
              <a:t>CCSVI: </a:t>
            </a:r>
            <a:r>
              <a:rPr lang="en-US" dirty="0"/>
              <a:t>Condition of veins that drain blood away from brain</a:t>
            </a:r>
          </a:p>
          <a:p>
            <a:r>
              <a:rPr lang="en-US" dirty="0"/>
              <a:t>Theory that in MS is caused by impaired blood flow from brain</a:t>
            </a:r>
          </a:p>
          <a:p>
            <a:r>
              <a:rPr lang="en-US" dirty="0"/>
              <a:t>Treatment: angioplasty and stenting</a:t>
            </a:r>
          </a:p>
          <a:p>
            <a:r>
              <a:rPr lang="en-US" dirty="0"/>
              <a:t>Research: </a:t>
            </a:r>
          </a:p>
          <a:p>
            <a:pPr lvl="2"/>
            <a:r>
              <a:rPr lang="en-US" dirty="0"/>
              <a:t>Three original Italian studies showed significant improvement in function, decreased relapses and progression.</a:t>
            </a:r>
          </a:p>
          <a:p>
            <a:pPr lvl="2"/>
            <a:r>
              <a:rPr lang="en-US" dirty="0"/>
              <a:t>Further studies did not support</a:t>
            </a:r>
          </a:p>
          <a:p>
            <a:pPr lvl="2"/>
            <a:r>
              <a:rPr lang="en-US" dirty="0"/>
              <a:t>Diagnostics unpredictable/conflicting results</a:t>
            </a:r>
          </a:p>
          <a:p>
            <a:pPr lvl="2"/>
            <a:r>
              <a:rPr lang="en-US" dirty="0"/>
              <a:t>Vein abnormalities in MS may be no different than GP</a:t>
            </a:r>
          </a:p>
          <a:p>
            <a:pPr lvl="3"/>
            <a:r>
              <a:rPr lang="en-US" dirty="0"/>
              <a:t>venography 2% in MS grp/3% in control; ultrasound 44%/45%</a:t>
            </a:r>
          </a:p>
          <a:p>
            <a:pPr lvl="2"/>
            <a:r>
              <a:rPr lang="en-US" dirty="0"/>
              <a:t>SE: FDA alert of serious and sometimes fatal </a:t>
            </a:r>
            <a:r>
              <a:rPr lang="en-US" sz="1800" dirty="0"/>
              <a:t>complications (stroke, bleed, clotting, migration of stents)</a:t>
            </a:r>
          </a:p>
          <a:p>
            <a:pPr lvl="1"/>
            <a:r>
              <a:rPr lang="en-US" sz="2200" dirty="0"/>
              <a:t>Conclusion: no studies to suggest CCSVI causes MS and no evidence for improvement with significant SE/death</a:t>
            </a:r>
          </a:p>
          <a:p>
            <a:endParaRPr lang="en-US" dirty="0"/>
          </a:p>
        </p:txBody>
      </p:sp>
    </p:spTree>
    <p:extLst>
      <p:ext uri="{BB962C8B-B14F-4D97-AF65-F5344CB8AC3E}">
        <p14:creationId xmlns:p14="http://schemas.microsoft.com/office/powerpoint/2010/main" val="2217892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84A86-010F-49C0-9E44-47C8A7CE4982}"/>
              </a:ext>
            </a:extLst>
          </p:cNvPr>
          <p:cNvSpPr>
            <a:spLocks noGrp="1"/>
          </p:cNvSpPr>
          <p:nvPr>
            <p:ph type="title"/>
          </p:nvPr>
        </p:nvSpPr>
        <p:spPr>
          <a:xfrm>
            <a:off x="838200" y="-107485"/>
            <a:ext cx="10515600" cy="1325563"/>
          </a:xfrm>
        </p:spPr>
        <p:txBody>
          <a:bodyPr/>
          <a:lstStyle/>
          <a:p>
            <a:r>
              <a:rPr lang="en-US" b="1" dirty="0">
                <a:solidFill>
                  <a:srgbClr val="7030A0"/>
                </a:solidFill>
              </a:rPr>
              <a:t>Cannabis</a:t>
            </a:r>
          </a:p>
        </p:txBody>
      </p:sp>
      <p:sp>
        <p:nvSpPr>
          <p:cNvPr id="3" name="Content Placeholder 2">
            <a:extLst>
              <a:ext uri="{FF2B5EF4-FFF2-40B4-BE49-F238E27FC236}">
                <a16:creationId xmlns:a16="http://schemas.microsoft.com/office/drawing/2014/main" id="{BE191BC7-39B1-4A00-8476-14B38C0D8097}"/>
              </a:ext>
            </a:extLst>
          </p:cNvPr>
          <p:cNvSpPr>
            <a:spLocks noGrp="1"/>
          </p:cNvSpPr>
          <p:nvPr>
            <p:ph idx="1"/>
          </p:nvPr>
        </p:nvSpPr>
        <p:spPr>
          <a:xfrm>
            <a:off x="414391" y="838370"/>
            <a:ext cx="11625209" cy="6503541"/>
          </a:xfrm>
        </p:spPr>
        <p:txBody>
          <a:bodyPr>
            <a:normAutofit/>
          </a:bodyPr>
          <a:lstStyle/>
          <a:p>
            <a:r>
              <a:rPr lang="en-US" sz="2400" dirty="0"/>
              <a:t>Forms: leaves smoked, edibles, vaporizer, resin may be smoked or eaten, oils to make extracts</a:t>
            </a:r>
          </a:p>
          <a:p>
            <a:r>
              <a:rPr lang="en-US" sz="2400" dirty="0"/>
              <a:t>Synthetic THC, dronabinol and nabilone available by prescription </a:t>
            </a:r>
          </a:p>
          <a:p>
            <a:r>
              <a:rPr lang="en-US" sz="2400" dirty="0"/>
              <a:t>Canada and some European countries have approved Sativex, a plant-derived cannabinoid prescription drug mouth spray containing THC delta-9-tetrahydrocannabinol (THC) and cannabidiol (CBD), for MS-related muscle control</a:t>
            </a:r>
          </a:p>
          <a:p>
            <a:r>
              <a:rPr lang="en-US" sz="2400" dirty="0"/>
              <a:t>Studies in MS show </a:t>
            </a:r>
            <a:r>
              <a:rPr lang="en-US" sz="2400" b="1" dirty="0"/>
              <a:t>improve pain, subjective spasticity, sleep, bladder function</a:t>
            </a:r>
          </a:p>
          <a:p>
            <a:r>
              <a:rPr lang="en-US" sz="2400" dirty="0"/>
              <a:t>Theoretically could slow disease course (lg. rigorous study found no effect)</a:t>
            </a:r>
          </a:p>
          <a:p>
            <a:r>
              <a:rPr lang="en-US" sz="2400" dirty="0"/>
              <a:t>SE: well-tolerated; dizziness, anxiety,  imbalance, sedation, memory, concentration difficulties; 10% with GI-constipation, N&amp;V, dry mouth, incr. appetite; Less common: muscle pain, seizure, leg weakness, dehydration, hallucination, temporary psychosis, depression.</a:t>
            </a:r>
          </a:p>
          <a:p>
            <a:r>
              <a:rPr lang="en-US" sz="2400" dirty="0"/>
              <a:t>Interactions: stimulant meds; interfere with anticoagulants, potentiate sedating meds</a:t>
            </a:r>
          </a:p>
          <a:p>
            <a:r>
              <a:rPr lang="en-US" sz="2400" dirty="0"/>
              <a:t>Safety issues: lack of standard preparation and quality control; concern for potency and purity</a:t>
            </a:r>
          </a:p>
        </p:txBody>
      </p:sp>
    </p:spTree>
    <p:extLst>
      <p:ext uri="{BB962C8B-B14F-4D97-AF65-F5344CB8AC3E}">
        <p14:creationId xmlns:p14="http://schemas.microsoft.com/office/powerpoint/2010/main" val="3498714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14C65-60A4-4352-BBE9-C2104308F16F}"/>
              </a:ext>
            </a:extLst>
          </p:cNvPr>
          <p:cNvSpPr>
            <a:spLocks noGrp="1"/>
          </p:cNvSpPr>
          <p:nvPr>
            <p:ph type="title"/>
          </p:nvPr>
        </p:nvSpPr>
        <p:spPr/>
        <p:txBody>
          <a:bodyPr/>
          <a:lstStyle/>
          <a:p>
            <a:r>
              <a:rPr lang="en-US" b="1" dirty="0">
                <a:solidFill>
                  <a:srgbClr val="7030A0"/>
                </a:solidFill>
              </a:rPr>
              <a:t>Mind-body Practices in MS</a:t>
            </a:r>
          </a:p>
        </p:txBody>
      </p:sp>
      <p:sp>
        <p:nvSpPr>
          <p:cNvPr id="3" name="Content Placeholder 2">
            <a:extLst>
              <a:ext uri="{FF2B5EF4-FFF2-40B4-BE49-F238E27FC236}">
                <a16:creationId xmlns:a16="http://schemas.microsoft.com/office/drawing/2014/main" id="{54E291EC-6846-478C-9BE5-5E2DAB4244D6}"/>
              </a:ext>
            </a:extLst>
          </p:cNvPr>
          <p:cNvSpPr>
            <a:spLocks noGrp="1"/>
          </p:cNvSpPr>
          <p:nvPr>
            <p:ph idx="1"/>
          </p:nvPr>
        </p:nvSpPr>
        <p:spPr/>
        <p:txBody>
          <a:bodyPr>
            <a:normAutofit fontScale="92500" lnSpcReduction="20000"/>
          </a:bodyPr>
          <a:lstStyle/>
          <a:p>
            <a:pPr lvl="0"/>
            <a:r>
              <a:rPr lang="en-US" dirty="0"/>
              <a:t>Practicing </a:t>
            </a:r>
            <a:r>
              <a:rPr lang="en-US" b="1" dirty="0">
                <a:solidFill>
                  <a:srgbClr val="C00000"/>
                </a:solidFill>
              </a:rPr>
              <a:t>yoga</a:t>
            </a:r>
            <a:r>
              <a:rPr lang="en-US" dirty="0"/>
              <a:t> may help with fatigue and mood, but it hasn’t been shown to affect mobility or thinking ability.</a:t>
            </a:r>
          </a:p>
          <a:p>
            <a:r>
              <a:rPr lang="en-US" b="1" dirty="0">
                <a:solidFill>
                  <a:srgbClr val="C00000"/>
                </a:solidFill>
              </a:rPr>
              <a:t>Meditation</a:t>
            </a:r>
            <a:r>
              <a:rPr lang="en-US" dirty="0"/>
              <a:t> may help reduce blood pressure, symptoms of anxiety and depression, and symptoms of irritable bowel syndrome and flare-ups in people with ulcerative colitis. Meditation may also benefit people with insomnia.</a:t>
            </a:r>
          </a:p>
          <a:p>
            <a:pPr lvl="0"/>
            <a:r>
              <a:rPr lang="en-US" b="1" dirty="0">
                <a:solidFill>
                  <a:srgbClr val="C00000"/>
                </a:solidFill>
              </a:rPr>
              <a:t>Reflexology</a:t>
            </a:r>
            <a:r>
              <a:rPr lang="en-US" dirty="0"/>
              <a:t> (applying pressure to the soles of the feet) may reduce a burning or prickling sensation associated with multiple sclerosis; however, larger studies are needed to confirm this.</a:t>
            </a:r>
          </a:p>
          <a:p>
            <a:pPr lvl="0"/>
            <a:r>
              <a:rPr lang="en-US" dirty="0"/>
              <a:t>A few studies have investigated the potential benefits of</a:t>
            </a:r>
            <a:r>
              <a:rPr lang="en-US" dirty="0">
                <a:solidFill>
                  <a:srgbClr val="C00000"/>
                </a:solidFill>
              </a:rPr>
              <a:t> </a:t>
            </a:r>
            <a:r>
              <a:rPr lang="en-US" b="1" dirty="0">
                <a:solidFill>
                  <a:srgbClr val="C00000"/>
                </a:solidFill>
              </a:rPr>
              <a:t>acupuncture</a:t>
            </a:r>
            <a:r>
              <a:rPr lang="en-US" dirty="0">
                <a:solidFill>
                  <a:srgbClr val="C00000"/>
                </a:solidFill>
              </a:rPr>
              <a:t> </a:t>
            </a:r>
            <a:r>
              <a:rPr lang="en-US" dirty="0"/>
              <a:t>for multiple sclerosis symptoms. Some of these studies have had promising results, but they have been criticized for using methods that are not highly rigorous.</a:t>
            </a:r>
          </a:p>
          <a:p>
            <a:pPr marL="0" indent="0">
              <a:buNone/>
            </a:pPr>
            <a:endParaRPr lang="en-US" dirty="0"/>
          </a:p>
        </p:txBody>
      </p:sp>
    </p:spTree>
    <p:extLst>
      <p:ext uri="{BB962C8B-B14F-4D97-AF65-F5344CB8AC3E}">
        <p14:creationId xmlns:p14="http://schemas.microsoft.com/office/powerpoint/2010/main" val="112780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31F2A-4374-AC44-B88C-1D71B3C15C3C}"/>
              </a:ext>
            </a:extLst>
          </p:cNvPr>
          <p:cNvSpPr>
            <a:spLocks noGrp="1"/>
          </p:cNvSpPr>
          <p:nvPr>
            <p:ph type="title"/>
          </p:nvPr>
        </p:nvSpPr>
        <p:spPr/>
        <p:txBody>
          <a:bodyPr/>
          <a:lstStyle/>
          <a:p>
            <a:r>
              <a:rPr lang="en-US" b="1" dirty="0">
                <a:solidFill>
                  <a:srgbClr val="7030A0"/>
                </a:solidFill>
              </a:rPr>
              <a:t>Mind-body</a:t>
            </a:r>
          </a:p>
        </p:txBody>
      </p:sp>
      <p:sp>
        <p:nvSpPr>
          <p:cNvPr id="3" name="Content Placeholder 2">
            <a:extLst>
              <a:ext uri="{FF2B5EF4-FFF2-40B4-BE49-F238E27FC236}">
                <a16:creationId xmlns:a16="http://schemas.microsoft.com/office/drawing/2014/main" id="{424087DA-8351-2F4A-AE48-5A49F2062458}"/>
              </a:ext>
            </a:extLst>
          </p:cNvPr>
          <p:cNvSpPr>
            <a:spLocks noGrp="1"/>
          </p:cNvSpPr>
          <p:nvPr>
            <p:ph idx="1"/>
          </p:nvPr>
        </p:nvSpPr>
        <p:spPr>
          <a:xfrm>
            <a:off x="838200" y="1366463"/>
            <a:ext cx="10689404" cy="5126412"/>
          </a:xfrm>
        </p:spPr>
        <p:txBody>
          <a:bodyPr>
            <a:normAutofit fontScale="85000" lnSpcReduction="20000"/>
          </a:bodyPr>
          <a:lstStyle/>
          <a:p>
            <a:r>
              <a:rPr lang="en-US" dirty="0"/>
              <a:t>Harmless and a benefit to general health, management of symptoms</a:t>
            </a:r>
          </a:p>
          <a:p>
            <a:pPr lvl="1"/>
            <a:r>
              <a:rPr lang="en-US" sz="2800" b="1" dirty="0">
                <a:solidFill>
                  <a:srgbClr val="C00000"/>
                </a:solidFill>
              </a:rPr>
              <a:t>Tai chi &amp; Qigong: </a:t>
            </a:r>
            <a:r>
              <a:rPr lang="en-US" sz="2800" dirty="0"/>
              <a:t>meditative exercise with movements to bring body and mind into harmony</a:t>
            </a:r>
          </a:p>
          <a:p>
            <a:pPr lvl="2"/>
            <a:r>
              <a:rPr lang="en-US" sz="2800" dirty="0"/>
              <a:t>May lower stress, promote relaxation, relieve fatigue, improve balance</a:t>
            </a:r>
          </a:p>
          <a:p>
            <a:pPr lvl="2"/>
            <a:r>
              <a:rPr lang="en-US" sz="2800" dirty="0"/>
              <a:t>Risk: none; exercise is safe; not costly</a:t>
            </a:r>
          </a:p>
          <a:p>
            <a:pPr lvl="1"/>
            <a:r>
              <a:rPr lang="en-US" sz="2800" b="1" dirty="0">
                <a:solidFill>
                  <a:srgbClr val="C00000"/>
                </a:solidFill>
              </a:rPr>
              <a:t>Feldenkrais</a:t>
            </a:r>
            <a:r>
              <a:rPr lang="en-US" sz="2800" b="1" dirty="0"/>
              <a:t>:</a:t>
            </a:r>
            <a:r>
              <a:rPr lang="en-US" sz="2800" dirty="0"/>
              <a:t> bodywork focusing on efficient and comfortable body movements</a:t>
            </a:r>
          </a:p>
          <a:p>
            <a:pPr lvl="2"/>
            <a:r>
              <a:rPr lang="en-US" sz="2800" dirty="0"/>
              <a:t>Decrease stress, relieve pain, improve balance</a:t>
            </a:r>
          </a:p>
          <a:p>
            <a:pPr lvl="2"/>
            <a:r>
              <a:rPr lang="en-US" sz="2800" dirty="0"/>
              <a:t>Study in MS: no improvement in physical </a:t>
            </a:r>
            <a:r>
              <a:rPr lang="en-US" sz="2800" dirty="0" err="1"/>
              <a:t>fx</a:t>
            </a:r>
            <a:r>
              <a:rPr lang="en-US" sz="2800" dirty="0"/>
              <a:t>.; </a:t>
            </a:r>
            <a:r>
              <a:rPr lang="en-US" sz="2800" dirty="0" err="1"/>
              <a:t>decr</a:t>
            </a:r>
            <a:r>
              <a:rPr lang="en-US" sz="2800" dirty="0"/>
              <a:t>. Stress and anxiety.; may relieve depression, fatigue, sleep problems, neck pain, stiffness</a:t>
            </a:r>
          </a:p>
          <a:p>
            <a:pPr lvl="2"/>
            <a:r>
              <a:rPr lang="en-US" sz="2800" dirty="0"/>
              <a:t>Safe; could optimize body function; low to moderate cost</a:t>
            </a:r>
          </a:p>
          <a:p>
            <a:pPr lvl="1"/>
            <a:r>
              <a:rPr lang="en-US" sz="2800" b="1" dirty="0">
                <a:solidFill>
                  <a:srgbClr val="C00000"/>
                </a:solidFill>
              </a:rPr>
              <a:t>Massage</a:t>
            </a:r>
            <a:r>
              <a:rPr lang="en-US" b="1" dirty="0">
                <a:solidFill>
                  <a:srgbClr val="C00000"/>
                </a:solidFill>
              </a:rPr>
              <a:t>: </a:t>
            </a:r>
          </a:p>
          <a:p>
            <a:pPr lvl="2"/>
            <a:r>
              <a:rPr lang="en-US" sz="2800" dirty="0"/>
              <a:t>relaxes muscles, releases endorphins (reduce pain); well-being</a:t>
            </a:r>
          </a:p>
          <a:p>
            <a:pPr lvl="2"/>
            <a:r>
              <a:rPr lang="en-US" sz="2800" dirty="0"/>
              <a:t>Studies show: increased self-esteem, improved social functioning; Reduced anxiety and depression, increased self-efficacy; improved constipation; reduce spasticity</a:t>
            </a:r>
          </a:p>
          <a:p>
            <a:pPr lvl="2"/>
            <a:r>
              <a:rPr lang="en-US" sz="2800" dirty="0"/>
              <a:t>SE: muscle pain, headache, lethargy; avoid with DVT</a:t>
            </a:r>
          </a:p>
          <a:p>
            <a:pPr lvl="2"/>
            <a:endParaRPr lang="en-US" sz="2800" dirty="0"/>
          </a:p>
          <a:p>
            <a:pPr lvl="2"/>
            <a:endParaRPr lang="en-US" sz="2800" dirty="0"/>
          </a:p>
          <a:p>
            <a:pPr lvl="2"/>
            <a:endParaRPr lang="en-US" sz="2800" dirty="0"/>
          </a:p>
          <a:p>
            <a:pPr lvl="1"/>
            <a:endParaRPr lang="en-US" b="1" dirty="0"/>
          </a:p>
        </p:txBody>
      </p:sp>
    </p:spTree>
    <p:extLst>
      <p:ext uri="{BB962C8B-B14F-4D97-AF65-F5344CB8AC3E}">
        <p14:creationId xmlns:p14="http://schemas.microsoft.com/office/powerpoint/2010/main" val="1122584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og looking at the camera">
            <a:extLst>
              <a:ext uri="{FF2B5EF4-FFF2-40B4-BE49-F238E27FC236}">
                <a16:creationId xmlns:a16="http://schemas.microsoft.com/office/drawing/2014/main" id="{F0B92F21-44D0-49F2-B59D-6723737D9B5C}"/>
              </a:ext>
            </a:extLst>
          </p:cNvPr>
          <p:cNvPicPr>
            <a:picLocks noChangeAspect="1"/>
          </p:cNvPicPr>
          <p:nvPr/>
        </p:nvPicPr>
        <p:blipFill rotWithShape="1">
          <a:blip r:embed="rId2">
            <a:extLst>
              <a:ext uri="{28A0092B-C50C-407E-A947-70E740481C1C}">
                <a14:useLocalDpi xmlns:a14="http://schemas.microsoft.com/office/drawing/2010/main" val="0"/>
              </a:ext>
            </a:extLst>
          </a:blip>
          <a:srcRect l="1"/>
          <a:stretch/>
        </p:blipFill>
        <p:spPr>
          <a:xfrm>
            <a:off x="48662" y="10"/>
            <a:ext cx="12191980" cy="6857990"/>
          </a:xfrm>
          <a:prstGeom prst="rect">
            <a:avLst/>
          </a:prstGeom>
        </p:spPr>
      </p:pic>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643466" y="643467"/>
            <a:ext cx="9627998" cy="3569242"/>
          </a:xfrm>
        </p:spPr>
        <p:txBody>
          <a:bodyPr anchor="t">
            <a:normAutofit/>
          </a:bodyPr>
          <a:lstStyle/>
          <a:p>
            <a:pPr algn="l"/>
            <a:r>
              <a:rPr lang="en-US" sz="4800" b="1" dirty="0">
                <a:solidFill>
                  <a:srgbClr val="7030A0"/>
                </a:solidFill>
              </a:rPr>
              <a:t>Bottom Line on Safety and Efficacy</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2266120" y="2236874"/>
            <a:ext cx="8676348" cy="1578054"/>
          </a:xfrm>
        </p:spPr>
        <p:txBody>
          <a:bodyPr anchor="b">
            <a:normAutofit lnSpcReduction="10000"/>
          </a:bodyPr>
          <a:lstStyle/>
          <a:p>
            <a:pPr algn="l"/>
            <a:r>
              <a:rPr lang="en-US" dirty="0">
                <a:solidFill>
                  <a:schemeClr val="bg1"/>
                </a:solidFill>
              </a:rPr>
              <a:t>Bowling, A (2014). </a:t>
            </a:r>
            <a:r>
              <a:rPr lang="en-US" i="1" dirty="0">
                <a:solidFill>
                  <a:schemeClr val="bg1"/>
                </a:solidFill>
              </a:rPr>
              <a:t>Optimal health with multiple sclerosis. </a:t>
            </a:r>
          </a:p>
          <a:p>
            <a:pPr algn="l"/>
            <a:r>
              <a:rPr lang="en-US" i="1" dirty="0">
                <a:solidFill>
                  <a:schemeClr val="bg1"/>
                </a:solidFill>
              </a:rPr>
              <a:t>A guide to integrative lifestyle. Alternative, and Conventional Medicine</a:t>
            </a:r>
            <a:r>
              <a:rPr lang="en-US" dirty="0">
                <a:solidFill>
                  <a:schemeClr val="bg1"/>
                </a:solidFill>
              </a:rPr>
              <a:t>. </a:t>
            </a:r>
            <a:r>
              <a:rPr lang="en-US" dirty="0" err="1">
                <a:solidFill>
                  <a:schemeClr val="bg1"/>
                </a:solidFill>
              </a:rPr>
              <a:t>DemosHEALTH</a:t>
            </a:r>
            <a:r>
              <a:rPr lang="en-US" dirty="0">
                <a:solidFill>
                  <a:schemeClr val="bg1"/>
                </a:solidFill>
              </a:rPr>
              <a:t>: NY.</a:t>
            </a:r>
          </a:p>
          <a:p>
            <a:pPr marL="342900" indent="-342900" algn="l">
              <a:buFont typeface="Arial" panose="020B0604020202020204" pitchFamily="34" charset="0"/>
              <a:buChar char="•"/>
            </a:pPr>
            <a:r>
              <a:rPr lang="en-US" b="1" dirty="0">
                <a:solidFill>
                  <a:schemeClr val="bg1"/>
                </a:solidFill>
              </a:rPr>
              <a:t>https://www.nccih.nih.gov/</a:t>
            </a:r>
          </a:p>
        </p:txBody>
      </p:sp>
    </p:spTree>
    <p:extLst>
      <p:ext uri="{BB962C8B-B14F-4D97-AF65-F5344CB8AC3E}">
        <p14:creationId xmlns:p14="http://schemas.microsoft.com/office/powerpoint/2010/main" val="4096349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96249-4A3C-4345-841F-ECA230ED94D5}"/>
              </a:ext>
            </a:extLst>
          </p:cNvPr>
          <p:cNvSpPr>
            <a:spLocks noGrp="1"/>
          </p:cNvSpPr>
          <p:nvPr>
            <p:ph type="title"/>
          </p:nvPr>
        </p:nvSpPr>
        <p:spPr>
          <a:xfrm>
            <a:off x="838200" y="0"/>
            <a:ext cx="10515600" cy="1325563"/>
          </a:xfrm>
        </p:spPr>
        <p:txBody>
          <a:bodyPr/>
          <a:lstStyle/>
          <a:p>
            <a:r>
              <a:rPr lang="en-US" b="1" dirty="0">
                <a:solidFill>
                  <a:srgbClr val="7030A0"/>
                </a:solidFill>
              </a:rPr>
              <a:t>Definitions</a:t>
            </a:r>
          </a:p>
        </p:txBody>
      </p:sp>
      <p:sp>
        <p:nvSpPr>
          <p:cNvPr id="3" name="Content Placeholder 2">
            <a:extLst>
              <a:ext uri="{FF2B5EF4-FFF2-40B4-BE49-F238E27FC236}">
                <a16:creationId xmlns:a16="http://schemas.microsoft.com/office/drawing/2014/main" id="{0529C4A0-1732-4253-8139-6E80127E1833}"/>
              </a:ext>
            </a:extLst>
          </p:cNvPr>
          <p:cNvSpPr>
            <a:spLocks noGrp="1"/>
          </p:cNvSpPr>
          <p:nvPr>
            <p:ph idx="1"/>
          </p:nvPr>
        </p:nvSpPr>
        <p:spPr>
          <a:xfrm>
            <a:off x="623047" y="1290918"/>
            <a:ext cx="10515600" cy="5201957"/>
          </a:xfrm>
        </p:spPr>
        <p:txBody>
          <a:bodyPr>
            <a:normAutofit fontScale="77500" lnSpcReduction="20000"/>
          </a:bodyPr>
          <a:lstStyle/>
          <a:p>
            <a:pPr marL="0" indent="0">
              <a:buNone/>
            </a:pPr>
            <a:r>
              <a:rPr lang="en-US" sz="3300" dirty="0"/>
              <a:t>“The use of unconventional therapies either in conjunction with or in place of conventional medicines”  </a:t>
            </a:r>
            <a:r>
              <a:rPr lang="en-US" sz="2400" dirty="0"/>
              <a:t>(National Center for Complementary and Integrative Health, accessed 8/2021)</a:t>
            </a:r>
          </a:p>
          <a:p>
            <a:pPr marL="0" indent="0">
              <a:buNone/>
            </a:pPr>
            <a:endParaRPr lang="en-US" sz="3000" dirty="0"/>
          </a:p>
          <a:p>
            <a:pPr marL="0" indent="0">
              <a:buNone/>
            </a:pPr>
            <a:r>
              <a:rPr lang="en-US" sz="3000" dirty="0"/>
              <a:t>“</a:t>
            </a:r>
            <a:r>
              <a:rPr lang="en-US" sz="3300" dirty="0"/>
              <a:t>A group of diverse medical and healthcare systems, practices, and products that are not generally considered part of conventional medicine” </a:t>
            </a:r>
            <a:r>
              <a:rPr lang="en-US" sz="2400" dirty="0"/>
              <a:t>(https://niccih.nih.gov/health-integrated-health)</a:t>
            </a:r>
          </a:p>
          <a:p>
            <a:pPr marL="0" indent="0">
              <a:buNone/>
            </a:pPr>
            <a:endParaRPr lang="en-US" sz="3300" dirty="0"/>
          </a:p>
          <a:p>
            <a:pPr marL="0" indent="0">
              <a:buNone/>
            </a:pPr>
            <a:r>
              <a:rPr lang="en-US" sz="3300" dirty="0"/>
              <a:t>“A  broad set of healthcare practices that are not part of that country’s own tradition and are not integrated into the dominant health care system. They are used interchangeably with traditional medicine in some countries.” </a:t>
            </a:r>
            <a:r>
              <a:rPr lang="en-US" sz="2400" dirty="0"/>
              <a:t>(World Health Organization. https://www.who.int/health-topics/traditional-complementary-and-integrative-medicine#tab=tab_1) </a:t>
            </a:r>
          </a:p>
          <a:p>
            <a:pPr marL="0" indent="0">
              <a:buNone/>
            </a:pPr>
            <a:endParaRPr lang="en-US" sz="2400" dirty="0"/>
          </a:p>
          <a:p>
            <a:r>
              <a:rPr lang="en-US" b="1" dirty="0">
                <a:solidFill>
                  <a:srgbClr val="C00000"/>
                </a:solidFill>
              </a:rPr>
              <a:t>Common practices: Whole medical systems, Mind-body techniques, Biologically based practices, Manipulative and body-based therapies, Energy therapies.</a:t>
            </a:r>
          </a:p>
          <a:p>
            <a:pPr marL="0" indent="0">
              <a:buNone/>
            </a:pPr>
            <a:endParaRPr lang="en-US" sz="2400" b="1" dirty="0">
              <a:solidFill>
                <a:srgbClr val="C00000"/>
              </a:solidFill>
            </a:endParaRPr>
          </a:p>
          <a:p>
            <a:pPr marL="0" indent="0">
              <a:buNone/>
            </a:pPr>
            <a:endParaRPr lang="en-US" sz="2400" dirty="0">
              <a:solidFill>
                <a:srgbClr val="FF0000"/>
              </a:solidFill>
            </a:endParaRPr>
          </a:p>
          <a:p>
            <a:pPr marL="0" indent="0">
              <a:buNone/>
            </a:pPr>
            <a:endParaRPr lang="en-US" sz="2400" dirty="0"/>
          </a:p>
        </p:txBody>
      </p:sp>
    </p:spTree>
    <p:extLst>
      <p:ext uri="{BB962C8B-B14F-4D97-AF65-F5344CB8AC3E}">
        <p14:creationId xmlns:p14="http://schemas.microsoft.com/office/powerpoint/2010/main" val="21365970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81937-93BC-7749-9CED-3A0587F7FBC9}"/>
              </a:ext>
            </a:extLst>
          </p:cNvPr>
          <p:cNvSpPr>
            <a:spLocks noGrp="1"/>
          </p:cNvSpPr>
          <p:nvPr>
            <p:ph type="title"/>
          </p:nvPr>
        </p:nvSpPr>
        <p:spPr/>
        <p:txBody>
          <a:bodyPr/>
          <a:lstStyle/>
          <a:p>
            <a:r>
              <a:rPr lang="en-US" b="1" dirty="0">
                <a:solidFill>
                  <a:srgbClr val="7030A0"/>
                </a:solidFill>
              </a:rPr>
              <a:t>Ineffective for MS</a:t>
            </a:r>
          </a:p>
        </p:txBody>
      </p:sp>
      <p:sp>
        <p:nvSpPr>
          <p:cNvPr id="3" name="Content Placeholder 2">
            <a:extLst>
              <a:ext uri="{FF2B5EF4-FFF2-40B4-BE49-F238E27FC236}">
                <a16:creationId xmlns:a16="http://schemas.microsoft.com/office/drawing/2014/main" id="{836161F5-BB75-6B43-97D8-734DA486A886}"/>
              </a:ext>
            </a:extLst>
          </p:cNvPr>
          <p:cNvSpPr>
            <a:spLocks noGrp="1"/>
          </p:cNvSpPr>
          <p:nvPr>
            <p:ph idx="1"/>
          </p:nvPr>
        </p:nvSpPr>
        <p:spPr>
          <a:xfrm>
            <a:off x="838200" y="1295400"/>
            <a:ext cx="10515600" cy="5715000"/>
          </a:xfrm>
        </p:spPr>
        <p:txBody>
          <a:bodyPr>
            <a:normAutofit fontScale="92500" lnSpcReduction="20000"/>
          </a:bodyPr>
          <a:lstStyle/>
          <a:p>
            <a:r>
              <a:rPr lang="en-US" b="1" dirty="0">
                <a:solidFill>
                  <a:srgbClr val="C00000"/>
                </a:solidFill>
              </a:rPr>
              <a:t>Chelation therapy </a:t>
            </a:r>
            <a:r>
              <a:rPr lang="en-US" dirty="0"/>
              <a:t>(binding and removal of heavy metals)</a:t>
            </a:r>
          </a:p>
          <a:p>
            <a:pPr lvl="1"/>
            <a:r>
              <a:rPr lang="en-US" dirty="0"/>
              <a:t>Acceptable for lead poisoning</a:t>
            </a:r>
          </a:p>
          <a:p>
            <a:pPr lvl="1"/>
            <a:r>
              <a:rPr lang="en-US" dirty="0"/>
              <a:t>Alternatives advocate in MS, Parkinson’s, cancer, arthritis, stroke, MI</a:t>
            </a:r>
          </a:p>
          <a:p>
            <a:pPr lvl="1"/>
            <a:r>
              <a:rPr lang="en-US" dirty="0"/>
              <a:t>No evidence MS is caused by heavy metals in the body</a:t>
            </a:r>
          </a:p>
          <a:p>
            <a:pPr lvl="1"/>
            <a:r>
              <a:rPr lang="en-US" dirty="0"/>
              <a:t>FDA says ineffective and inadequately studied</a:t>
            </a:r>
          </a:p>
          <a:p>
            <a:pPr lvl="1"/>
            <a:r>
              <a:rPr lang="en-US" dirty="0"/>
              <a:t>Risks: kidney damage, may be lethal, costly</a:t>
            </a:r>
          </a:p>
          <a:p>
            <a:r>
              <a:rPr lang="en-US" dirty="0"/>
              <a:t>Removal of </a:t>
            </a:r>
            <a:r>
              <a:rPr lang="en-US" b="1" dirty="0">
                <a:solidFill>
                  <a:srgbClr val="C00000"/>
                </a:solidFill>
              </a:rPr>
              <a:t>mercury-based fillings</a:t>
            </a:r>
          </a:p>
          <a:p>
            <a:pPr lvl="1"/>
            <a:r>
              <a:rPr lang="en-US" dirty="0"/>
              <a:t>Claims that leaking mercury damages the immune system</a:t>
            </a:r>
          </a:p>
          <a:p>
            <a:pPr lvl="1"/>
            <a:r>
              <a:rPr lang="en-US" dirty="0"/>
              <a:t>Heavy metals can affect nerves causing tremor and weakness</a:t>
            </a:r>
          </a:p>
          <a:p>
            <a:pPr lvl="1"/>
            <a:r>
              <a:rPr lang="en-US" dirty="0"/>
              <a:t>No evidence for effect on immune system </a:t>
            </a:r>
          </a:p>
          <a:p>
            <a:pPr lvl="1"/>
            <a:r>
              <a:rPr lang="en-US" dirty="0"/>
              <a:t>Risk: pain from extraction, possible dental complications, expensive-medically harmless</a:t>
            </a:r>
          </a:p>
          <a:p>
            <a:r>
              <a:rPr lang="en-US" b="1" dirty="0">
                <a:solidFill>
                  <a:srgbClr val="C00000"/>
                </a:solidFill>
              </a:rPr>
              <a:t>Ginkgo</a:t>
            </a:r>
            <a:r>
              <a:rPr lang="en-US" b="1" dirty="0"/>
              <a:t> </a:t>
            </a:r>
            <a:r>
              <a:rPr lang="en-US" dirty="0"/>
              <a:t>has not been shown to enhance the ability to think clearly and logically in people with MS.</a:t>
            </a:r>
            <a:r>
              <a:rPr lang="en-US" b="1" dirty="0"/>
              <a:t> </a:t>
            </a:r>
          </a:p>
          <a:p>
            <a:r>
              <a:rPr lang="en-US" b="1" dirty="0">
                <a:solidFill>
                  <a:srgbClr val="C00000"/>
                </a:solidFill>
              </a:rPr>
              <a:t>Bee sting, or bee venom, therapy</a:t>
            </a:r>
            <a:r>
              <a:rPr lang="en-US" dirty="0">
                <a:solidFill>
                  <a:srgbClr val="C00000"/>
                </a:solidFill>
              </a:rPr>
              <a:t> </a:t>
            </a:r>
            <a:r>
              <a:rPr lang="en-US" dirty="0"/>
              <a:t>seems to have no effect on either MS symptoms or disease progression. Bee venom therapy may carry the risk of anaphylaxis, a potentially life-threatening allergic reaction.</a:t>
            </a:r>
          </a:p>
          <a:p>
            <a:endParaRPr lang="en-US" dirty="0"/>
          </a:p>
          <a:p>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2250527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582A-CDFF-428D-A0ED-F6957C20ECD7}"/>
              </a:ext>
            </a:extLst>
          </p:cNvPr>
          <p:cNvSpPr>
            <a:spLocks noGrp="1"/>
          </p:cNvSpPr>
          <p:nvPr>
            <p:ph type="title"/>
          </p:nvPr>
        </p:nvSpPr>
        <p:spPr/>
        <p:txBody>
          <a:bodyPr>
            <a:normAutofit fontScale="90000"/>
          </a:bodyPr>
          <a:lstStyle/>
          <a:p>
            <a:r>
              <a:rPr lang="en-US" b="1" dirty="0">
                <a:solidFill>
                  <a:srgbClr val="7030A0"/>
                </a:solidFill>
              </a:rPr>
              <a:t>Dietary Supplements Safety and Efficacy</a:t>
            </a:r>
            <a:br>
              <a:rPr lang="en-US" dirty="0"/>
            </a:br>
            <a:r>
              <a:rPr lang="en-US" sz="2400" dirty="0"/>
              <a:t>Bowling, A (2014). Optimal health with multiple sclerosis. A guide to integrative lifestyle. Alternative, and conventional medicine. </a:t>
            </a:r>
            <a:r>
              <a:rPr lang="en-US" sz="2400" dirty="0" err="1"/>
              <a:t>DemosHEALTH</a:t>
            </a:r>
            <a:r>
              <a:rPr lang="en-US" sz="2400" dirty="0"/>
              <a:t>: NY.</a:t>
            </a:r>
          </a:p>
        </p:txBody>
      </p:sp>
      <p:sp>
        <p:nvSpPr>
          <p:cNvPr id="3" name="Content Placeholder 2">
            <a:extLst>
              <a:ext uri="{FF2B5EF4-FFF2-40B4-BE49-F238E27FC236}">
                <a16:creationId xmlns:a16="http://schemas.microsoft.com/office/drawing/2014/main" id="{CBF94D9A-8FDA-48B4-9B1A-EB0E4CA887E6}"/>
              </a:ext>
            </a:extLst>
          </p:cNvPr>
          <p:cNvSpPr>
            <a:spLocks noGrp="1"/>
          </p:cNvSpPr>
          <p:nvPr>
            <p:ph idx="1"/>
          </p:nvPr>
        </p:nvSpPr>
        <p:spPr>
          <a:xfrm>
            <a:off x="838200" y="1825624"/>
            <a:ext cx="10515600" cy="5032375"/>
          </a:xfrm>
        </p:spPr>
        <p:txBody>
          <a:bodyPr>
            <a:normAutofit fontScale="92500" lnSpcReduction="10000"/>
          </a:bodyPr>
          <a:lstStyle/>
          <a:p>
            <a:pPr marL="0" indent="0">
              <a:buNone/>
            </a:pPr>
            <a:r>
              <a:rPr lang="en-US" dirty="0">
                <a:solidFill>
                  <a:srgbClr val="C00000"/>
                </a:solidFill>
              </a:rPr>
              <a:t>Antioxidants </a:t>
            </a:r>
            <a:r>
              <a:rPr lang="en-US" dirty="0"/>
              <a:t>a ‘mixed bag’</a:t>
            </a:r>
          </a:p>
          <a:p>
            <a:pPr lvl="1"/>
            <a:r>
              <a:rPr lang="en-US" dirty="0"/>
              <a:t>Vitamin A…&gt;10,000IU may be toxic (blurred vision, headache, nausea, LFT)</a:t>
            </a:r>
          </a:p>
          <a:p>
            <a:pPr lvl="1"/>
            <a:r>
              <a:rPr lang="en-US" dirty="0"/>
              <a:t>Vitamin C ….&gt;2,500mg  may cause diarrhea, bloat kidney stones</a:t>
            </a:r>
          </a:p>
          <a:p>
            <a:pPr lvl="1"/>
            <a:r>
              <a:rPr lang="en-US" dirty="0"/>
              <a:t>Vitamin E… &gt;1000mg dyspepsia, bleeding problems</a:t>
            </a:r>
          </a:p>
          <a:p>
            <a:pPr lvl="1"/>
            <a:r>
              <a:rPr lang="en-US" dirty="0"/>
              <a:t>Vitamin D</a:t>
            </a:r>
          </a:p>
          <a:p>
            <a:pPr lvl="2"/>
            <a:r>
              <a:rPr lang="en-US" dirty="0"/>
              <a:t>Results of a large, 5-year study suggest that low blood levels of </a:t>
            </a:r>
            <a:r>
              <a:rPr lang="en-US" b="1" dirty="0"/>
              <a:t>vitamin D</a:t>
            </a:r>
            <a:r>
              <a:rPr lang="en-US" dirty="0"/>
              <a:t> may be a risk factor for long-term disease activity and progression. However, more studies need to be done to determine if taking vitamin D supplements is beneficial.</a:t>
            </a:r>
          </a:p>
          <a:p>
            <a:pPr lvl="1"/>
            <a:r>
              <a:rPr lang="en-US" dirty="0"/>
              <a:t>Fish oil supplements have not been shown to be helpful for MS.</a:t>
            </a:r>
          </a:p>
          <a:p>
            <a:pPr marL="914400" lvl="2" indent="0">
              <a:buNone/>
            </a:pPr>
            <a:endParaRPr lang="en-US" dirty="0"/>
          </a:p>
          <a:p>
            <a:pPr lvl="1"/>
            <a:r>
              <a:rPr lang="en-US" dirty="0"/>
              <a:t>Polyphenols (blueberries; green tea)</a:t>
            </a:r>
          </a:p>
          <a:p>
            <a:pPr lvl="1"/>
            <a:r>
              <a:rPr lang="en-US" dirty="0"/>
              <a:t>Alpha-Lipoic Acid- </a:t>
            </a:r>
            <a:r>
              <a:rPr lang="en-US" dirty="0" err="1"/>
              <a:t>decr</a:t>
            </a:r>
            <a:r>
              <a:rPr lang="en-US" dirty="0"/>
              <a:t>. MS dz. severity; well tolerated; dyspepsia; studies needed of long-term efficacy and safety </a:t>
            </a:r>
          </a:p>
          <a:p>
            <a:r>
              <a:rPr lang="en-US" dirty="0"/>
              <a:t>Wise consumption through food intake (2-4 servings of fruit and 3-5 servings of vegetables)</a:t>
            </a:r>
          </a:p>
        </p:txBody>
      </p:sp>
      <p:cxnSp>
        <p:nvCxnSpPr>
          <p:cNvPr id="11" name="Straight Arrow Connector 10">
            <a:extLst>
              <a:ext uri="{FF2B5EF4-FFF2-40B4-BE49-F238E27FC236}">
                <a16:creationId xmlns:a16="http://schemas.microsoft.com/office/drawing/2014/main" id="{18CB049C-153C-41F4-A53B-7F856E0AC4D8}"/>
              </a:ext>
            </a:extLst>
          </p:cNvPr>
          <p:cNvCxnSpPr>
            <a:cxnSpLocks/>
          </p:cNvCxnSpPr>
          <p:nvPr/>
        </p:nvCxnSpPr>
        <p:spPr>
          <a:xfrm flipV="1">
            <a:off x="10265434" y="2311880"/>
            <a:ext cx="0" cy="29329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12384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23044-0483-4239-8F77-EE323137FB6F}"/>
              </a:ext>
            </a:extLst>
          </p:cNvPr>
          <p:cNvSpPr>
            <a:spLocks noGrp="1"/>
          </p:cNvSpPr>
          <p:nvPr>
            <p:ph type="title"/>
          </p:nvPr>
        </p:nvSpPr>
        <p:spPr/>
        <p:txBody>
          <a:bodyPr/>
          <a:lstStyle/>
          <a:p>
            <a:r>
              <a:rPr lang="en-US" b="1" dirty="0">
                <a:solidFill>
                  <a:srgbClr val="7030A0"/>
                </a:solidFill>
              </a:rPr>
              <a:t>Essential to a Healthy Life</a:t>
            </a:r>
          </a:p>
        </p:txBody>
      </p:sp>
      <p:sp>
        <p:nvSpPr>
          <p:cNvPr id="3" name="Content Placeholder 2">
            <a:extLst>
              <a:ext uri="{FF2B5EF4-FFF2-40B4-BE49-F238E27FC236}">
                <a16:creationId xmlns:a16="http://schemas.microsoft.com/office/drawing/2014/main" id="{3E7BF659-5BB7-4EFD-8AE6-D41E217795EA}"/>
              </a:ext>
            </a:extLst>
          </p:cNvPr>
          <p:cNvSpPr>
            <a:spLocks noGrp="1"/>
          </p:cNvSpPr>
          <p:nvPr>
            <p:ph idx="1"/>
          </p:nvPr>
        </p:nvSpPr>
        <p:spPr/>
        <p:txBody>
          <a:bodyPr>
            <a:normAutofit lnSpcReduction="10000"/>
          </a:bodyPr>
          <a:lstStyle/>
          <a:p>
            <a:r>
              <a:rPr lang="en-US" dirty="0"/>
              <a:t>Abstention or moderate alcohol use</a:t>
            </a:r>
          </a:p>
          <a:p>
            <a:r>
              <a:rPr lang="en-US" dirty="0"/>
              <a:t>No tobacco use</a:t>
            </a:r>
          </a:p>
          <a:p>
            <a:r>
              <a:rPr lang="en-US" dirty="0"/>
              <a:t>Exercise</a:t>
            </a:r>
          </a:p>
          <a:p>
            <a:r>
              <a:rPr lang="en-US" dirty="0"/>
              <a:t>Fiber in recommended amounts</a:t>
            </a:r>
          </a:p>
          <a:p>
            <a:r>
              <a:rPr lang="en-US" dirty="0"/>
              <a:t>Salt in recommended amounts</a:t>
            </a:r>
          </a:p>
          <a:p>
            <a:r>
              <a:rPr lang="en-US" dirty="0"/>
              <a:t>Weight management</a:t>
            </a:r>
          </a:p>
          <a:p>
            <a:endParaRPr lang="en-US" dirty="0"/>
          </a:p>
          <a:p>
            <a:r>
              <a:rPr lang="en-US" dirty="0"/>
              <a:t>If deficient : B12 supplementation</a:t>
            </a:r>
          </a:p>
          <a:p>
            <a:r>
              <a:rPr lang="en-US" dirty="0"/>
              <a:t>If diagnosed with Celiac Dz.- gluten restriction</a:t>
            </a:r>
          </a:p>
          <a:p>
            <a:pPr marL="0" indent="0">
              <a:buNone/>
            </a:pPr>
            <a:endParaRPr lang="en-US" dirty="0"/>
          </a:p>
        </p:txBody>
      </p:sp>
      <p:sp>
        <p:nvSpPr>
          <p:cNvPr id="4" name="TextBox 3">
            <a:extLst>
              <a:ext uri="{FF2B5EF4-FFF2-40B4-BE49-F238E27FC236}">
                <a16:creationId xmlns:a16="http://schemas.microsoft.com/office/drawing/2014/main" id="{5654BE18-46DC-432E-9501-EC8D4DA6E81D}"/>
              </a:ext>
            </a:extLst>
          </p:cNvPr>
          <p:cNvSpPr txBox="1"/>
          <p:nvPr/>
        </p:nvSpPr>
        <p:spPr>
          <a:xfrm>
            <a:off x="486865" y="6175068"/>
            <a:ext cx="9423926" cy="553998"/>
          </a:xfrm>
          <a:prstGeom prst="rect">
            <a:avLst/>
          </a:prstGeom>
          <a:noFill/>
        </p:spPr>
        <p:txBody>
          <a:bodyPr wrap="none" rtlCol="0">
            <a:spAutoFit/>
          </a:bodyPr>
          <a:lstStyle/>
          <a:p>
            <a:r>
              <a:rPr lang="en-US" sz="1200" dirty="0">
                <a:solidFill>
                  <a:srgbClr val="7030A0"/>
                </a:solidFill>
              </a:rPr>
              <a:t>Bowling, A (2014). </a:t>
            </a:r>
            <a:r>
              <a:rPr lang="en-US" sz="1200" i="1" dirty="0">
                <a:solidFill>
                  <a:srgbClr val="7030A0"/>
                </a:solidFill>
              </a:rPr>
              <a:t>Optimal health with multiple sclerosis. A guide to integrative lifestyle. Alternative, and Conventional Medicine</a:t>
            </a:r>
            <a:r>
              <a:rPr lang="en-US" sz="1200" dirty="0">
                <a:solidFill>
                  <a:srgbClr val="7030A0"/>
                </a:solidFill>
              </a:rPr>
              <a:t>. </a:t>
            </a:r>
            <a:r>
              <a:rPr lang="en-US" sz="1200" dirty="0" err="1">
                <a:solidFill>
                  <a:srgbClr val="7030A0"/>
                </a:solidFill>
              </a:rPr>
              <a:t>DemosHEALTH</a:t>
            </a:r>
            <a:r>
              <a:rPr lang="en-US" sz="1200" dirty="0">
                <a:solidFill>
                  <a:srgbClr val="7030A0"/>
                </a:solidFill>
              </a:rPr>
              <a:t>: NY.</a:t>
            </a:r>
          </a:p>
          <a:p>
            <a:endParaRPr lang="en-US" dirty="0"/>
          </a:p>
        </p:txBody>
      </p:sp>
    </p:spTree>
    <p:extLst>
      <p:ext uri="{BB962C8B-B14F-4D97-AF65-F5344CB8AC3E}">
        <p14:creationId xmlns:p14="http://schemas.microsoft.com/office/powerpoint/2010/main" val="29625906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3B914-F188-42C5-8CE0-C253684CD2B2}"/>
              </a:ext>
            </a:extLst>
          </p:cNvPr>
          <p:cNvSpPr>
            <a:spLocks noGrp="1"/>
          </p:cNvSpPr>
          <p:nvPr>
            <p:ph type="title"/>
          </p:nvPr>
        </p:nvSpPr>
        <p:spPr/>
        <p:txBody>
          <a:bodyPr/>
          <a:lstStyle/>
          <a:p>
            <a:r>
              <a:rPr lang="en-US" b="1" dirty="0">
                <a:solidFill>
                  <a:srgbClr val="7030A0"/>
                </a:solidFill>
              </a:rPr>
              <a:t>Safety</a:t>
            </a:r>
          </a:p>
        </p:txBody>
      </p:sp>
      <p:sp>
        <p:nvSpPr>
          <p:cNvPr id="3" name="Content Placeholder 2">
            <a:extLst>
              <a:ext uri="{FF2B5EF4-FFF2-40B4-BE49-F238E27FC236}">
                <a16:creationId xmlns:a16="http://schemas.microsoft.com/office/drawing/2014/main" id="{1029A735-0DC3-4EE1-96E2-0157945036D7}"/>
              </a:ext>
            </a:extLst>
          </p:cNvPr>
          <p:cNvSpPr>
            <a:spLocks noGrp="1"/>
          </p:cNvSpPr>
          <p:nvPr>
            <p:ph idx="1"/>
          </p:nvPr>
        </p:nvSpPr>
        <p:spPr>
          <a:xfrm>
            <a:off x="838200" y="1463040"/>
            <a:ext cx="10515600" cy="5394960"/>
          </a:xfrm>
        </p:spPr>
        <p:txBody>
          <a:bodyPr>
            <a:normAutofit fontScale="85000" lnSpcReduction="10000"/>
          </a:bodyPr>
          <a:lstStyle/>
          <a:p>
            <a:r>
              <a:rPr lang="en-US" b="1" dirty="0">
                <a:solidFill>
                  <a:srgbClr val="C00000"/>
                </a:solidFill>
              </a:rPr>
              <a:t>Reflexology and yoga </a:t>
            </a:r>
            <a:r>
              <a:rPr lang="en-US" dirty="0"/>
              <a:t>are generally considered safe.</a:t>
            </a:r>
          </a:p>
          <a:p>
            <a:r>
              <a:rPr lang="en-US" dirty="0"/>
              <a:t>Acupuncture is considered to be safe when performed by a trained practitioner.</a:t>
            </a:r>
          </a:p>
          <a:p>
            <a:r>
              <a:rPr lang="en-US" b="1" dirty="0">
                <a:solidFill>
                  <a:srgbClr val="C00000"/>
                </a:solidFill>
              </a:rPr>
              <a:t>Bee venom </a:t>
            </a:r>
            <a:r>
              <a:rPr lang="en-US" dirty="0"/>
              <a:t>therapy may carry the risk of anaphylaxis, a potentially life-threatening allergic reaction.</a:t>
            </a:r>
          </a:p>
          <a:p>
            <a:r>
              <a:rPr lang="en-US" b="1" dirty="0">
                <a:solidFill>
                  <a:srgbClr val="C00000"/>
                </a:solidFill>
              </a:rPr>
              <a:t>Cannabinoid</a:t>
            </a:r>
            <a:r>
              <a:rPr lang="en-US" dirty="0">
                <a:solidFill>
                  <a:srgbClr val="C00000"/>
                </a:solidFill>
              </a:rPr>
              <a:t> </a:t>
            </a:r>
            <a:r>
              <a:rPr lang="en-US" dirty="0"/>
              <a:t>medications, which should only be taken when prescribed and monitored by a physician, are generally well tolerated. They may cause dizziness, anxiety, and short-term and long-term problems with memory and concentration. A small number of people may experience nausea/vomiting, constipation, and dry or sore mouth.</a:t>
            </a:r>
          </a:p>
          <a:p>
            <a:pPr lvl="1"/>
            <a:r>
              <a:rPr lang="en-US" b="1" dirty="0">
                <a:solidFill>
                  <a:srgbClr val="C00000"/>
                </a:solidFill>
              </a:rPr>
              <a:t>Marijuana</a:t>
            </a:r>
            <a:r>
              <a:rPr lang="en-US" dirty="0"/>
              <a:t> can be addictive.</a:t>
            </a:r>
          </a:p>
          <a:p>
            <a:pPr lvl="1"/>
            <a:r>
              <a:rPr lang="en-US" dirty="0"/>
              <a:t>People who smoke marijuana frequently can have the same breathing problems faced by tobacco smokers (daily cough and phlegm, more frequent lung illness, and a higher risk of lung infections); it also can affect the heart.</a:t>
            </a:r>
          </a:p>
          <a:p>
            <a:r>
              <a:rPr lang="en-US" dirty="0"/>
              <a:t>“natural” does not mean “safe.” Some dietary supplements may have side effects, and some may interact with drugs and other supplements. Taking too much of some supplements, such as vitamin D, can be harmful—and even life threatening</a:t>
            </a:r>
          </a:p>
          <a:p>
            <a:endParaRPr lang="en-US" dirty="0"/>
          </a:p>
        </p:txBody>
      </p:sp>
    </p:spTree>
    <p:extLst>
      <p:ext uri="{BB962C8B-B14F-4D97-AF65-F5344CB8AC3E}">
        <p14:creationId xmlns:p14="http://schemas.microsoft.com/office/powerpoint/2010/main" val="3095991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788B-05A5-4AB8-B43E-CAA1F620BE0F}"/>
              </a:ext>
            </a:extLst>
          </p:cNvPr>
          <p:cNvSpPr>
            <a:spLocks noGrp="1"/>
          </p:cNvSpPr>
          <p:nvPr>
            <p:ph type="title"/>
          </p:nvPr>
        </p:nvSpPr>
        <p:spPr>
          <a:xfrm>
            <a:off x="838200" y="365125"/>
            <a:ext cx="10729404" cy="1325563"/>
          </a:xfrm>
        </p:spPr>
        <p:txBody>
          <a:bodyPr>
            <a:normAutofit fontScale="90000"/>
          </a:bodyPr>
          <a:lstStyle/>
          <a:p>
            <a:br>
              <a:rPr lang="en-US" b="1" dirty="0">
                <a:solidFill>
                  <a:srgbClr val="7030A0"/>
                </a:solidFill>
              </a:rPr>
            </a:br>
            <a:r>
              <a:rPr lang="en-US" b="1" dirty="0">
                <a:solidFill>
                  <a:srgbClr val="7030A0"/>
                </a:solidFill>
              </a:rPr>
              <a:t>Studies supporting efficacy with minimal to no harm</a:t>
            </a:r>
            <a:br>
              <a:rPr lang="en-US" dirty="0"/>
            </a:br>
            <a:endParaRPr lang="en-US" dirty="0"/>
          </a:p>
        </p:txBody>
      </p:sp>
      <p:sp>
        <p:nvSpPr>
          <p:cNvPr id="3" name="Content Placeholder 2">
            <a:extLst>
              <a:ext uri="{FF2B5EF4-FFF2-40B4-BE49-F238E27FC236}">
                <a16:creationId xmlns:a16="http://schemas.microsoft.com/office/drawing/2014/main" id="{F63B2246-9F5C-454C-96A2-C028D1911DB2}"/>
              </a:ext>
            </a:extLst>
          </p:cNvPr>
          <p:cNvSpPr>
            <a:spLocks noGrp="1"/>
          </p:cNvSpPr>
          <p:nvPr>
            <p:ph sz="half" idx="1"/>
          </p:nvPr>
        </p:nvSpPr>
        <p:spPr>
          <a:xfrm>
            <a:off x="838200" y="1690688"/>
            <a:ext cx="5181600" cy="4351338"/>
          </a:xfrm>
        </p:spPr>
        <p:txBody>
          <a:bodyPr>
            <a:normAutofit fontScale="77500" lnSpcReduction="20000"/>
          </a:bodyPr>
          <a:lstStyle/>
          <a:p>
            <a:r>
              <a:rPr lang="en-US" dirty="0"/>
              <a:t>Acupuncture</a:t>
            </a:r>
          </a:p>
          <a:p>
            <a:r>
              <a:rPr lang="en-US" dirty="0"/>
              <a:t>Biofeedback</a:t>
            </a:r>
          </a:p>
          <a:p>
            <a:r>
              <a:rPr lang="en-US" dirty="0"/>
              <a:t>Chiropractic </a:t>
            </a:r>
          </a:p>
          <a:p>
            <a:r>
              <a:rPr lang="en-US" dirty="0"/>
              <a:t>Cranberry</a:t>
            </a:r>
          </a:p>
          <a:p>
            <a:r>
              <a:rPr lang="en-US" dirty="0"/>
              <a:t>Caffeine</a:t>
            </a:r>
          </a:p>
          <a:p>
            <a:r>
              <a:rPr lang="en-US" dirty="0"/>
              <a:t>Coffee</a:t>
            </a:r>
          </a:p>
          <a:p>
            <a:r>
              <a:rPr lang="en-US" dirty="0"/>
              <a:t>Cooling techniques</a:t>
            </a:r>
          </a:p>
          <a:p>
            <a:r>
              <a:rPr lang="en-US" dirty="0"/>
              <a:t>Guided imagery </a:t>
            </a:r>
          </a:p>
          <a:p>
            <a:r>
              <a:rPr lang="en-US" dirty="0"/>
              <a:t>Healthful diet</a:t>
            </a:r>
          </a:p>
          <a:p>
            <a:r>
              <a:rPr lang="en-US" dirty="0"/>
              <a:t>Hippotherapy</a:t>
            </a:r>
          </a:p>
          <a:p>
            <a:r>
              <a:rPr lang="en-US" dirty="0"/>
              <a:t>Hypnosis</a:t>
            </a:r>
          </a:p>
          <a:p>
            <a:r>
              <a:rPr lang="en-US" dirty="0"/>
              <a:t>Massage</a:t>
            </a:r>
          </a:p>
          <a:p>
            <a:endParaRPr lang="en-US" dirty="0"/>
          </a:p>
        </p:txBody>
      </p:sp>
      <p:sp>
        <p:nvSpPr>
          <p:cNvPr id="4" name="Content Placeholder 3">
            <a:extLst>
              <a:ext uri="{FF2B5EF4-FFF2-40B4-BE49-F238E27FC236}">
                <a16:creationId xmlns:a16="http://schemas.microsoft.com/office/drawing/2014/main" id="{824D8174-2FA5-4655-A22D-4D97FFB7FBEE}"/>
              </a:ext>
            </a:extLst>
          </p:cNvPr>
          <p:cNvSpPr>
            <a:spLocks noGrp="1"/>
          </p:cNvSpPr>
          <p:nvPr>
            <p:ph sz="half" idx="2"/>
          </p:nvPr>
        </p:nvSpPr>
        <p:spPr>
          <a:xfrm>
            <a:off x="6019800" y="1690688"/>
            <a:ext cx="5181600" cy="4351338"/>
          </a:xfrm>
        </p:spPr>
        <p:txBody>
          <a:bodyPr>
            <a:normAutofit fontScale="77500" lnSpcReduction="20000"/>
          </a:bodyPr>
          <a:lstStyle/>
          <a:p>
            <a:r>
              <a:rPr lang="en-US" dirty="0"/>
              <a:t>Meditation/mindfulness</a:t>
            </a:r>
          </a:p>
          <a:p>
            <a:r>
              <a:rPr lang="en-US" dirty="0"/>
              <a:t>Multivitamins</a:t>
            </a:r>
          </a:p>
          <a:p>
            <a:r>
              <a:rPr lang="en-US" dirty="0"/>
              <a:t>Music therapy</a:t>
            </a:r>
          </a:p>
          <a:p>
            <a:r>
              <a:rPr lang="en-US" dirty="0"/>
              <a:t>Pets</a:t>
            </a:r>
          </a:p>
          <a:p>
            <a:r>
              <a:rPr lang="en-US" dirty="0"/>
              <a:t>Pilates/</a:t>
            </a:r>
            <a:r>
              <a:rPr lang="en-US" dirty="0" err="1"/>
              <a:t>PhysicalMind</a:t>
            </a:r>
            <a:r>
              <a:rPr lang="en-US" dirty="0"/>
              <a:t> Method</a:t>
            </a:r>
          </a:p>
          <a:p>
            <a:r>
              <a:rPr lang="en-US" dirty="0"/>
              <a:t>Spirituality/prayer</a:t>
            </a:r>
          </a:p>
          <a:p>
            <a:r>
              <a:rPr lang="en-US" dirty="0"/>
              <a:t>Psyllium</a:t>
            </a:r>
          </a:p>
          <a:p>
            <a:r>
              <a:rPr lang="en-US" dirty="0"/>
              <a:t>SAMe</a:t>
            </a:r>
          </a:p>
          <a:p>
            <a:r>
              <a:rPr lang="en-US" dirty="0"/>
              <a:t>Tai Chi and qigong</a:t>
            </a:r>
          </a:p>
          <a:p>
            <a:r>
              <a:rPr lang="en-US" dirty="0"/>
              <a:t>Therapeutic horseback riding</a:t>
            </a:r>
          </a:p>
          <a:p>
            <a:r>
              <a:rPr lang="en-US" dirty="0"/>
              <a:t>Vitamin D and calcium</a:t>
            </a:r>
          </a:p>
          <a:p>
            <a:r>
              <a:rPr lang="en-US" dirty="0"/>
              <a:t>Yoga</a:t>
            </a:r>
          </a:p>
          <a:p>
            <a:endParaRPr lang="en-US" dirty="0"/>
          </a:p>
          <a:p>
            <a:endParaRPr lang="en-US" dirty="0"/>
          </a:p>
        </p:txBody>
      </p:sp>
      <p:sp>
        <p:nvSpPr>
          <p:cNvPr id="5" name="TextBox 4">
            <a:extLst>
              <a:ext uri="{FF2B5EF4-FFF2-40B4-BE49-F238E27FC236}">
                <a16:creationId xmlns:a16="http://schemas.microsoft.com/office/drawing/2014/main" id="{3B3167BD-B599-478B-A551-3080F0ACA912}"/>
              </a:ext>
            </a:extLst>
          </p:cNvPr>
          <p:cNvSpPr txBox="1"/>
          <p:nvPr/>
        </p:nvSpPr>
        <p:spPr>
          <a:xfrm>
            <a:off x="6362455" y="6119336"/>
            <a:ext cx="5829545" cy="738664"/>
          </a:xfrm>
          <a:prstGeom prst="rect">
            <a:avLst/>
          </a:prstGeom>
          <a:noFill/>
        </p:spPr>
        <p:txBody>
          <a:bodyPr wrap="none" rtlCol="0">
            <a:spAutoFit/>
          </a:bodyPr>
          <a:lstStyle/>
          <a:p>
            <a:r>
              <a:rPr lang="en-US" sz="1200" dirty="0">
                <a:solidFill>
                  <a:srgbClr val="7030A0"/>
                </a:solidFill>
              </a:rPr>
              <a:t>Bowling, A (2014). </a:t>
            </a:r>
            <a:r>
              <a:rPr lang="en-US" sz="1200" i="1" dirty="0">
                <a:solidFill>
                  <a:srgbClr val="7030A0"/>
                </a:solidFill>
              </a:rPr>
              <a:t>Optimal health with multiple sclerosis. </a:t>
            </a:r>
          </a:p>
          <a:p>
            <a:r>
              <a:rPr lang="en-US" sz="1200" i="1" dirty="0">
                <a:solidFill>
                  <a:srgbClr val="7030A0"/>
                </a:solidFill>
              </a:rPr>
              <a:t>A guide to integrative lifestyle. Alternative, and Conventional Medicine</a:t>
            </a:r>
            <a:r>
              <a:rPr lang="en-US" sz="1200" dirty="0">
                <a:solidFill>
                  <a:srgbClr val="7030A0"/>
                </a:solidFill>
              </a:rPr>
              <a:t>. </a:t>
            </a:r>
            <a:r>
              <a:rPr lang="en-US" sz="1200" dirty="0" err="1">
                <a:solidFill>
                  <a:srgbClr val="7030A0"/>
                </a:solidFill>
              </a:rPr>
              <a:t>DemosHEALTH</a:t>
            </a:r>
            <a:r>
              <a:rPr lang="en-US" sz="1200" dirty="0">
                <a:solidFill>
                  <a:srgbClr val="7030A0"/>
                </a:solidFill>
              </a:rPr>
              <a:t>: NY.</a:t>
            </a:r>
          </a:p>
          <a:p>
            <a:endParaRPr lang="en-US" dirty="0"/>
          </a:p>
        </p:txBody>
      </p:sp>
    </p:spTree>
    <p:extLst>
      <p:ext uri="{BB962C8B-B14F-4D97-AF65-F5344CB8AC3E}">
        <p14:creationId xmlns:p14="http://schemas.microsoft.com/office/powerpoint/2010/main" val="1948894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EC557-2051-479C-BDD4-2516EC005F83}"/>
              </a:ext>
            </a:extLst>
          </p:cNvPr>
          <p:cNvSpPr>
            <a:spLocks noGrp="1"/>
          </p:cNvSpPr>
          <p:nvPr>
            <p:ph type="title"/>
          </p:nvPr>
        </p:nvSpPr>
        <p:spPr/>
        <p:txBody>
          <a:bodyPr/>
          <a:lstStyle/>
          <a:p>
            <a:r>
              <a:rPr lang="en-US" b="1" dirty="0">
                <a:solidFill>
                  <a:srgbClr val="7030A0"/>
                </a:solidFill>
              </a:rPr>
              <a:t>Uncertain Efficacy and Safety</a:t>
            </a:r>
            <a:endParaRPr lang="en-US" dirty="0"/>
          </a:p>
        </p:txBody>
      </p:sp>
      <p:sp>
        <p:nvSpPr>
          <p:cNvPr id="3" name="Content Placeholder 2">
            <a:extLst>
              <a:ext uri="{FF2B5EF4-FFF2-40B4-BE49-F238E27FC236}">
                <a16:creationId xmlns:a16="http://schemas.microsoft.com/office/drawing/2014/main" id="{39E4BB65-874C-4090-B581-FB552A0AEBFE}"/>
              </a:ext>
            </a:extLst>
          </p:cNvPr>
          <p:cNvSpPr>
            <a:spLocks noGrp="1"/>
          </p:cNvSpPr>
          <p:nvPr>
            <p:ph sz="half" idx="1"/>
          </p:nvPr>
        </p:nvSpPr>
        <p:spPr>
          <a:xfrm>
            <a:off x="701336" y="1455938"/>
            <a:ext cx="5318464" cy="4721025"/>
          </a:xfrm>
        </p:spPr>
        <p:txBody>
          <a:bodyPr>
            <a:normAutofit fontScale="25000" lnSpcReduction="20000"/>
          </a:bodyPr>
          <a:lstStyle/>
          <a:p>
            <a:r>
              <a:rPr lang="en-US" sz="7200" dirty="0"/>
              <a:t>ALCAR</a:t>
            </a:r>
          </a:p>
          <a:p>
            <a:r>
              <a:rPr lang="en-US" sz="7200" dirty="0"/>
              <a:t>Alpha-lipoic acid</a:t>
            </a:r>
          </a:p>
          <a:p>
            <a:r>
              <a:rPr lang="en-US" sz="7200" dirty="0"/>
              <a:t>Amino Acids</a:t>
            </a:r>
          </a:p>
          <a:p>
            <a:r>
              <a:rPr lang="en-US" sz="7200" dirty="0"/>
              <a:t>Antioxidant vitamins (Vitamins A, C, E)</a:t>
            </a:r>
          </a:p>
          <a:p>
            <a:r>
              <a:rPr lang="en-US" sz="7200" dirty="0"/>
              <a:t>Aromatherapy</a:t>
            </a:r>
          </a:p>
          <a:p>
            <a:r>
              <a:rPr lang="en-US" sz="7200" dirty="0"/>
              <a:t>Aspartame Avoidance</a:t>
            </a:r>
          </a:p>
          <a:p>
            <a:r>
              <a:rPr lang="en-US" sz="7200" dirty="0"/>
              <a:t>Bee pollen</a:t>
            </a:r>
          </a:p>
          <a:p>
            <a:r>
              <a:rPr lang="en-US" sz="7200" dirty="0"/>
              <a:t>Chiropractic for other than LBP</a:t>
            </a:r>
          </a:p>
          <a:p>
            <a:r>
              <a:rPr lang="en-US" sz="7200" dirty="0"/>
              <a:t>Coenzyme Q10</a:t>
            </a:r>
          </a:p>
          <a:p>
            <a:r>
              <a:rPr lang="en-US" sz="7200" dirty="0"/>
              <a:t>Craniosacral therapy</a:t>
            </a:r>
          </a:p>
          <a:p>
            <a:r>
              <a:rPr lang="en-US" sz="7200" dirty="0"/>
              <a:t>Creatine</a:t>
            </a:r>
          </a:p>
          <a:p>
            <a:r>
              <a:rPr lang="en-US" sz="7200" dirty="0"/>
              <a:t>Low Dose Naltrexone (LDN)</a:t>
            </a:r>
          </a:p>
          <a:p>
            <a:r>
              <a:rPr lang="en-US" sz="7200" dirty="0"/>
              <a:t>Magnets</a:t>
            </a:r>
          </a:p>
          <a:p>
            <a:endParaRPr lang="en-US" sz="7200" dirty="0"/>
          </a:p>
          <a:p>
            <a:endParaRPr lang="en-US" dirty="0"/>
          </a:p>
        </p:txBody>
      </p:sp>
      <p:sp>
        <p:nvSpPr>
          <p:cNvPr id="4" name="Content Placeholder 3">
            <a:extLst>
              <a:ext uri="{FF2B5EF4-FFF2-40B4-BE49-F238E27FC236}">
                <a16:creationId xmlns:a16="http://schemas.microsoft.com/office/drawing/2014/main" id="{B2EA86D8-0961-4A5C-8BA2-03CD0465E72B}"/>
              </a:ext>
            </a:extLst>
          </p:cNvPr>
          <p:cNvSpPr>
            <a:spLocks noGrp="1"/>
          </p:cNvSpPr>
          <p:nvPr>
            <p:ph sz="half" idx="2"/>
          </p:nvPr>
        </p:nvSpPr>
        <p:spPr>
          <a:xfrm>
            <a:off x="4942273" y="1455938"/>
            <a:ext cx="5181600" cy="4721025"/>
          </a:xfrm>
        </p:spPr>
        <p:txBody>
          <a:bodyPr>
            <a:normAutofit fontScale="25000" lnSpcReduction="20000"/>
          </a:bodyPr>
          <a:lstStyle/>
          <a:p>
            <a:r>
              <a:rPr lang="en-US" sz="7200" dirty="0"/>
              <a:t>Feldenkrais</a:t>
            </a:r>
          </a:p>
          <a:p>
            <a:r>
              <a:rPr lang="en-US" sz="7200" dirty="0"/>
              <a:t>Fish oil</a:t>
            </a:r>
          </a:p>
          <a:p>
            <a:r>
              <a:rPr lang="en-US" sz="7200" dirty="0"/>
              <a:t>Garlic</a:t>
            </a:r>
          </a:p>
          <a:p>
            <a:r>
              <a:rPr lang="en-US" sz="7200" dirty="0"/>
              <a:t>Ginkgo</a:t>
            </a:r>
          </a:p>
          <a:p>
            <a:r>
              <a:rPr lang="en-US" sz="7200" dirty="0"/>
              <a:t>Glucosamine</a:t>
            </a:r>
          </a:p>
          <a:p>
            <a:r>
              <a:rPr lang="en-US" sz="7200" dirty="0"/>
              <a:t>Gluten restriction</a:t>
            </a:r>
          </a:p>
          <a:p>
            <a:r>
              <a:rPr lang="en-US" sz="7200" dirty="0"/>
              <a:t>Goldenseal</a:t>
            </a:r>
          </a:p>
          <a:p>
            <a:r>
              <a:rPr lang="en-US" sz="7200" dirty="0"/>
              <a:t>Grapeseed extract</a:t>
            </a:r>
          </a:p>
          <a:p>
            <a:r>
              <a:rPr lang="en-US" sz="7200" dirty="0"/>
              <a:t>Homeopathy</a:t>
            </a:r>
          </a:p>
          <a:p>
            <a:r>
              <a:rPr lang="en-US" sz="7200" dirty="0"/>
              <a:t>Inosine</a:t>
            </a:r>
          </a:p>
          <a:p>
            <a:r>
              <a:rPr lang="en-US" sz="7200" dirty="0"/>
              <a:t>Lecithin</a:t>
            </a:r>
          </a:p>
          <a:p>
            <a:r>
              <a:rPr lang="en-US" sz="7200" dirty="0"/>
              <a:t>Melatonin</a:t>
            </a:r>
          </a:p>
          <a:p>
            <a:pPr marL="285750" indent="-285750"/>
            <a:r>
              <a:rPr lang="en-US" sz="7200" dirty="0"/>
              <a:t>Stinging nettles</a:t>
            </a:r>
          </a:p>
          <a:p>
            <a:pPr marL="285750" indent="-285750"/>
            <a:r>
              <a:rPr lang="en-US" sz="7200" dirty="0"/>
              <a:t>Swank diet</a:t>
            </a:r>
          </a:p>
          <a:p>
            <a:pPr marL="285750" indent="-285750"/>
            <a:r>
              <a:rPr lang="en-US" sz="7200" dirty="0"/>
              <a:t>Therapeutic touch</a:t>
            </a:r>
          </a:p>
          <a:p>
            <a:endParaRPr lang="en-US" sz="7200" dirty="0"/>
          </a:p>
          <a:p>
            <a:endParaRPr lang="en-US" dirty="0"/>
          </a:p>
        </p:txBody>
      </p:sp>
      <p:sp>
        <p:nvSpPr>
          <p:cNvPr id="5" name="TextBox 4">
            <a:extLst>
              <a:ext uri="{FF2B5EF4-FFF2-40B4-BE49-F238E27FC236}">
                <a16:creationId xmlns:a16="http://schemas.microsoft.com/office/drawing/2014/main" id="{062FBF86-32F3-452C-9EDF-C516C6E80BBE}"/>
              </a:ext>
            </a:extLst>
          </p:cNvPr>
          <p:cNvSpPr txBox="1"/>
          <p:nvPr/>
        </p:nvSpPr>
        <p:spPr>
          <a:xfrm rot="10800000" flipV="1">
            <a:off x="7860065" y="1631210"/>
            <a:ext cx="4331934" cy="4524315"/>
          </a:xfrm>
          <a:prstGeom prst="rect">
            <a:avLst/>
          </a:prstGeom>
          <a:noFill/>
        </p:spPr>
        <p:txBody>
          <a:bodyPr wrap="square" rtlCol="0">
            <a:spAutoFit/>
          </a:bodyPr>
          <a:lstStyle/>
          <a:p>
            <a:pPr marL="285750" indent="-285750">
              <a:buFont typeface="Arial" panose="020B0604020202020204" pitchFamily="34" charset="0"/>
              <a:buChar char="•"/>
            </a:pPr>
            <a:r>
              <a:rPr lang="en-US" dirty="0" err="1"/>
              <a:t>Prokarin</a:t>
            </a:r>
            <a:endParaRPr lang="en-US" dirty="0"/>
          </a:p>
          <a:p>
            <a:pPr marL="285750" indent="-285750">
              <a:buFont typeface="Arial" panose="020B0604020202020204" pitchFamily="34" charset="0"/>
              <a:buChar char="•"/>
            </a:pPr>
            <a:r>
              <a:rPr lang="en-US" dirty="0"/>
              <a:t>Propolis</a:t>
            </a:r>
          </a:p>
          <a:p>
            <a:pPr marL="285750" indent="-285750">
              <a:buFont typeface="Arial" panose="020B0604020202020204" pitchFamily="34" charset="0"/>
              <a:buChar char="•"/>
            </a:pPr>
            <a:r>
              <a:rPr lang="en-US" dirty="0" err="1"/>
              <a:t>Pycnogenol</a:t>
            </a:r>
            <a:endParaRPr lang="en-US" dirty="0"/>
          </a:p>
          <a:p>
            <a:pPr marL="285750" indent="-285750">
              <a:buFont typeface="Arial" panose="020B0604020202020204" pitchFamily="34" charset="0"/>
              <a:buChar char="•"/>
            </a:pPr>
            <a:r>
              <a:rPr lang="en-US" dirty="0"/>
              <a:t>Raw honey</a:t>
            </a:r>
          </a:p>
          <a:p>
            <a:pPr marL="285750" indent="-285750">
              <a:buFont typeface="Arial" panose="020B0604020202020204" pitchFamily="34" charset="0"/>
              <a:buChar char="•"/>
            </a:pPr>
            <a:r>
              <a:rPr lang="en-US" dirty="0"/>
              <a:t>Royal jelly</a:t>
            </a:r>
          </a:p>
          <a:p>
            <a:pPr marL="285750" indent="-285750">
              <a:buFont typeface="Arial" panose="020B0604020202020204" pitchFamily="34" charset="0"/>
              <a:buChar char="•"/>
            </a:pPr>
            <a:r>
              <a:rPr lang="en-US" dirty="0"/>
              <a:t>Reflexology</a:t>
            </a:r>
          </a:p>
          <a:p>
            <a:pPr marL="285750" indent="-285750">
              <a:buFont typeface="Arial" panose="020B0604020202020204" pitchFamily="34" charset="0"/>
              <a:buChar char="•"/>
            </a:pPr>
            <a:r>
              <a:rPr lang="en-US" dirty="0"/>
              <a:t>Resveratrol</a:t>
            </a:r>
          </a:p>
          <a:p>
            <a:pPr marL="285750" indent="-285750">
              <a:buFont typeface="Arial" panose="020B0604020202020204" pitchFamily="34" charset="0"/>
              <a:buChar char="•"/>
            </a:pPr>
            <a:r>
              <a:rPr lang="en-US" dirty="0"/>
              <a:t>Threonine</a:t>
            </a:r>
          </a:p>
          <a:p>
            <a:pPr marL="285750" indent="-285750">
              <a:buFont typeface="Arial" panose="020B0604020202020204" pitchFamily="34" charset="0"/>
              <a:buChar char="•"/>
            </a:pPr>
            <a:r>
              <a:rPr lang="en-US" dirty="0" err="1"/>
              <a:t>Tragerwork</a:t>
            </a:r>
            <a:endParaRPr lang="en-US" dirty="0"/>
          </a:p>
          <a:p>
            <a:pPr marL="285750" indent="-285750">
              <a:buFont typeface="Arial" panose="020B0604020202020204" pitchFamily="34" charset="0"/>
              <a:buChar char="•"/>
            </a:pPr>
            <a:r>
              <a:rPr lang="en-US" dirty="0"/>
              <a:t>Marijuana</a:t>
            </a:r>
          </a:p>
          <a:p>
            <a:pPr marL="285750" indent="-285750">
              <a:buFont typeface="Arial" panose="020B0604020202020204" pitchFamily="34" charset="0"/>
              <a:buChar char="•"/>
            </a:pPr>
            <a:r>
              <a:rPr lang="en-US" dirty="0"/>
              <a:t>Oligomeric </a:t>
            </a:r>
            <a:r>
              <a:rPr lang="en-US" dirty="0" err="1"/>
              <a:t>proanthrocyanidines</a:t>
            </a:r>
            <a:endParaRPr lang="en-US" dirty="0"/>
          </a:p>
          <a:p>
            <a:pPr marL="285750" indent="-285750">
              <a:buFont typeface="Arial" panose="020B0604020202020204" pitchFamily="34" charset="0"/>
              <a:buChar char="•"/>
            </a:pPr>
            <a:r>
              <a:rPr lang="en-US" dirty="0"/>
              <a:t>Padma 28</a:t>
            </a:r>
          </a:p>
          <a:p>
            <a:pPr marL="285750" indent="-285750">
              <a:buFont typeface="Arial" panose="020B0604020202020204" pitchFamily="34" charset="0"/>
              <a:buChar char="•"/>
            </a:pPr>
            <a:r>
              <a:rPr lang="en-US" dirty="0"/>
              <a:t>Paleolithic  diet</a:t>
            </a:r>
          </a:p>
          <a:p>
            <a:pPr marL="285750" indent="-285750">
              <a:buFont typeface="Arial" panose="020B0604020202020204" pitchFamily="34" charset="0"/>
              <a:buChar char="•"/>
            </a:pPr>
            <a:r>
              <a:rPr lang="en-US" dirty="0"/>
              <a:t>Probiotics</a:t>
            </a:r>
          </a:p>
          <a:p>
            <a:pPr marL="285750" indent="-285750">
              <a:buFont typeface="Arial" panose="020B0604020202020204" pitchFamily="34" charset="0"/>
              <a:buChar char="•"/>
            </a:pPr>
            <a:r>
              <a:rPr lang="en-US" dirty="0"/>
              <a:t>St. John’s wort</a:t>
            </a:r>
          </a:p>
          <a:p>
            <a:endParaRPr lang="en-US" dirty="0"/>
          </a:p>
        </p:txBody>
      </p:sp>
      <p:sp>
        <p:nvSpPr>
          <p:cNvPr id="6" name="TextBox 5">
            <a:extLst>
              <a:ext uri="{FF2B5EF4-FFF2-40B4-BE49-F238E27FC236}">
                <a16:creationId xmlns:a16="http://schemas.microsoft.com/office/drawing/2014/main" id="{62B0F860-EE17-40C6-827A-C4D74D812123}"/>
              </a:ext>
            </a:extLst>
          </p:cNvPr>
          <p:cNvSpPr txBox="1"/>
          <p:nvPr/>
        </p:nvSpPr>
        <p:spPr>
          <a:xfrm>
            <a:off x="354789" y="6155525"/>
            <a:ext cx="5384807" cy="707886"/>
          </a:xfrm>
          <a:prstGeom prst="rect">
            <a:avLst/>
          </a:prstGeom>
          <a:noFill/>
        </p:spPr>
        <p:txBody>
          <a:bodyPr wrap="none" rtlCol="0">
            <a:spAutoFit/>
          </a:bodyPr>
          <a:lstStyle/>
          <a:p>
            <a:r>
              <a:rPr lang="en-US" sz="1100" dirty="0">
                <a:solidFill>
                  <a:srgbClr val="7030A0"/>
                </a:solidFill>
              </a:rPr>
              <a:t>Bowling, A (2014). </a:t>
            </a:r>
            <a:r>
              <a:rPr lang="en-US" sz="1100" i="1" dirty="0">
                <a:solidFill>
                  <a:srgbClr val="7030A0"/>
                </a:solidFill>
              </a:rPr>
              <a:t>Optimal health with multiple sclerosis. </a:t>
            </a:r>
          </a:p>
          <a:p>
            <a:r>
              <a:rPr lang="en-US" sz="1100" i="1" dirty="0">
                <a:solidFill>
                  <a:srgbClr val="7030A0"/>
                </a:solidFill>
              </a:rPr>
              <a:t>A guide to integrative lifestyle. Alternative, and Conventional Medicine</a:t>
            </a:r>
            <a:r>
              <a:rPr lang="en-US" sz="1100" dirty="0">
                <a:solidFill>
                  <a:srgbClr val="7030A0"/>
                </a:solidFill>
              </a:rPr>
              <a:t>. </a:t>
            </a:r>
            <a:r>
              <a:rPr lang="en-US" sz="1100" dirty="0" err="1">
                <a:solidFill>
                  <a:srgbClr val="7030A0"/>
                </a:solidFill>
              </a:rPr>
              <a:t>DemosHEALTH</a:t>
            </a:r>
            <a:r>
              <a:rPr lang="en-US" sz="1100" dirty="0">
                <a:solidFill>
                  <a:srgbClr val="7030A0"/>
                </a:solidFill>
              </a:rPr>
              <a:t>: NY.</a:t>
            </a:r>
          </a:p>
          <a:p>
            <a:endParaRPr lang="en-US" dirty="0"/>
          </a:p>
        </p:txBody>
      </p:sp>
    </p:spTree>
    <p:extLst>
      <p:ext uri="{BB962C8B-B14F-4D97-AF65-F5344CB8AC3E}">
        <p14:creationId xmlns:p14="http://schemas.microsoft.com/office/powerpoint/2010/main" val="7519346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44C7C-42CC-4136-BBD1-FCE08670517E}"/>
              </a:ext>
            </a:extLst>
          </p:cNvPr>
          <p:cNvSpPr>
            <a:spLocks noGrp="1"/>
          </p:cNvSpPr>
          <p:nvPr>
            <p:ph type="title"/>
          </p:nvPr>
        </p:nvSpPr>
        <p:spPr/>
        <p:txBody>
          <a:bodyPr/>
          <a:lstStyle/>
          <a:p>
            <a:r>
              <a:rPr lang="en-US" b="1" dirty="0">
                <a:solidFill>
                  <a:srgbClr val="7030A0"/>
                </a:solidFill>
              </a:rPr>
              <a:t>Caution Recommended</a:t>
            </a:r>
            <a:endParaRPr lang="en-US" dirty="0"/>
          </a:p>
        </p:txBody>
      </p:sp>
      <p:sp>
        <p:nvSpPr>
          <p:cNvPr id="3" name="Content Placeholder 2">
            <a:extLst>
              <a:ext uri="{FF2B5EF4-FFF2-40B4-BE49-F238E27FC236}">
                <a16:creationId xmlns:a16="http://schemas.microsoft.com/office/drawing/2014/main" id="{E4F907A6-2B3F-4EF5-AF1D-BC72A6C76E8F}"/>
              </a:ext>
            </a:extLst>
          </p:cNvPr>
          <p:cNvSpPr>
            <a:spLocks noGrp="1"/>
          </p:cNvSpPr>
          <p:nvPr>
            <p:ph sz="half" idx="1"/>
          </p:nvPr>
        </p:nvSpPr>
        <p:spPr>
          <a:xfrm>
            <a:off x="585926" y="1825625"/>
            <a:ext cx="5433874" cy="4351338"/>
          </a:xfrm>
        </p:spPr>
        <p:txBody>
          <a:bodyPr>
            <a:normAutofit fontScale="77500" lnSpcReduction="20000"/>
          </a:bodyPr>
          <a:lstStyle/>
          <a:p>
            <a:r>
              <a:rPr lang="en-US" dirty="0"/>
              <a:t>5-HTP </a:t>
            </a:r>
            <a:r>
              <a:rPr lang="en-US" sz="2300" dirty="0"/>
              <a:t>(eosinophilia-myalgia syndrome)</a:t>
            </a:r>
          </a:p>
          <a:p>
            <a:r>
              <a:rPr lang="en-US" dirty="0"/>
              <a:t>Androstenedione </a:t>
            </a:r>
            <a:r>
              <a:rPr lang="en-US" sz="2300" dirty="0"/>
              <a:t>(risk female cancers; </a:t>
            </a:r>
            <a:r>
              <a:rPr lang="en-US" sz="2300" dirty="0" err="1"/>
              <a:t>decr</a:t>
            </a:r>
            <a:r>
              <a:rPr lang="en-US" sz="2300" dirty="0"/>
              <a:t>. HDL)</a:t>
            </a:r>
          </a:p>
          <a:p>
            <a:r>
              <a:rPr lang="en-US" dirty="0"/>
              <a:t>Ashwagandha </a:t>
            </a:r>
            <a:r>
              <a:rPr lang="en-US" sz="2300" dirty="0"/>
              <a:t>(immune stimulant; sedating)</a:t>
            </a:r>
          </a:p>
          <a:p>
            <a:r>
              <a:rPr lang="en-US" dirty="0"/>
              <a:t>Asian proprietary medicine </a:t>
            </a:r>
            <a:r>
              <a:rPr lang="en-US" sz="2300" dirty="0"/>
              <a:t>(inhibit clotting; immune stimulant)</a:t>
            </a:r>
          </a:p>
          <a:p>
            <a:r>
              <a:rPr lang="en-US" dirty="0"/>
              <a:t>Ayurvedic supplements</a:t>
            </a:r>
          </a:p>
          <a:p>
            <a:r>
              <a:rPr lang="en-US" dirty="0"/>
              <a:t>Bee venom therapy</a:t>
            </a:r>
          </a:p>
          <a:p>
            <a:r>
              <a:rPr lang="en-US" dirty="0"/>
              <a:t>Calcium EAP</a:t>
            </a:r>
          </a:p>
          <a:p>
            <a:r>
              <a:rPr lang="en-US" dirty="0"/>
              <a:t>Candida Treatment</a:t>
            </a:r>
          </a:p>
          <a:p>
            <a:r>
              <a:rPr lang="en-US" dirty="0"/>
              <a:t>Chelation therapy</a:t>
            </a:r>
          </a:p>
          <a:p>
            <a:r>
              <a:rPr lang="en-US" dirty="0"/>
              <a:t>Kava </a:t>
            </a:r>
            <a:r>
              <a:rPr lang="en-US" dirty="0" err="1"/>
              <a:t>Kava</a:t>
            </a:r>
            <a:endParaRPr lang="en-US" dirty="0"/>
          </a:p>
          <a:p>
            <a:r>
              <a:rPr lang="en-US" dirty="0" err="1"/>
              <a:t>Protandim</a:t>
            </a:r>
            <a:endParaRPr lang="en-US" dirty="0"/>
          </a:p>
        </p:txBody>
      </p:sp>
      <p:sp>
        <p:nvSpPr>
          <p:cNvPr id="4" name="Content Placeholder 3">
            <a:extLst>
              <a:ext uri="{FF2B5EF4-FFF2-40B4-BE49-F238E27FC236}">
                <a16:creationId xmlns:a16="http://schemas.microsoft.com/office/drawing/2014/main" id="{265C2922-A001-4E39-8097-9578A74A1157}"/>
              </a:ext>
            </a:extLst>
          </p:cNvPr>
          <p:cNvSpPr>
            <a:spLocks noGrp="1"/>
          </p:cNvSpPr>
          <p:nvPr>
            <p:ph sz="half" idx="2"/>
          </p:nvPr>
        </p:nvSpPr>
        <p:spPr/>
        <p:txBody>
          <a:bodyPr>
            <a:normAutofit fontScale="77500" lnSpcReduction="20000"/>
          </a:bodyPr>
          <a:lstStyle/>
          <a:p>
            <a:r>
              <a:rPr lang="en-US" dirty="0"/>
              <a:t>Chinese herbal medicine</a:t>
            </a:r>
          </a:p>
          <a:p>
            <a:r>
              <a:rPr lang="en-US" dirty="0"/>
              <a:t>CCSVI </a:t>
            </a:r>
            <a:r>
              <a:rPr lang="en-US" sz="2300" dirty="0"/>
              <a:t>(stroke; possible death)</a:t>
            </a:r>
          </a:p>
          <a:p>
            <a:r>
              <a:rPr lang="en-US" dirty="0"/>
              <a:t>Colon therapy</a:t>
            </a:r>
          </a:p>
          <a:p>
            <a:r>
              <a:rPr lang="en-US" dirty="0"/>
              <a:t>Dental amalgam removal</a:t>
            </a:r>
          </a:p>
          <a:p>
            <a:r>
              <a:rPr lang="en-US" dirty="0"/>
              <a:t>DHEA</a:t>
            </a:r>
          </a:p>
          <a:p>
            <a:r>
              <a:rPr lang="en-US" dirty="0"/>
              <a:t>Echinacea</a:t>
            </a:r>
          </a:p>
          <a:p>
            <a:r>
              <a:rPr lang="en-US" dirty="0"/>
              <a:t>Enzyme therapy</a:t>
            </a:r>
          </a:p>
          <a:p>
            <a:r>
              <a:rPr lang="en-US" dirty="0"/>
              <a:t>Germanium</a:t>
            </a:r>
          </a:p>
          <a:p>
            <a:r>
              <a:rPr lang="en-US" dirty="0"/>
              <a:t>Hyperbaric oxygen</a:t>
            </a:r>
          </a:p>
          <a:p>
            <a:r>
              <a:rPr lang="en-US" dirty="0"/>
              <a:t>Spirulina</a:t>
            </a:r>
          </a:p>
          <a:p>
            <a:r>
              <a:rPr lang="en-US" dirty="0"/>
              <a:t>Yohimbe</a:t>
            </a:r>
          </a:p>
          <a:p>
            <a:r>
              <a:rPr lang="en-US" dirty="0"/>
              <a:t>Yohimbine</a:t>
            </a:r>
          </a:p>
          <a:p>
            <a:pPr marL="0" indent="0">
              <a:buNone/>
            </a:pPr>
            <a:endParaRPr lang="en-US" dirty="0"/>
          </a:p>
        </p:txBody>
      </p:sp>
      <p:sp>
        <p:nvSpPr>
          <p:cNvPr id="5" name="TextBox 4">
            <a:extLst>
              <a:ext uri="{FF2B5EF4-FFF2-40B4-BE49-F238E27FC236}">
                <a16:creationId xmlns:a16="http://schemas.microsoft.com/office/drawing/2014/main" id="{01D1FF53-57F5-4B2D-A094-966BC587BB13}"/>
              </a:ext>
            </a:extLst>
          </p:cNvPr>
          <p:cNvSpPr txBox="1"/>
          <p:nvPr/>
        </p:nvSpPr>
        <p:spPr>
          <a:xfrm>
            <a:off x="763479" y="6176963"/>
            <a:ext cx="5829545" cy="738664"/>
          </a:xfrm>
          <a:prstGeom prst="rect">
            <a:avLst/>
          </a:prstGeom>
          <a:noFill/>
        </p:spPr>
        <p:txBody>
          <a:bodyPr wrap="none" rtlCol="0">
            <a:spAutoFit/>
          </a:bodyPr>
          <a:lstStyle/>
          <a:p>
            <a:r>
              <a:rPr lang="en-US" sz="1200" dirty="0">
                <a:solidFill>
                  <a:srgbClr val="7030A0"/>
                </a:solidFill>
              </a:rPr>
              <a:t>Bowling, A (2014). </a:t>
            </a:r>
            <a:r>
              <a:rPr lang="en-US" sz="1200" i="1" dirty="0">
                <a:solidFill>
                  <a:srgbClr val="7030A0"/>
                </a:solidFill>
              </a:rPr>
              <a:t>Optimal health with multiple sclerosis. </a:t>
            </a:r>
          </a:p>
          <a:p>
            <a:r>
              <a:rPr lang="en-US" sz="1200" i="1" dirty="0">
                <a:solidFill>
                  <a:srgbClr val="7030A0"/>
                </a:solidFill>
              </a:rPr>
              <a:t>A guide to integrative lifestyle. Alternative, and Conventional Medicine</a:t>
            </a:r>
            <a:r>
              <a:rPr lang="en-US" sz="1200" dirty="0">
                <a:solidFill>
                  <a:srgbClr val="7030A0"/>
                </a:solidFill>
              </a:rPr>
              <a:t>. </a:t>
            </a:r>
            <a:r>
              <a:rPr lang="en-US" sz="1200" dirty="0" err="1">
                <a:solidFill>
                  <a:srgbClr val="7030A0"/>
                </a:solidFill>
              </a:rPr>
              <a:t>DemosHEALTH</a:t>
            </a:r>
            <a:r>
              <a:rPr lang="en-US" sz="1200" dirty="0">
                <a:solidFill>
                  <a:srgbClr val="7030A0"/>
                </a:solidFill>
              </a:rPr>
              <a:t>: NY.</a:t>
            </a:r>
          </a:p>
          <a:p>
            <a:endParaRPr lang="en-US" dirty="0"/>
          </a:p>
        </p:txBody>
      </p:sp>
    </p:spTree>
    <p:extLst>
      <p:ext uri="{BB962C8B-B14F-4D97-AF65-F5344CB8AC3E}">
        <p14:creationId xmlns:p14="http://schemas.microsoft.com/office/powerpoint/2010/main" val="42732267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50952-1172-314F-B2E0-44E3077646FE}"/>
              </a:ext>
            </a:extLst>
          </p:cNvPr>
          <p:cNvSpPr>
            <a:spLocks noGrp="1"/>
          </p:cNvSpPr>
          <p:nvPr>
            <p:ph type="title"/>
          </p:nvPr>
        </p:nvSpPr>
        <p:spPr/>
        <p:txBody>
          <a:bodyPr/>
          <a:lstStyle/>
          <a:p>
            <a:r>
              <a:rPr lang="en-US" b="1" dirty="0">
                <a:solidFill>
                  <a:srgbClr val="7030A0"/>
                </a:solidFill>
              </a:rPr>
              <a:t>NMSS Guidelines for Considering CAM</a:t>
            </a:r>
          </a:p>
        </p:txBody>
      </p:sp>
      <p:sp>
        <p:nvSpPr>
          <p:cNvPr id="3" name="Content Placeholder 2">
            <a:extLst>
              <a:ext uri="{FF2B5EF4-FFF2-40B4-BE49-F238E27FC236}">
                <a16:creationId xmlns:a16="http://schemas.microsoft.com/office/drawing/2014/main" id="{EECC7CEB-3179-2948-B601-EBAFBFE54503}"/>
              </a:ext>
            </a:extLst>
          </p:cNvPr>
          <p:cNvSpPr>
            <a:spLocks noGrp="1"/>
          </p:cNvSpPr>
          <p:nvPr>
            <p:ph idx="1"/>
          </p:nvPr>
        </p:nvSpPr>
        <p:spPr/>
        <p:txBody>
          <a:bodyPr/>
          <a:lstStyle/>
          <a:p>
            <a:r>
              <a:rPr lang="en-US" dirty="0"/>
              <a:t>What does the treatment involve?</a:t>
            </a:r>
          </a:p>
          <a:p>
            <a:r>
              <a:rPr lang="en-US" dirty="0"/>
              <a:t>How and why is it supposed to work?</a:t>
            </a:r>
          </a:p>
          <a:p>
            <a:r>
              <a:rPr lang="en-US" dirty="0"/>
              <a:t>How effective is it?</a:t>
            </a:r>
          </a:p>
          <a:p>
            <a:r>
              <a:rPr lang="en-US" dirty="0"/>
              <a:t>What are the risks associated with its use?</a:t>
            </a:r>
          </a:p>
          <a:p>
            <a:r>
              <a:rPr lang="en-US" dirty="0"/>
              <a:t>How much does it cost/or does insurance cover?</a:t>
            </a:r>
          </a:p>
          <a:p>
            <a:r>
              <a:rPr lang="en-US" dirty="0"/>
              <a:t>Will if interact with any of my other meds?</a:t>
            </a:r>
          </a:p>
          <a:p>
            <a:endParaRPr lang="en-US" dirty="0"/>
          </a:p>
        </p:txBody>
      </p:sp>
    </p:spTree>
    <p:extLst>
      <p:ext uri="{BB962C8B-B14F-4D97-AF65-F5344CB8AC3E}">
        <p14:creationId xmlns:p14="http://schemas.microsoft.com/office/powerpoint/2010/main" val="36910283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F3D09-18F6-4119-9C19-B3F8DD9A52E3}"/>
              </a:ext>
            </a:extLst>
          </p:cNvPr>
          <p:cNvSpPr>
            <a:spLocks noGrp="1"/>
          </p:cNvSpPr>
          <p:nvPr>
            <p:ph type="title"/>
          </p:nvPr>
        </p:nvSpPr>
        <p:spPr/>
        <p:txBody>
          <a:bodyPr/>
          <a:lstStyle/>
          <a:p>
            <a:r>
              <a:rPr lang="en-US" b="1" dirty="0">
                <a:solidFill>
                  <a:srgbClr val="7030A0"/>
                </a:solidFill>
              </a:rPr>
              <a:t>Best Practices</a:t>
            </a:r>
          </a:p>
        </p:txBody>
      </p:sp>
      <p:sp>
        <p:nvSpPr>
          <p:cNvPr id="3" name="Content Placeholder 2">
            <a:extLst>
              <a:ext uri="{FF2B5EF4-FFF2-40B4-BE49-F238E27FC236}">
                <a16:creationId xmlns:a16="http://schemas.microsoft.com/office/drawing/2014/main" id="{98499CD7-1E25-4C5F-A518-1AFD8CC96487}"/>
              </a:ext>
            </a:extLst>
          </p:cNvPr>
          <p:cNvSpPr>
            <a:spLocks noGrp="1"/>
          </p:cNvSpPr>
          <p:nvPr>
            <p:ph idx="1"/>
          </p:nvPr>
        </p:nvSpPr>
        <p:spPr/>
        <p:txBody>
          <a:bodyPr/>
          <a:lstStyle/>
          <a:p>
            <a:r>
              <a:rPr lang="en-US" dirty="0"/>
              <a:t>Continue dialogue with patients related to CAM use and perceived benefit</a:t>
            </a:r>
          </a:p>
          <a:p>
            <a:r>
              <a:rPr lang="en-US" dirty="0"/>
              <a:t>Open awareness to CAM-related research results</a:t>
            </a:r>
          </a:p>
          <a:p>
            <a:r>
              <a:rPr lang="en-US" dirty="0"/>
              <a:t>Subscribe to National Center for Complementary and Integrative Health (NCCHI) email to bring evidence-based information </a:t>
            </a:r>
          </a:p>
          <a:p>
            <a:r>
              <a:rPr lang="en-US" dirty="0"/>
              <a:t>Tap into NMSS Wellness Research Work Group </a:t>
            </a:r>
          </a:p>
          <a:p>
            <a:r>
              <a:rPr lang="en-US" dirty="0"/>
              <a:t>Establish an integrative care model, incorporating a CAM provider into your practice</a:t>
            </a:r>
          </a:p>
          <a:p>
            <a:r>
              <a:rPr lang="en-US" dirty="0"/>
              <a:t>Familiarize with supplement interactions</a:t>
            </a:r>
          </a:p>
          <a:p>
            <a:endParaRPr lang="en-US" dirty="0"/>
          </a:p>
        </p:txBody>
      </p:sp>
    </p:spTree>
    <p:extLst>
      <p:ext uri="{BB962C8B-B14F-4D97-AF65-F5344CB8AC3E}">
        <p14:creationId xmlns:p14="http://schemas.microsoft.com/office/powerpoint/2010/main" val="9831223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DED4D-C4C2-474F-A4C1-2AB03C03B3C1}"/>
              </a:ext>
            </a:extLst>
          </p:cNvPr>
          <p:cNvSpPr>
            <a:spLocks noGrp="1"/>
          </p:cNvSpPr>
          <p:nvPr>
            <p:ph type="title"/>
          </p:nvPr>
        </p:nvSpPr>
        <p:spPr>
          <a:xfrm>
            <a:off x="838200" y="-117865"/>
            <a:ext cx="10515600" cy="1325563"/>
          </a:xfrm>
        </p:spPr>
        <p:txBody>
          <a:bodyPr/>
          <a:lstStyle/>
          <a:p>
            <a:r>
              <a:rPr lang="en-US" b="1" dirty="0">
                <a:solidFill>
                  <a:srgbClr val="7030A0"/>
                </a:solidFill>
              </a:rPr>
              <a:t>References</a:t>
            </a:r>
          </a:p>
        </p:txBody>
      </p:sp>
      <p:sp>
        <p:nvSpPr>
          <p:cNvPr id="3" name="Content Placeholder 2">
            <a:extLst>
              <a:ext uri="{FF2B5EF4-FFF2-40B4-BE49-F238E27FC236}">
                <a16:creationId xmlns:a16="http://schemas.microsoft.com/office/drawing/2014/main" id="{928B4504-C4DE-488F-9EE9-7C2809D6A989}"/>
              </a:ext>
            </a:extLst>
          </p:cNvPr>
          <p:cNvSpPr>
            <a:spLocks noGrp="1"/>
          </p:cNvSpPr>
          <p:nvPr>
            <p:ph idx="1"/>
          </p:nvPr>
        </p:nvSpPr>
        <p:spPr>
          <a:xfrm>
            <a:off x="838200" y="904126"/>
            <a:ext cx="9944477" cy="5849759"/>
          </a:xfrm>
        </p:spPr>
        <p:txBody>
          <a:bodyPr>
            <a:normAutofit fontScale="25000" lnSpcReduction="20000"/>
          </a:bodyPr>
          <a:lstStyle/>
          <a:p>
            <a:r>
              <a:rPr lang="en-US" sz="6400" dirty="0"/>
              <a:t>Bowling, A (2014). Optimal health with multiple sclerosis. A guide to integrative lifestyle. Alternative, and conventional medicine. </a:t>
            </a:r>
            <a:r>
              <a:rPr lang="en-US" sz="6400" dirty="0" err="1"/>
              <a:t>DemosHEALTH</a:t>
            </a:r>
            <a:r>
              <a:rPr lang="en-US" sz="6400" dirty="0"/>
              <a:t>: NY.</a:t>
            </a:r>
          </a:p>
          <a:p>
            <a:r>
              <a:rPr lang="en-US" sz="6400" dirty="0"/>
              <a:t>Claflin, S. B., van der Mei, I. A., &amp; Taylor, B. V. (2018).  Complementary and alternative treatment of multiple sclerosis: a review of the evidence from 2001 to 2016. </a:t>
            </a:r>
            <a:r>
              <a:rPr lang="en-US" sz="6400" i="1" dirty="0"/>
              <a:t>J Neurol </a:t>
            </a:r>
            <a:r>
              <a:rPr lang="en-US" sz="6400" i="1" dirty="0" err="1"/>
              <a:t>Neurosurg</a:t>
            </a:r>
            <a:r>
              <a:rPr lang="en-US" sz="6400" i="1" dirty="0"/>
              <a:t> Psychiatry</a:t>
            </a:r>
            <a:r>
              <a:rPr lang="en-US" sz="6400" dirty="0"/>
              <a:t>; 89: 34-41</a:t>
            </a:r>
            <a:r>
              <a:rPr lang="en-US" sz="6400" b="1" dirty="0"/>
              <a:t>.</a:t>
            </a:r>
          </a:p>
          <a:p>
            <a:r>
              <a:rPr lang="en-US" sz="6400" dirty="0" err="1"/>
              <a:t>Gotta</a:t>
            </a:r>
            <a:r>
              <a:rPr lang="en-US" sz="6400" dirty="0"/>
              <a:t>, M., Mayer, C., &amp; </a:t>
            </a:r>
            <a:r>
              <a:rPr lang="en-US" sz="6400" dirty="0" err="1"/>
              <a:t>Heubner</a:t>
            </a:r>
            <a:r>
              <a:rPr lang="en-US" sz="6400" dirty="0"/>
              <a:t>, J. (2018).  Use of complementary and alternative medicine in patients with multiple sclerosis in Germany. </a:t>
            </a:r>
            <a:r>
              <a:rPr lang="en-US" sz="6400" i="1" dirty="0"/>
              <a:t>Complement </a:t>
            </a:r>
            <a:r>
              <a:rPr lang="en-US" sz="6400" i="1" dirty="0" err="1"/>
              <a:t>Ther</a:t>
            </a:r>
            <a:r>
              <a:rPr lang="en-US" sz="6400" i="1" dirty="0"/>
              <a:t> Med</a:t>
            </a:r>
            <a:r>
              <a:rPr lang="en-US" sz="6400" dirty="0"/>
              <a:t>, and ;36:113-117. </a:t>
            </a:r>
            <a:r>
              <a:rPr lang="en-US" sz="6400" dirty="0" err="1"/>
              <a:t>doi</a:t>
            </a:r>
            <a:r>
              <a:rPr lang="en-US" sz="6400" dirty="0"/>
              <a:t>: 10.1016/j.ctim.2017.12.006</a:t>
            </a:r>
          </a:p>
          <a:p>
            <a:r>
              <a:rPr lang="en-US" sz="6400" dirty="0" err="1"/>
              <a:t>Marrie</a:t>
            </a:r>
            <a:r>
              <a:rPr lang="en-US" sz="6400" dirty="0"/>
              <a:t>, RA., </a:t>
            </a:r>
            <a:r>
              <a:rPr lang="en-US" sz="6400" dirty="0" err="1"/>
              <a:t>Hadjimichael</a:t>
            </a:r>
            <a:r>
              <a:rPr lang="en-US" sz="6400" dirty="0"/>
              <a:t>, O., &amp; Vollmer, T. (2003).  Predictors of alternative medicine use by multiple sclerosis patients. </a:t>
            </a:r>
            <a:r>
              <a:rPr lang="en-US" sz="6400" i="1" dirty="0"/>
              <a:t>Multiple Sclerosis Journal</a:t>
            </a:r>
            <a:r>
              <a:rPr lang="en-US" sz="6400" dirty="0"/>
              <a:t>. 9(5):</a:t>
            </a:r>
            <a:r>
              <a:rPr lang="en-US" sz="6400" dirty="0">
                <a:hlinkClick r:id="rId2"/>
              </a:rPr>
              <a:t>https://doi.org/10.1191/1352458503ms953oa</a:t>
            </a:r>
            <a:endParaRPr lang="en-US" sz="6400" dirty="0"/>
          </a:p>
          <a:p>
            <a:r>
              <a:rPr lang="en-US" sz="6400" dirty="0"/>
              <a:t>Nayak, S., </a:t>
            </a:r>
            <a:r>
              <a:rPr lang="en-US" sz="6400" dirty="0" err="1"/>
              <a:t>Matheis</a:t>
            </a:r>
            <a:r>
              <a:rPr lang="en-US" sz="6400" dirty="0"/>
              <a:t>, R., </a:t>
            </a:r>
            <a:r>
              <a:rPr lang="en-US" sz="6400" dirty="0" err="1"/>
              <a:t>Schoenberger</a:t>
            </a:r>
            <a:r>
              <a:rPr lang="en-US" sz="6400" dirty="0"/>
              <a:t>, N., &amp; </a:t>
            </a:r>
            <a:r>
              <a:rPr lang="en-US" sz="6400" dirty="0" err="1"/>
              <a:t>Shiflett</a:t>
            </a:r>
            <a:r>
              <a:rPr lang="en-US" sz="6400" dirty="0"/>
              <a:t>, S. (2003).Use of unconventional therapies by individuals with multiple sclerosis.  </a:t>
            </a:r>
            <a:r>
              <a:rPr lang="en-US" sz="6400" i="1" dirty="0"/>
              <a:t>Clinical rehabilitation</a:t>
            </a:r>
            <a:r>
              <a:rPr lang="pt-BR" sz="6400" dirty="0"/>
              <a:t>;17(2):181-91.doi: 10.1191/0269215503cr604oa.</a:t>
            </a:r>
            <a:endParaRPr lang="en-US" sz="6400" b="1" dirty="0"/>
          </a:p>
          <a:p>
            <a:r>
              <a:rPr lang="en-US" sz="6400" dirty="0">
                <a:hlinkClick r:id="rId3"/>
              </a:rPr>
              <a:t>National Center for Complementary and Integrative Health.  Accessed, July 21.2021 from: https://www.nccih.nih.gov/health/be an Informed Consumer | NCCIH (nih.gov</a:t>
            </a:r>
            <a:endParaRPr lang="en-US" sz="6400" dirty="0"/>
          </a:p>
          <a:p>
            <a:r>
              <a:rPr lang="en-US" sz="6400" dirty="0"/>
              <a:t>National Multiple Sclerosis Society, Retrieved August 2121 from:  </a:t>
            </a:r>
            <a:r>
              <a:rPr lang="en-US" sz="6400" dirty="0">
                <a:hlinkClick r:id="rId4"/>
              </a:rPr>
              <a:t>https://www.nationalmssociety.org/Treating-MS/Complementary-Alternative-Medicines</a:t>
            </a:r>
            <a:r>
              <a:rPr lang="en-US" sz="6400" dirty="0"/>
              <a:t> </a:t>
            </a:r>
          </a:p>
          <a:p>
            <a:r>
              <a:rPr lang="en-US" sz="6400" dirty="0"/>
              <a:t>Silberman, E., Senders, A., </a:t>
            </a:r>
            <a:r>
              <a:rPr lang="en-US" sz="6400" dirty="0" err="1"/>
              <a:t>Wooliscroft</a:t>
            </a:r>
            <a:r>
              <a:rPr lang="en-US" sz="6400" dirty="0"/>
              <a:t>, L. et al. (2020).  Cross-sectional survey of complementary and alternative medicine used in Oregon and Southwest Washington to treat multiple sclerosis: a 17-year update.  </a:t>
            </a:r>
            <a:r>
              <a:rPr lang="en-US" sz="6400" i="1" dirty="0"/>
              <a:t>Multiple Sclerosis and Related Disorders</a:t>
            </a:r>
            <a:r>
              <a:rPr lang="en-US" sz="6400" dirty="0"/>
              <a:t>, 41:102041.</a:t>
            </a:r>
          </a:p>
          <a:p>
            <a:r>
              <a:rPr lang="en-US" sz="6400" dirty="0" err="1"/>
              <a:t>Tryfonos</a:t>
            </a:r>
            <a:r>
              <a:rPr lang="en-US" sz="6400" dirty="0"/>
              <a:t>, C., </a:t>
            </a:r>
            <a:r>
              <a:rPr lang="en-US" sz="6400" dirty="0" err="1"/>
              <a:t>Mantzorou</a:t>
            </a:r>
            <a:r>
              <a:rPr lang="en-US" sz="6400" dirty="0"/>
              <a:t>, M., </a:t>
            </a:r>
            <a:r>
              <a:rPr lang="en-US" sz="6400" dirty="0" err="1"/>
              <a:t>Fotiou</a:t>
            </a:r>
            <a:r>
              <a:rPr lang="en-US" sz="6400" dirty="0"/>
              <a:t>, D. et al. (2019).  Dietary supplements on controlling multiple sclerosis symptoms and relapses:  Current clinical evidence and future perspective.  </a:t>
            </a:r>
            <a:r>
              <a:rPr lang="en-US" sz="6400" i="1" dirty="0"/>
              <a:t>Medicines, </a:t>
            </a:r>
            <a:r>
              <a:rPr lang="en-US" sz="6400" dirty="0"/>
              <a:t>6, 95 DOI: 10.3390/medicines6030095</a:t>
            </a:r>
          </a:p>
          <a:p>
            <a:r>
              <a:rPr lang="en-US" sz="6400" dirty="0"/>
              <a:t>World Health Organization. https://www.who.int/health-topics/traditional-complementary-and-integrative-medicine#tab=tab_1</a:t>
            </a:r>
          </a:p>
          <a:p>
            <a:r>
              <a:rPr lang="en-US" sz="6400" dirty="0"/>
              <a:t>Yadav, V.,  Bever, C., Bowen, J. et al., (2014).  Summary of evidence-based guideline:  Complementary and alternative medicine in multiple sclerosis.  Report of the Guideline Development Subcommittee of the American Academy of Neurology. </a:t>
            </a:r>
            <a:r>
              <a:rPr lang="en-US" sz="6400" i="1" dirty="0"/>
              <a:t>Neurology;</a:t>
            </a:r>
            <a:r>
              <a:rPr lang="en-US" sz="6400" dirty="0"/>
              <a:t>82: 1082-1092.</a:t>
            </a:r>
          </a:p>
          <a:p>
            <a:endParaRPr lang="en-US" sz="6400" dirty="0"/>
          </a:p>
          <a:p>
            <a:pPr marL="0" indent="0">
              <a:buNone/>
            </a:pPr>
            <a:br>
              <a:rPr lang="en-US" sz="6400" b="1" dirty="0"/>
            </a:br>
            <a:endParaRPr lang="en-US" sz="6400" dirty="0"/>
          </a:p>
          <a:p>
            <a:endParaRPr lang="en-US" sz="6400" dirty="0"/>
          </a:p>
          <a:p>
            <a:endParaRPr lang="en-US" dirty="0"/>
          </a:p>
        </p:txBody>
      </p:sp>
      <p:sp>
        <p:nvSpPr>
          <p:cNvPr id="5" name="Rectangle 2">
            <a:extLst>
              <a:ext uri="{FF2B5EF4-FFF2-40B4-BE49-F238E27FC236}">
                <a16:creationId xmlns:a16="http://schemas.microsoft.com/office/drawing/2014/main" id="{40D6CB4F-3800-4B96-ADF6-30095AA2E9EF}"/>
              </a:ext>
            </a:extLst>
          </p:cNvPr>
          <p:cNvSpPr>
            <a:spLocks noChangeArrowheads="1"/>
          </p:cNvSpPr>
          <p:nvPr/>
        </p:nvSpPr>
        <p:spPr bwMode="auto">
          <a:xfrm>
            <a:off x="152400" y="60067"/>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p:txBody>
      </p:sp>
    </p:spTree>
    <p:extLst>
      <p:ext uri="{BB962C8B-B14F-4D97-AF65-F5344CB8AC3E}">
        <p14:creationId xmlns:p14="http://schemas.microsoft.com/office/powerpoint/2010/main" val="1704034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E55C3-25AA-434D-9328-B401E25CB17A}"/>
              </a:ext>
            </a:extLst>
          </p:cNvPr>
          <p:cNvSpPr>
            <a:spLocks noGrp="1"/>
          </p:cNvSpPr>
          <p:nvPr>
            <p:ph type="title"/>
          </p:nvPr>
        </p:nvSpPr>
        <p:spPr/>
        <p:txBody>
          <a:bodyPr/>
          <a:lstStyle/>
          <a:p>
            <a:r>
              <a:rPr lang="en-US" b="1" dirty="0">
                <a:solidFill>
                  <a:srgbClr val="7030A0"/>
                </a:solidFill>
              </a:rPr>
              <a:t>Categories of CAM</a:t>
            </a:r>
          </a:p>
        </p:txBody>
      </p:sp>
      <p:sp>
        <p:nvSpPr>
          <p:cNvPr id="3" name="Content Placeholder 2">
            <a:extLst>
              <a:ext uri="{FF2B5EF4-FFF2-40B4-BE49-F238E27FC236}">
                <a16:creationId xmlns:a16="http://schemas.microsoft.com/office/drawing/2014/main" id="{A3624D20-D165-4E1A-B162-EEDFBE3021CE}"/>
              </a:ext>
            </a:extLst>
          </p:cNvPr>
          <p:cNvSpPr>
            <a:spLocks noGrp="1"/>
          </p:cNvSpPr>
          <p:nvPr>
            <p:ph idx="1"/>
          </p:nvPr>
        </p:nvSpPr>
        <p:spPr/>
        <p:txBody>
          <a:bodyPr>
            <a:normAutofit fontScale="92500"/>
          </a:bodyPr>
          <a:lstStyle/>
          <a:p>
            <a:r>
              <a:rPr lang="en-US" b="1" dirty="0">
                <a:solidFill>
                  <a:srgbClr val="C00000"/>
                </a:solidFill>
              </a:rPr>
              <a:t>Nutritional </a:t>
            </a:r>
            <a:r>
              <a:rPr lang="en-US" dirty="0"/>
              <a:t>(e.g., special diets, dietary supplements, herbs, probiotics, and microbial-based therapies).</a:t>
            </a:r>
          </a:p>
          <a:p>
            <a:r>
              <a:rPr lang="en-US" b="1" dirty="0">
                <a:solidFill>
                  <a:srgbClr val="C00000"/>
                </a:solidFill>
              </a:rPr>
              <a:t>Psychological</a:t>
            </a:r>
            <a:r>
              <a:rPr lang="en-US" dirty="0">
                <a:solidFill>
                  <a:srgbClr val="C00000"/>
                </a:solidFill>
              </a:rPr>
              <a:t> </a:t>
            </a:r>
            <a:r>
              <a:rPr lang="en-US" dirty="0"/>
              <a:t>(e.g., meditation, hypnosis, music therapies, relaxation therapies).</a:t>
            </a:r>
          </a:p>
          <a:p>
            <a:r>
              <a:rPr lang="en-US" b="1" dirty="0">
                <a:solidFill>
                  <a:srgbClr val="C00000"/>
                </a:solidFill>
              </a:rPr>
              <a:t>Physical</a:t>
            </a:r>
            <a:r>
              <a:rPr lang="en-US" dirty="0"/>
              <a:t> (e.g., acupuncture, massage, spinal manipulation).</a:t>
            </a:r>
          </a:p>
          <a:p>
            <a:r>
              <a:rPr lang="en-US" b="1" dirty="0">
                <a:solidFill>
                  <a:srgbClr val="C00000"/>
                </a:solidFill>
              </a:rPr>
              <a:t>Combinations</a:t>
            </a:r>
            <a:r>
              <a:rPr lang="en-US" dirty="0"/>
              <a:t> such as psychological and physical (e.g., yoga, tai chi, dance therapies, some forms of art therapy) or psychological and nutritional (e.g., mindful eating).</a:t>
            </a:r>
          </a:p>
          <a:p>
            <a:r>
              <a:rPr lang="en-US" b="1" dirty="0">
                <a:solidFill>
                  <a:srgbClr val="C00000"/>
                </a:solidFill>
              </a:rPr>
              <a:t>Practices of traditional healers:</a:t>
            </a:r>
            <a:r>
              <a:rPr lang="en-US" b="1" dirty="0"/>
              <a:t> </a:t>
            </a:r>
            <a:r>
              <a:rPr lang="en-US" dirty="0"/>
              <a:t>Ayurvedic medicine, traditional Chinese medicine, homeopathy, naturopathy, and functional medicine. </a:t>
            </a:r>
          </a:p>
        </p:txBody>
      </p:sp>
      <p:sp>
        <p:nvSpPr>
          <p:cNvPr id="4" name="TextBox 3">
            <a:extLst>
              <a:ext uri="{FF2B5EF4-FFF2-40B4-BE49-F238E27FC236}">
                <a16:creationId xmlns:a16="http://schemas.microsoft.com/office/drawing/2014/main" id="{712681DE-189A-4B3F-AE55-5100631827BC}"/>
              </a:ext>
            </a:extLst>
          </p:cNvPr>
          <p:cNvSpPr txBox="1"/>
          <p:nvPr/>
        </p:nvSpPr>
        <p:spPr>
          <a:xfrm>
            <a:off x="543339" y="5988734"/>
            <a:ext cx="10284354" cy="646331"/>
          </a:xfrm>
          <a:prstGeom prst="rect">
            <a:avLst/>
          </a:prstGeom>
          <a:noFill/>
        </p:spPr>
        <p:txBody>
          <a:bodyPr wrap="none" rtlCol="0">
            <a:spAutoFit/>
          </a:bodyPr>
          <a:lstStyle/>
          <a:p>
            <a:r>
              <a:rPr lang="en-US" dirty="0">
                <a:hlinkClick r:id="rId2"/>
              </a:rPr>
              <a:t>National Center for Complementary and Integrative Health.  </a:t>
            </a:r>
          </a:p>
          <a:p>
            <a:r>
              <a:rPr lang="en-US" dirty="0">
                <a:hlinkClick r:id="rId2"/>
              </a:rPr>
              <a:t>Accessed, July 21.2021 from: https://www.nccih.nih.gov/health/be an Informed Consumer | NCCIH (nih.gov)</a:t>
            </a:r>
            <a:endParaRPr lang="en-US" dirty="0"/>
          </a:p>
        </p:txBody>
      </p:sp>
    </p:spTree>
    <p:extLst>
      <p:ext uri="{BB962C8B-B14F-4D97-AF65-F5344CB8AC3E}">
        <p14:creationId xmlns:p14="http://schemas.microsoft.com/office/powerpoint/2010/main" val="38270853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gnifying glass and question mark">
            <a:extLst>
              <a:ext uri="{FF2B5EF4-FFF2-40B4-BE49-F238E27FC236}">
                <a16:creationId xmlns:a16="http://schemas.microsoft.com/office/drawing/2014/main" id="{58FEB8C1-7456-46B4-AC58-9EE87E2E3228}"/>
              </a:ext>
            </a:extLst>
          </p:cNvPr>
          <p:cNvPicPr>
            <a:picLocks noChangeAspect="1"/>
          </p:cNvPicPr>
          <p:nvPr/>
        </p:nvPicPr>
        <p:blipFill rotWithShape="1">
          <a:blip r:embed="rId3">
            <a:extLst>
              <a:ext uri="{28A0092B-C50C-407E-A947-70E740481C1C}">
                <a14:useLocalDpi xmlns:a14="http://schemas.microsoft.com/office/drawing/2010/main" val="0"/>
              </a:ext>
            </a:extLst>
          </a:blip>
          <a:srcRect l="7764" t="10084" r="4471"/>
          <a:stretch/>
        </p:blipFill>
        <p:spPr>
          <a:xfrm>
            <a:off x="3213100" y="2527639"/>
            <a:ext cx="5130800" cy="2956930"/>
          </a:xfrm>
          <a:prstGeom prst="rect">
            <a:avLst/>
          </a:prstGeom>
        </p:spPr>
      </p:pic>
      <p:sp>
        <p:nvSpPr>
          <p:cNvPr id="6" name="TextBox 5">
            <a:extLst>
              <a:ext uri="{FF2B5EF4-FFF2-40B4-BE49-F238E27FC236}">
                <a16:creationId xmlns:a16="http://schemas.microsoft.com/office/drawing/2014/main" id="{AB431095-80E0-4964-B8CE-8B1E9A1A0CE6}"/>
              </a:ext>
            </a:extLst>
          </p:cNvPr>
          <p:cNvSpPr txBox="1"/>
          <p:nvPr/>
        </p:nvSpPr>
        <p:spPr>
          <a:xfrm>
            <a:off x="3213100" y="1020802"/>
            <a:ext cx="6096000" cy="110799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8473E5"/>
                </a:solidFill>
                <a:effectLst/>
                <a:uLnTx/>
                <a:uFillTx/>
                <a:latin typeface="Amasis MT Pro Medium" panose="020B0604020202020204" pitchFamily="18" charset="0"/>
                <a:cs typeface="Arial" panose="020B0604020202020204" pitchFamily="34" charset="0"/>
              </a:rPr>
              <a:t>Questions???</a:t>
            </a:r>
          </a:p>
        </p:txBody>
      </p:sp>
      <p:sp>
        <p:nvSpPr>
          <p:cNvPr id="7" name="TextBox 6">
            <a:extLst>
              <a:ext uri="{FF2B5EF4-FFF2-40B4-BE49-F238E27FC236}">
                <a16:creationId xmlns:a16="http://schemas.microsoft.com/office/drawing/2014/main" id="{945428BC-6B53-4E89-AF26-AB7B7F31943D}"/>
              </a:ext>
            </a:extLst>
          </p:cNvPr>
          <p:cNvSpPr txBox="1"/>
          <p:nvPr/>
        </p:nvSpPr>
        <p:spPr>
          <a:xfrm>
            <a:off x="3022600" y="5883410"/>
            <a:ext cx="8382000" cy="523220"/>
          </a:xfrm>
          <a:prstGeom prst="rect">
            <a:avLst/>
          </a:prstGeom>
          <a:noFill/>
        </p:spPr>
        <p:txBody>
          <a:bodyPr wrap="square" rtlCol="0">
            <a:spAutoFit/>
          </a:bodyPr>
          <a:lstStyle/>
          <a:p>
            <a:r>
              <a:rPr lang="en-US" sz="2800" b="1" dirty="0"/>
              <a:t>nationalMSsociety.org/</a:t>
            </a:r>
            <a:r>
              <a:rPr lang="en-US" sz="2800" b="1" dirty="0" err="1"/>
              <a:t>CurrentTopics</a:t>
            </a:r>
            <a:endParaRPr lang="en-US" sz="2800" b="1" dirty="0"/>
          </a:p>
        </p:txBody>
      </p:sp>
    </p:spTree>
    <p:extLst>
      <p:ext uri="{BB962C8B-B14F-4D97-AF65-F5344CB8AC3E}">
        <p14:creationId xmlns:p14="http://schemas.microsoft.com/office/powerpoint/2010/main" val="3105267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CAE00-55A7-496D-A6C7-4323DD2F56E2}"/>
              </a:ext>
            </a:extLst>
          </p:cNvPr>
          <p:cNvSpPr>
            <a:spLocks noGrp="1"/>
          </p:cNvSpPr>
          <p:nvPr>
            <p:ph type="title"/>
          </p:nvPr>
        </p:nvSpPr>
        <p:spPr/>
        <p:txBody>
          <a:bodyPr/>
          <a:lstStyle/>
          <a:p>
            <a:r>
              <a:rPr lang="en-US" b="1" dirty="0">
                <a:solidFill>
                  <a:srgbClr val="7030A0"/>
                </a:solidFill>
              </a:rPr>
              <a:t>What do we know</a:t>
            </a:r>
          </a:p>
        </p:txBody>
      </p:sp>
      <p:sp>
        <p:nvSpPr>
          <p:cNvPr id="3" name="Content Placeholder 2">
            <a:extLst>
              <a:ext uri="{FF2B5EF4-FFF2-40B4-BE49-F238E27FC236}">
                <a16:creationId xmlns:a16="http://schemas.microsoft.com/office/drawing/2014/main" id="{4129EC64-E51E-48FF-8436-36E44A81F39B}"/>
              </a:ext>
            </a:extLst>
          </p:cNvPr>
          <p:cNvSpPr>
            <a:spLocks noGrp="1"/>
          </p:cNvSpPr>
          <p:nvPr>
            <p:ph idx="1"/>
          </p:nvPr>
        </p:nvSpPr>
        <p:spPr>
          <a:xfrm>
            <a:off x="838200" y="1380564"/>
            <a:ext cx="10515600" cy="5477435"/>
          </a:xfrm>
        </p:spPr>
        <p:txBody>
          <a:bodyPr>
            <a:normAutofit lnSpcReduction="10000"/>
          </a:bodyPr>
          <a:lstStyle/>
          <a:p>
            <a:r>
              <a:rPr lang="en-US" dirty="0"/>
              <a:t>30% of Americans use Cam </a:t>
            </a:r>
            <a:r>
              <a:rPr lang="en-US" sz="2000" dirty="0"/>
              <a:t>(NICCIH)</a:t>
            </a:r>
          </a:p>
          <a:p>
            <a:r>
              <a:rPr lang="en-US" dirty="0"/>
              <a:t>More than half of those diagnosed with MS use CAM (50%-80%) to treat the disease and symptoms </a:t>
            </a:r>
            <a:r>
              <a:rPr lang="en-US" sz="2000" dirty="0"/>
              <a:t>(Nayak, 2003; </a:t>
            </a:r>
            <a:r>
              <a:rPr lang="en-US" sz="2000" dirty="0" err="1"/>
              <a:t>Marrie</a:t>
            </a:r>
            <a:r>
              <a:rPr lang="en-US" sz="2000" dirty="0"/>
              <a:t>, 2003; </a:t>
            </a:r>
            <a:r>
              <a:rPr lang="en-US" sz="2000" dirty="0" err="1"/>
              <a:t>Gotta</a:t>
            </a:r>
            <a:r>
              <a:rPr lang="en-US" sz="2000" dirty="0"/>
              <a:t>, 2018)</a:t>
            </a:r>
          </a:p>
          <a:p>
            <a:r>
              <a:rPr lang="en-US" dirty="0"/>
              <a:t>Factors associated with CAM use: </a:t>
            </a:r>
          </a:p>
          <a:p>
            <a:pPr lvl="1"/>
            <a:r>
              <a:rPr lang="en-US" dirty="0"/>
              <a:t>Dissatisfaction with conventional therapy</a:t>
            </a:r>
          </a:p>
          <a:p>
            <a:pPr lvl="1"/>
            <a:r>
              <a:rPr lang="en-US" dirty="0"/>
              <a:t>Improve QOL</a:t>
            </a:r>
          </a:p>
          <a:p>
            <a:r>
              <a:rPr lang="en-US" b="1" dirty="0">
                <a:solidFill>
                  <a:srgbClr val="C00000"/>
                </a:solidFill>
              </a:rPr>
              <a:t>Concerns</a:t>
            </a:r>
          </a:p>
          <a:p>
            <a:pPr lvl="1"/>
            <a:r>
              <a:rPr lang="en-US" dirty="0"/>
              <a:t>Access and availability of CAM increasing</a:t>
            </a:r>
          </a:p>
          <a:p>
            <a:pPr lvl="1"/>
            <a:r>
              <a:rPr lang="en-US" dirty="0"/>
              <a:t>Misleading and unreliable information of efficacy without disclosure of risk</a:t>
            </a:r>
          </a:p>
          <a:p>
            <a:pPr lvl="1"/>
            <a:r>
              <a:rPr lang="en-US" dirty="0"/>
              <a:t>Affect on perception and adherence to prescribed therapies</a:t>
            </a:r>
          </a:p>
          <a:p>
            <a:pPr lvl="1"/>
            <a:r>
              <a:rPr lang="en-US" dirty="0"/>
              <a:t>Availability of insurance coverage-incr. social acceptance and popularity</a:t>
            </a:r>
          </a:p>
          <a:p>
            <a:pPr lvl="1"/>
            <a:r>
              <a:rPr lang="en-US" dirty="0"/>
              <a:t>Education of HCP</a:t>
            </a:r>
          </a:p>
          <a:p>
            <a:pPr lvl="1"/>
            <a:r>
              <a:rPr lang="en-US" dirty="0"/>
              <a:t>Side effects and cost</a:t>
            </a:r>
          </a:p>
        </p:txBody>
      </p:sp>
    </p:spTree>
    <p:extLst>
      <p:ext uri="{BB962C8B-B14F-4D97-AF65-F5344CB8AC3E}">
        <p14:creationId xmlns:p14="http://schemas.microsoft.com/office/powerpoint/2010/main" val="2519033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6E6C9-5302-314D-ACE7-2AE9AC605C68}"/>
              </a:ext>
            </a:extLst>
          </p:cNvPr>
          <p:cNvSpPr>
            <a:spLocks noGrp="1"/>
          </p:cNvSpPr>
          <p:nvPr>
            <p:ph type="title"/>
          </p:nvPr>
        </p:nvSpPr>
        <p:spPr/>
        <p:txBody>
          <a:bodyPr/>
          <a:lstStyle/>
          <a:p>
            <a:r>
              <a:rPr lang="en-US" b="1" dirty="0">
                <a:solidFill>
                  <a:srgbClr val="7030A0"/>
                </a:solidFill>
              </a:rPr>
              <a:t>What’s at stake?</a:t>
            </a:r>
          </a:p>
        </p:txBody>
      </p:sp>
      <p:sp>
        <p:nvSpPr>
          <p:cNvPr id="3" name="Content Placeholder 2">
            <a:extLst>
              <a:ext uri="{FF2B5EF4-FFF2-40B4-BE49-F238E27FC236}">
                <a16:creationId xmlns:a16="http://schemas.microsoft.com/office/drawing/2014/main" id="{E7DE0AD4-4115-FC44-9EC3-A2961CCC4758}"/>
              </a:ext>
            </a:extLst>
          </p:cNvPr>
          <p:cNvSpPr>
            <a:spLocks noGrp="1"/>
          </p:cNvSpPr>
          <p:nvPr>
            <p:ph idx="1"/>
          </p:nvPr>
        </p:nvSpPr>
        <p:spPr/>
        <p:txBody>
          <a:bodyPr/>
          <a:lstStyle/>
          <a:p>
            <a:r>
              <a:rPr lang="en-US" b="1" dirty="0">
                <a:solidFill>
                  <a:srgbClr val="C00000"/>
                </a:solidFill>
              </a:rPr>
              <a:t>Safety </a:t>
            </a:r>
            <a:r>
              <a:rPr lang="en-US" dirty="0"/>
              <a:t>(may not be harmless)</a:t>
            </a:r>
          </a:p>
          <a:p>
            <a:pPr lvl="1"/>
            <a:r>
              <a:rPr lang="en-US" dirty="0"/>
              <a:t>For MS consider side effects, drug interactions, over-stimulation of the immune system</a:t>
            </a:r>
          </a:p>
          <a:p>
            <a:r>
              <a:rPr lang="en-US" b="1" dirty="0">
                <a:solidFill>
                  <a:srgbClr val="C00000"/>
                </a:solidFill>
              </a:rPr>
              <a:t>Efficacy</a:t>
            </a:r>
            <a:r>
              <a:rPr lang="en-US" dirty="0"/>
              <a:t> (unknown)</a:t>
            </a:r>
          </a:p>
          <a:p>
            <a:r>
              <a:rPr lang="en-US" b="1" dirty="0">
                <a:solidFill>
                  <a:srgbClr val="C00000"/>
                </a:solidFill>
              </a:rPr>
              <a:t>Fraud</a:t>
            </a:r>
          </a:p>
          <a:p>
            <a:r>
              <a:rPr lang="en-US" dirty="0"/>
              <a:t>AAN guidelines ask</a:t>
            </a:r>
          </a:p>
          <a:p>
            <a:pPr lvl="1"/>
            <a:r>
              <a:rPr lang="en-US" dirty="0"/>
              <a:t>Do Cam therapies reduce specific symptoms and prevent relapses or disability?</a:t>
            </a:r>
          </a:p>
          <a:p>
            <a:pPr lvl="1"/>
            <a:r>
              <a:rPr lang="en-US" dirty="0"/>
              <a:t>Can CAM use worsen MS or cause serious adverse effects?</a:t>
            </a:r>
          </a:p>
          <a:p>
            <a:pPr lvl="1"/>
            <a:r>
              <a:rPr lang="en-US" dirty="0"/>
              <a:t>Can CAM use interfere MS disease modifying therapies?</a:t>
            </a:r>
          </a:p>
          <a:p>
            <a:pPr lvl="1"/>
            <a:endParaRPr lang="en-US" dirty="0"/>
          </a:p>
        </p:txBody>
      </p:sp>
    </p:spTree>
    <p:extLst>
      <p:ext uri="{BB962C8B-B14F-4D97-AF65-F5344CB8AC3E}">
        <p14:creationId xmlns:p14="http://schemas.microsoft.com/office/powerpoint/2010/main" val="1810292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1C6C1-9BC2-4A33-BD7B-EF2C7E77E333}"/>
              </a:ext>
            </a:extLst>
          </p:cNvPr>
          <p:cNvSpPr>
            <a:spLocks noGrp="1"/>
          </p:cNvSpPr>
          <p:nvPr>
            <p:ph type="title"/>
          </p:nvPr>
        </p:nvSpPr>
        <p:spPr>
          <a:xfrm>
            <a:off x="662940" y="159173"/>
            <a:ext cx="11338560" cy="1325563"/>
          </a:xfrm>
        </p:spPr>
        <p:txBody>
          <a:bodyPr>
            <a:normAutofit fontScale="90000"/>
          </a:bodyPr>
          <a:lstStyle/>
          <a:p>
            <a:r>
              <a:rPr lang="en-US" b="1" dirty="0">
                <a:solidFill>
                  <a:srgbClr val="7030A0"/>
                </a:solidFill>
              </a:rPr>
              <a:t>Drug-Herb Interactions</a:t>
            </a:r>
            <a:br>
              <a:rPr lang="en-US" b="1" dirty="0">
                <a:solidFill>
                  <a:srgbClr val="7030A0"/>
                </a:solidFill>
              </a:rPr>
            </a:br>
            <a:r>
              <a:rPr lang="en-US" sz="3600" b="1" dirty="0">
                <a:solidFill>
                  <a:srgbClr val="7030A0"/>
                </a:solidFill>
              </a:rPr>
              <a:t>Center for Excellence for Natural Product-Drug Interaction Research</a:t>
            </a:r>
          </a:p>
        </p:txBody>
      </p:sp>
      <p:sp>
        <p:nvSpPr>
          <p:cNvPr id="3" name="Content Placeholder 2">
            <a:extLst>
              <a:ext uri="{FF2B5EF4-FFF2-40B4-BE49-F238E27FC236}">
                <a16:creationId xmlns:a16="http://schemas.microsoft.com/office/drawing/2014/main" id="{27AB4672-CC21-4541-BDBA-D2A3F8A9A8EA}"/>
              </a:ext>
            </a:extLst>
          </p:cNvPr>
          <p:cNvSpPr>
            <a:spLocks noGrp="1"/>
          </p:cNvSpPr>
          <p:nvPr>
            <p:ph idx="1"/>
          </p:nvPr>
        </p:nvSpPr>
        <p:spPr>
          <a:xfrm>
            <a:off x="838200" y="1827319"/>
            <a:ext cx="10988040" cy="4871508"/>
          </a:xfrm>
        </p:spPr>
        <p:txBody>
          <a:bodyPr>
            <a:normAutofit fontScale="85000" lnSpcReduction="10000"/>
          </a:bodyPr>
          <a:lstStyle/>
          <a:p>
            <a:r>
              <a:rPr lang="en-US" dirty="0"/>
              <a:t>The National Center for Complementary and Integrative Health (NCCIH) is supporting research to provide rigorous data to help consumers and health care providers make informed decisions about using drugs and herbs together.</a:t>
            </a:r>
          </a:p>
          <a:p>
            <a:r>
              <a:rPr lang="en-US" dirty="0" err="1"/>
              <a:t>NaPDI</a:t>
            </a:r>
            <a:r>
              <a:rPr lang="en-US" dirty="0"/>
              <a:t> is creating a repository for natural product–drug interaction data. </a:t>
            </a:r>
          </a:p>
          <a:p>
            <a:pPr lvl="1"/>
            <a:r>
              <a:rPr lang="en-US" b="1" dirty="0">
                <a:solidFill>
                  <a:srgbClr val="C00000"/>
                </a:solidFill>
              </a:rPr>
              <a:t>Green tea: </a:t>
            </a:r>
            <a:r>
              <a:rPr lang="en-US" dirty="0"/>
              <a:t>Green tea catechins potently inhibit intestinal UGT activity </a:t>
            </a:r>
            <a:r>
              <a:rPr lang="en-US" i="1" dirty="0"/>
              <a:t>in vitro</a:t>
            </a:r>
            <a:r>
              <a:rPr lang="en-US" dirty="0"/>
              <a:t>. However, inhibition of raloxifene intestinal glucuronidation does not appear to be the primary mechanism underlying clinical green tea-raloxifene interactions.</a:t>
            </a:r>
          </a:p>
          <a:p>
            <a:pPr lvl="1"/>
            <a:r>
              <a:rPr lang="en-US" b="1" dirty="0">
                <a:solidFill>
                  <a:srgbClr val="C00000"/>
                </a:solidFill>
              </a:rPr>
              <a:t>Goldenseal: </a:t>
            </a:r>
            <a:r>
              <a:rPr lang="en-US" dirty="0"/>
              <a:t>Interactions between goldenseal products and certain drugs in humans have been reported, but comprehensive studies aimed to determine the mechanisms underlying these interactions are lacking. Caution in combination with narrow therapeutic index drugs</a:t>
            </a:r>
          </a:p>
          <a:p>
            <a:pPr lvl="1"/>
            <a:r>
              <a:rPr lang="en-US" b="1" dirty="0">
                <a:solidFill>
                  <a:srgbClr val="C00000"/>
                </a:solidFill>
              </a:rPr>
              <a:t>Kratom: </a:t>
            </a:r>
            <a:r>
              <a:rPr lang="en-US" dirty="0"/>
              <a:t>The potential for natural product-drug interactions involving kratom is evident, but more studies—specifically </a:t>
            </a:r>
            <a:r>
              <a:rPr lang="en-US" i="1" dirty="0"/>
              <a:t>in vivo</a:t>
            </a:r>
            <a:r>
              <a:rPr lang="en-US" dirty="0"/>
              <a:t> studies—are needed to fill the gaps in literature and determine the clinical relevance of these interactions.</a:t>
            </a:r>
          </a:p>
          <a:p>
            <a:pPr lvl="1"/>
            <a:r>
              <a:rPr lang="en-US" b="1" dirty="0">
                <a:solidFill>
                  <a:srgbClr val="C00000"/>
                </a:solidFill>
              </a:rPr>
              <a:t>Cannabis:  </a:t>
            </a:r>
            <a:r>
              <a:rPr lang="en-US" b="1" dirty="0"/>
              <a:t>(</a:t>
            </a:r>
            <a:r>
              <a:rPr lang="en-US" dirty="0"/>
              <a:t>Food products (edibles) containing THC at doses from 50 mg/pack to as high as 1,000 mg/pack) Highly lipophilic, poor aqueous solubility; CBD inhibition to all 4 CYP isoforms; THC interacts with CYP3A4 and CYP2C9; suggest strong potential for clinically relevant cannabinoid-drug interaction</a:t>
            </a:r>
            <a:endParaRPr lang="en-US" b="1" dirty="0"/>
          </a:p>
        </p:txBody>
      </p:sp>
    </p:spTree>
    <p:extLst>
      <p:ext uri="{BB962C8B-B14F-4D97-AF65-F5344CB8AC3E}">
        <p14:creationId xmlns:p14="http://schemas.microsoft.com/office/powerpoint/2010/main" val="85106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0BFDE-41D5-4862-AAC0-5F9EB5ADFB3C}"/>
              </a:ext>
            </a:extLst>
          </p:cNvPr>
          <p:cNvSpPr>
            <a:spLocks noGrp="1"/>
          </p:cNvSpPr>
          <p:nvPr>
            <p:ph type="title"/>
          </p:nvPr>
        </p:nvSpPr>
        <p:spPr/>
        <p:txBody>
          <a:bodyPr>
            <a:normAutofit/>
          </a:bodyPr>
          <a:lstStyle/>
          <a:p>
            <a:r>
              <a:rPr lang="en-US" sz="3600" b="1" dirty="0">
                <a:solidFill>
                  <a:srgbClr val="7030A0"/>
                </a:solidFill>
              </a:rPr>
              <a:t>Review of the Literature (a paucity of evidence for efficacy and safety with DMTs)</a:t>
            </a:r>
          </a:p>
        </p:txBody>
      </p:sp>
      <p:sp>
        <p:nvSpPr>
          <p:cNvPr id="3" name="Content Placeholder 2">
            <a:extLst>
              <a:ext uri="{FF2B5EF4-FFF2-40B4-BE49-F238E27FC236}">
                <a16:creationId xmlns:a16="http://schemas.microsoft.com/office/drawing/2014/main" id="{EFCAB5FC-2C22-4A38-8507-AB79083C0B48}"/>
              </a:ext>
            </a:extLst>
          </p:cNvPr>
          <p:cNvSpPr>
            <a:spLocks noGrp="1"/>
          </p:cNvSpPr>
          <p:nvPr>
            <p:ph idx="1"/>
          </p:nvPr>
        </p:nvSpPr>
        <p:spPr/>
        <p:txBody>
          <a:bodyPr>
            <a:normAutofit lnSpcReduction="10000"/>
          </a:bodyPr>
          <a:lstStyle/>
          <a:p>
            <a:pPr marL="0" indent="0">
              <a:buNone/>
            </a:pPr>
            <a:r>
              <a:rPr lang="en-US" b="1" dirty="0"/>
              <a:t>Yadav, V.,  Bever, C., Bowen, J. et al., (2014).  Summary of evidence-based guideline:  Complementary and alternative medicine in multiple sclerosis.  Report of the Guideline Development Subcommittee of the American Academy of Neurology. </a:t>
            </a:r>
            <a:r>
              <a:rPr lang="en-US" b="1" i="1" dirty="0"/>
              <a:t>Neurology;</a:t>
            </a:r>
            <a:r>
              <a:rPr lang="en-US" b="1" dirty="0"/>
              <a:t>82: 1082-1092.</a:t>
            </a:r>
          </a:p>
          <a:p>
            <a:pPr lvl="1"/>
            <a:r>
              <a:rPr lang="en-US" dirty="0"/>
              <a:t>Evidence for oral cannabis extract and THC use for reported spasticity and pain</a:t>
            </a:r>
          </a:p>
          <a:p>
            <a:pPr lvl="1"/>
            <a:r>
              <a:rPr lang="en-US" dirty="0"/>
              <a:t>Magnet therapy probably effective for fatigue/probably ineffective for depression</a:t>
            </a:r>
          </a:p>
          <a:p>
            <a:pPr lvl="1"/>
            <a:r>
              <a:rPr lang="en-US" dirty="0"/>
              <a:t>Fish oil probably ineffective for relapses, disability, fatigue, QOL and MRI lesions</a:t>
            </a:r>
          </a:p>
          <a:p>
            <a:pPr lvl="1"/>
            <a:r>
              <a:rPr lang="en-US" dirty="0"/>
              <a:t>Ginkgo Biloba ineffective for improving cognitive function</a:t>
            </a:r>
          </a:p>
        </p:txBody>
      </p:sp>
    </p:spTree>
    <p:extLst>
      <p:ext uri="{BB962C8B-B14F-4D97-AF65-F5344CB8AC3E}">
        <p14:creationId xmlns:p14="http://schemas.microsoft.com/office/powerpoint/2010/main" val="4165551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eadershipConf2013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18451</TotalTime>
  <Words>6957</Words>
  <Application>Microsoft Office PowerPoint</Application>
  <PresentationFormat>Widescreen</PresentationFormat>
  <Paragraphs>556</Paragraphs>
  <Slides>50</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50</vt:i4>
      </vt:variant>
    </vt:vector>
  </HeadingPairs>
  <TitlesOfParts>
    <vt:vector size="59" baseType="lpstr">
      <vt:lpstr>Amasis MT Pro Medium</vt:lpstr>
      <vt:lpstr>Arial</vt:lpstr>
      <vt:lpstr>BlinkMacSystemFont</vt:lpstr>
      <vt:lpstr>Calibri</vt:lpstr>
      <vt:lpstr>Calibri Light</vt:lpstr>
      <vt:lpstr>Neue Helvetica W01</vt:lpstr>
      <vt:lpstr>Source Sans Pro</vt:lpstr>
      <vt:lpstr>Office Theme</vt:lpstr>
      <vt:lpstr>LeadershipConf2013V1</vt:lpstr>
      <vt:lpstr>Current Topics in MS</vt:lpstr>
      <vt:lpstr>Presenter</vt:lpstr>
      <vt:lpstr>Complementary, Alternative and Integrative Therapies in Multiple Sclerosis</vt:lpstr>
      <vt:lpstr>Definitions</vt:lpstr>
      <vt:lpstr>Categories of CAM</vt:lpstr>
      <vt:lpstr>What do we know</vt:lpstr>
      <vt:lpstr>What’s at stake?</vt:lpstr>
      <vt:lpstr>Drug-Herb Interactions Center for Excellence for Natural Product-Drug Interaction Research</vt:lpstr>
      <vt:lpstr>Review of the Literature (a paucity of evidence for efficacy and safety with DMTs)</vt:lpstr>
      <vt:lpstr>Claflin, S. B., van der Mei, I. A., &amp; Taylor, B. V. (2018).  Complementary and alternative treatment of multiple sclerosis: a review of the evidence from 2001 to 2016. J Neurol Neurosurg Psychiatry; 89: 34-41. </vt:lpstr>
      <vt:lpstr>Silberman, E., Senders, A., Wooliscroft, L. et al. (2020).  Cross-sectional survey of complementary and alternative medicine used in Oregon and Southwest Washington to treat multiple sclerosis: a 17-year update.  Multiple Sclerosis and Related Disorders, 41:102041.</vt:lpstr>
      <vt:lpstr>Survey Results</vt:lpstr>
      <vt:lpstr>Current Use and Perceived Benefits of CAM</vt:lpstr>
      <vt:lpstr>What has 17 years wrought</vt:lpstr>
      <vt:lpstr>Associated Factors</vt:lpstr>
      <vt:lpstr>Findings/Conclusions</vt:lpstr>
      <vt:lpstr>Kim, S.K., Chang, l., Weinstock-Guttman, B., et al. (2018).  Complementary and alternative medicine usage by multiple sclerosis patients: results of a prospective clinical trial. JCAM, 24(6): 696-602.</vt:lpstr>
      <vt:lpstr>Findings</vt:lpstr>
      <vt:lpstr>Tryfonos, C., Mantzorou, M., Fotiou, D. et al. (2019).  Dietary supplements on controlling multiple sclerosis symptoms and relapses:  Current clinical evidence and future perspective.  Medicines, 6, 95 DOI: 10.3390/medicines6030095</vt:lpstr>
      <vt:lpstr>PowerPoint Presentation</vt:lpstr>
      <vt:lpstr>Dietary Supplements</vt:lpstr>
      <vt:lpstr>Herbal Medicine or Botanicals</vt:lpstr>
      <vt:lpstr>Diet and Supplements in MS</vt:lpstr>
      <vt:lpstr>Supplements studied</vt:lpstr>
      <vt:lpstr>Supplements studied</vt:lpstr>
      <vt:lpstr>Supplements Studied</vt:lpstr>
      <vt:lpstr>Dietary Supplements Safety and Efficacy</vt:lpstr>
      <vt:lpstr>Dietary Supplements Safety and Efficacy</vt:lpstr>
      <vt:lpstr>Dietary Supplements Safety and Efficacy </vt:lpstr>
      <vt:lpstr>Dietary Supplements</vt:lpstr>
      <vt:lpstr>Low Dose Naltrexone (LDN)</vt:lpstr>
      <vt:lpstr>Probiotics and Gut Microbiome</vt:lpstr>
      <vt:lpstr>Hyperbaric Oxygen</vt:lpstr>
      <vt:lpstr>Electromagnetic Therapy</vt:lpstr>
      <vt:lpstr>Chronic Cerebrospinal Venous Insufficiency</vt:lpstr>
      <vt:lpstr>Cannabis</vt:lpstr>
      <vt:lpstr>Mind-body Practices in MS</vt:lpstr>
      <vt:lpstr>Mind-body</vt:lpstr>
      <vt:lpstr>Bottom Line on Safety and Efficacy</vt:lpstr>
      <vt:lpstr>Ineffective for MS</vt:lpstr>
      <vt:lpstr>Dietary Supplements Safety and Efficacy Bowling, A (2014). Optimal health with multiple sclerosis. A guide to integrative lifestyle. Alternative, and conventional medicine. DemosHEALTH: NY.</vt:lpstr>
      <vt:lpstr>Essential to a Healthy Life</vt:lpstr>
      <vt:lpstr>Safety</vt:lpstr>
      <vt:lpstr> Studies supporting efficacy with minimal to no harm </vt:lpstr>
      <vt:lpstr>Uncertain Efficacy and Safety</vt:lpstr>
      <vt:lpstr>Caution Recommended</vt:lpstr>
      <vt:lpstr>NMSS Guidelines for Considering CAM</vt:lpstr>
      <vt:lpstr>Best Practices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Complementary and Integrative Therapies</dc:title>
  <dc:creator>Maloni, Heidi W.</dc:creator>
  <cp:lastModifiedBy>Hope Nearhood</cp:lastModifiedBy>
  <cp:revision>170</cp:revision>
  <dcterms:created xsi:type="dcterms:W3CDTF">2021-07-21T14:32:37Z</dcterms:created>
  <dcterms:modified xsi:type="dcterms:W3CDTF">2021-09-20T14:50:42Z</dcterms:modified>
</cp:coreProperties>
</file>