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183" r:id="rId2"/>
    <p:sldId id="2189" r:id="rId3"/>
    <p:sldId id="2184" r:id="rId4"/>
    <p:sldId id="2185" r:id="rId5"/>
    <p:sldId id="2191" r:id="rId6"/>
    <p:sldId id="2192" r:id="rId7"/>
    <p:sldId id="2190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da Carlson" initials="WC" lastIdx="3" clrIdx="0">
    <p:extLst>
      <p:ext uri="{19B8F6BF-5375-455C-9EA6-DF929625EA0E}">
        <p15:presenceInfo xmlns:p15="http://schemas.microsoft.com/office/powerpoint/2012/main" userId="S-1-5-21-385231846-624456549-622671684-1813" providerId="AD"/>
      </p:ext>
    </p:extLst>
  </p:cmAuthor>
  <p:cmAuthor id="2" name="Andrea Arzt" initials="AA" lastIdx="4" clrIdx="1">
    <p:extLst>
      <p:ext uri="{19B8F6BF-5375-455C-9EA6-DF929625EA0E}">
        <p15:presenceInfo xmlns:p15="http://schemas.microsoft.com/office/powerpoint/2012/main" userId="S::Andrea.Arzt@nmss.org::73360128-5adf-45ce-953b-cb781370bf5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5E4A"/>
    <a:srgbClr val="F5822A"/>
    <a:srgbClr val="F58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77431" autoAdjust="0"/>
  </p:normalViewPr>
  <p:slideViewPr>
    <p:cSldViewPr>
      <p:cViewPr varScale="1">
        <p:scale>
          <a:sx n="88" d="100"/>
          <a:sy n="88" d="100"/>
        </p:scale>
        <p:origin x="187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84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38" tIns="46568" rIns="93138" bIns="465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38" tIns="46568" rIns="93138" bIns="46568" rtlCol="0"/>
          <a:lstStyle>
            <a:lvl1pPr algn="r">
              <a:defRPr sz="1200"/>
            </a:lvl1pPr>
          </a:lstStyle>
          <a:p>
            <a:fld id="{EE17929F-5E39-4CCD-848E-4A7499649D8D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38" tIns="46568" rIns="93138" bIns="465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38" tIns="46568" rIns="93138" bIns="46568" rtlCol="0" anchor="b"/>
          <a:lstStyle>
            <a:lvl1pPr algn="r">
              <a:defRPr sz="1200"/>
            </a:lvl1pPr>
          </a:lstStyle>
          <a:p>
            <a:fld id="{8C7E0B18-6F4B-4B34-BB49-121904F9CC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872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018" tIns="46508" rIns="93018" bIns="465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3018" tIns="46508" rIns="93018" bIns="46508" rtlCol="0"/>
          <a:lstStyle>
            <a:lvl1pPr algn="r">
              <a:defRPr sz="1200"/>
            </a:lvl1pPr>
          </a:lstStyle>
          <a:p>
            <a:fld id="{E033F98A-339B-4892-8831-A2E6403F6A1E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18" tIns="46508" rIns="93018" bIns="4650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018" tIns="46508" rIns="93018" bIns="465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018" tIns="46508" rIns="93018" bIns="465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018" tIns="46508" rIns="93018" bIns="46508" rtlCol="0" anchor="b"/>
          <a:lstStyle>
            <a:lvl1pPr algn="r">
              <a:defRPr sz="1200"/>
            </a:lvl1pPr>
          </a:lstStyle>
          <a:p>
            <a:fld id="{633B7840-1B98-4D88-9D30-1A1DAE5F4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516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303">
              <a:defRPr/>
            </a:pPr>
            <a:fld id="{633B7840-1B98-4D88-9D30-1A1DAE5F4D86}" type="slidenum">
              <a:rPr lang="en-US">
                <a:solidFill>
                  <a:prstClr val="black"/>
                </a:solidFill>
                <a:latin typeface="Calibri"/>
              </a:rPr>
              <a:pPr defTabSz="913303"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2457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Put full article citation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303">
              <a:defRPr/>
            </a:pPr>
            <a:fld id="{633B7840-1B98-4D88-9D30-1A1DAE5F4D86}" type="slidenum">
              <a:rPr lang="en-US">
                <a:solidFill>
                  <a:prstClr val="black"/>
                </a:solidFill>
                <a:latin typeface="Calibri"/>
              </a:rPr>
              <a:pPr defTabSz="913303">
                <a:defRPr/>
              </a:pPr>
              <a:t>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2223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303">
              <a:defRPr/>
            </a:pPr>
            <a:fld id="{633B7840-1B98-4D88-9D30-1A1DAE5F4D86}" type="slidenum">
              <a:rPr lang="en-US">
                <a:solidFill>
                  <a:prstClr val="black"/>
                </a:solidFill>
                <a:latin typeface="Calibri"/>
              </a:rPr>
              <a:pPr defTabSz="913303">
                <a:defRPr/>
              </a:pPr>
              <a:t>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7194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303">
              <a:defRPr/>
            </a:pPr>
            <a:fld id="{633B7840-1B98-4D88-9D30-1A1DAE5F4D86}" type="slidenum">
              <a:rPr lang="en-US">
                <a:solidFill>
                  <a:prstClr val="black"/>
                </a:solidFill>
                <a:latin typeface="Calibri"/>
              </a:rPr>
              <a:pPr defTabSz="913303">
                <a:defRPr/>
              </a:pPr>
              <a:t>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0045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303">
              <a:defRPr/>
            </a:pPr>
            <a:fld id="{633B7840-1B98-4D88-9D30-1A1DAE5F4D86}" type="slidenum">
              <a:rPr lang="en-US">
                <a:solidFill>
                  <a:prstClr val="black"/>
                </a:solidFill>
                <a:latin typeface="Calibri"/>
              </a:rPr>
              <a:pPr defTabSz="913303">
                <a:defRPr/>
              </a:pPr>
              <a:t>7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7756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81200"/>
            <a:ext cx="7086600" cy="1470025"/>
          </a:xfrm>
        </p:spPr>
        <p:txBody>
          <a:bodyPr>
            <a:noAutofit/>
          </a:bodyPr>
          <a:lstStyle>
            <a:lvl1pPr algn="r">
              <a:defRPr sz="4800" b="1">
                <a:solidFill>
                  <a:srgbClr val="695E4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429000"/>
            <a:ext cx="7086600" cy="1752600"/>
          </a:xfrm>
        </p:spPr>
        <p:txBody>
          <a:bodyPr>
            <a:normAutofit/>
          </a:bodyPr>
          <a:lstStyle>
            <a:lvl1pPr marL="0" indent="0" algn="r">
              <a:buNone/>
              <a:defRPr sz="3600">
                <a:solidFill>
                  <a:srgbClr val="F5822A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323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7696200" cy="1143000"/>
          </a:xfrm>
        </p:spPr>
        <p:txBody>
          <a:bodyPr anchor="b" anchorCtr="0">
            <a:normAutofit/>
          </a:bodyPr>
          <a:lstStyle>
            <a:lvl1pPr algn="l">
              <a:defRPr sz="3200" b="1">
                <a:solidFill>
                  <a:srgbClr val="695E4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722437"/>
            <a:ext cx="7696200" cy="487362"/>
          </a:xfrm>
        </p:spPr>
        <p:txBody>
          <a:bodyPr anchor="ctr" anchorCtr="0"/>
          <a:lstStyle>
            <a:lvl1pPr marL="0" indent="0">
              <a:buNone/>
              <a:defRPr sz="2400" b="0">
                <a:solidFill>
                  <a:srgbClr val="F5822A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</a:t>
            </a:r>
            <a:r>
              <a:rPr lang="en-US" dirty="0" err="1"/>
              <a:t>SubTitle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209799"/>
            <a:ext cx="7696200" cy="3657601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95E4A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rgbClr val="695E4A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>
                <a:solidFill>
                  <a:srgbClr val="695E4A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400">
                <a:solidFill>
                  <a:srgbClr val="695E4A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>
                <a:solidFill>
                  <a:srgbClr val="695E4A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72200" y="6264275"/>
            <a:ext cx="2133600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C1316C-EA40-46BD-953C-C6C40D144A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32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752600"/>
            <a:ext cx="7696200" cy="41148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dirty="0" smtClean="0">
                <a:solidFill>
                  <a:srgbClr val="F5822A"/>
                </a:solidFill>
                <a:latin typeface="Arial" pitchFamily="34" charset="0"/>
                <a:cs typeface="Arial" pitchFamily="34" charset="0"/>
              </a:defRPr>
            </a:lvl1pPr>
            <a:lvl2pPr>
              <a:defRPr lang="en-US" sz="2000" dirty="0" smtClean="0">
                <a:solidFill>
                  <a:srgbClr val="695E4A"/>
                </a:solidFill>
                <a:latin typeface="Arial" pitchFamily="34" charset="0"/>
                <a:cs typeface="Arial" pitchFamily="34" charset="0"/>
              </a:defRPr>
            </a:lvl2pPr>
            <a:lvl3pPr>
              <a:defRPr lang="en-US" sz="1800" dirty="0" smtClean="0">
                <a:solidFill>
                  <a:srgbClr val="695E4A"/>
                </a:solidFill>
                <a:latin typeface="Arial" pitchFamily="34" charset="0"/>
                <a:cs typeface="Arial" pitchFamily="34" charset="0"/>
              </a:defRPr>
            </a:lvl3pPr>
            <a:lvl4pPr>
              <a:defRPr lang="en-US" sz="1600" dirty="0" smtClean="0">
                <a:solidFill>
                  <a:srgbClr val="695E4A"/>
                </a:solidFill>
                <a:latin typeface="Arial" pitchFamily="34" charset="0"/>
                <a:cs typeface="Arial" pitchFamily="34" charset="0"/>
              </a:defRPr>
            </a:lvl4pPr>
            <a:lvl5pPr>
              <a:defRPr lang="en-US" sz="1600" dirty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72200" y="6248400"/>
            <a:ext cx="2133600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C1316C-EA40-46BD-953C-C6C40D144A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7696200" cy="1143000"/>
          </a:xfrm>
        </p:spPr>
        <p:txBody>
          <a:bodyPr anchor="b" anchorCtr="0">
            <a:normAutofit/>
          </a:bodyPr>
          <a:lstStyle>
            <a:lvl1pPr algn="l">
              <a:defRPr sz="3200" b="1">
                <a:solidFill>
                  <a:srgbClr val="695E4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479522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752600"/>
            <a:ext cx="3733800" cy="41148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dirty="0" smtClean="0">
                <a:solidFill>
                  <a:srgbClr val="F5822A"/>
                </a:solidFill>
                <a:latin typeface="Arial" pitchFamily="34" charset="0"/>
                <a:cs typeface="Arial" pitchFamily="34" charset="0"/>
              </a:defRPr>
            </a:lvl1pPr>
            <a:lvl2pPr>
              <a:defRPr lang="en-US" sz="2000" dirty="0" smtClean="0">
                <a:solidFill>
                  <a:srgbClr val="695E4A"/>
                </a:solidFill>
                <a:latin typeface="Arial" pitchFamily="34" charset="0"/>
                <a:cs typeface="Arial" pitchFamily="34" charset="0"/>
              </a:defRPr>
            </a:lvl2pPr>
            <a:lvl3pPr>
              <a:defRPr lang="en-US" sz="1800" dirty="0" smtClean="0">
                <a:solidFill>
                  <a:srgbClr val="695E4A"/>
                </a:solidFill>
                <a:latin typeface="Arial" pitchFamily="34" charset="0"/>
                <a:cs typeface="Arial" pitchFamily="34" charset="0"/>
              </a:defRPr>
            </a:lvl3pPr>
            <a:lvl4pPr>
              <a:defRPr lang="en-US" sz="1600" dirty="0" smtClean="0">
                <a:solidFill>
                  <a:srgbClr val="695E4A"/>
                </a:solidFill>
                <a:latin typeface="Arial" pitchFamily="34" charset="0"/>
                <a:cs typeface="Arial" pitchFamily="34" charset="0"/>
              </a:defRPr>
            </a:lvl4pPr>
            <a:lvl5pPr>
              <a:defRPr lang="en-US" sz="1600" dirty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95800" y="1752600"/>
            <a:ext cx="3810000" cy="41148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dirty="0" smtClean="0">
                <a:solidFill>
                  <a:srgbClr val="F5822A"/>
                </a:solidFill>
                <a:latin typeface="Arial" pitchFamily="34" charset="0"/>
                <a:cs typeface="Arial" pitchFamily="34" charset="0"/>
              </a:defRPr>
            </a:lvl1pPr>
            <a:lvl2pPr>
              <a:defRPr lang="en-US" sz="2000" dirty="0" smtClean="0">
                <a:solidFill>
                  <a:srgbClr val="695E4A"/>
                </a:solidFill>
                <a:latin typeface="Arial" pitchFamily="34" charset="0"/>
                <a:cs typeface="Arial" pitchFamily="34" charset="0"/>
              </a:defRPr>
            </a:lvl2pPr>
            <a:lvl3pPr>
              <a:defRPr lang="en-US" sz="1800" dirty="0" smtClean="0">
                <a:solidFill>
                  <a:srgbClr val="695E4A"/>
                </a:solidFill>
                <a:latin typeface="Arial" pitchFamily="34" charset="0"/>
                <a:cs typeface="Arial" pitchFamily="34" charset="0"/>
              </a:defRPr>
            </a:lvl3pPr>
            <a:lvl4pPr>
              <a:defRPr lang="en-US" sz="1600" dirty="0" smtClean="0">
                <a:solidFill>
                  <a:srgbClr val="695E4A"/>
                </a:solidFill>
                <a:latin typeface="Arial" pitchFamily="34" charset="0"/>
                <a:cs typeface="Arial" pitchFamily="34" charset="0"/>
              </a:defRPr>
            </a:lvl4pPr>
            <a:lvl5pPr>
              <a:defRPr lang="en-US" sz="1600" dirty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200" y="6248400"/>
            <a:ext cx="2133600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C1316C-EA40-46BD-953C-C6C40D144A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7696200" cy="1143000"/>
          </a:xfrm>
        </p:spPr>
        <p:txBody>
          <a:bodyPr anchor="b" anchorCtr="0">
            <a:normAutofit/>
          </a:bodyPr>
          <a:lstStyle>
            <a:lvl1pPr algn="l">
              <a:defRPr sz="3200" b="1">
                <a:solidFill>
                  <a:srgbClr val="695E4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89451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7696200" cy="1143000"/>
          </a:xfrm>
        </p:spPr>
        <p:txBody>
          <a:bodyPr anchor="b" anchorCtr="0">
            <a:normAutofit/>
          </a:bodyPr>
          <a:lstStyle>
            <a:lvl1pPr algn="l">
              <a:defRPr sz="2400" b="1">
                <a:solidFill>
                  <a:srgbClr val="695E4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722437"/>
            <a:ext cx="7696200" cy="487362"/>
          </a:xfrm>
        </p:spPr>
        <p:txBody>
          <a:bodyPr anchor="ctr" anchorCtr="0"/>
          <a:lstStyle>
            <a:lvl1pPr marL="0" indent="0">
              <a:buNone/>
              <a:defRPr sz="1800" b="0">
                <a:solidFill>
                  <a:srgbClr val="F5822A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</a:t>
            </a:r>
            <a:r>
              <a:rPr lang="en-US" dirty="0" err="1"/>
              <a:t>SubTitle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209801"/>
            <a:ext cx="7696200" cy="3657601"/>
          </a:xfrm>
        </p:spPr>
        <p:txBody>
          <a:bodyPr>
            <a:normAutofit/>
          </a:bodyPr>
          <a:lstStyle>
            <a:lvl1pPr>
              <a:defRPr sz="1500">
                <a:solidFill>
                  <a:srgbClr val="695E4A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350">
                <a:solidFill>
                  <a:srgbClr val="695E4A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200">
                <a:solidFill>
                  <a:srgbClr val="695E4A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50">
                <a:solidFill>
                  <a:srgbClr val="695E4A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50">
                <a:solidFill>
                  <a:srgbClr val="695E4A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72200" y="6264277"/>
            <a:ext cx="2133600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C1316C-EA40-46BD-953C-C6C40D144A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8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1316C-EA40-46BD-953C-C6C40D144A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00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0" r:id="rId3"/>
    <p:sldLayoutId id="2147483652" r:id="rId4"/>
    <p:sldLayoutId id="2147483654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llie.Stephens@nms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cialworkers.org/About/Legal/Legal-Issue-of-the-Month/Legal-Considerations-for-Social-Workers-Resuming-In-Person-Services" TargetMode="External"/><Relationship Id="rId2" Type="http://schemas.openxmlformats.org/officeDocument/2006/relationships/hyperlink" Target="https://www.socialworkers.org/LinkClick.aspx?fileticket=akHuTIoFNPM%3d&amp;portalid=0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who.int/docs/default-source/coronaviruse/getting-workplace-ready-for-covid-19.pdf" TargetMode="External"/><Relationship Id="rId5" Type="http://schemas.openxmlformats.org/officeDocument/2006/relationships/hyperlink" Target="https://www.amhca.org/publications/practiceguidelines/coronavirus/about" TargetMode="External"/><Relationship Id="rId4" Type="http://schemas.openxmlformats.org/officeDocument/2006/relationships/hyperlink" Target="https://www.clinicalsocialworkassociation.org/page-1827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aservices.org/practice/news/in-person-services-covid-19" TargetMode="External"/><Relationship Id="rId2" Type="http://schemas.openxmlformats.org/officeDocument/2006/relationships/hyperlink" Target="https://www.apaservices.org/practice/clinic/covid-19-telehealth-state-summary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apaservices.org/practice/news/reopening-practice-covid-19?_ga=2.85224400.852190370.1597844708-1962655687.158739700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r/MSClinicalDiscussionRegistratio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28598"/>
            <a:ext cx="8458200" cy="5257800"/>
          </a:xfrm>
        </p:spPr>
        <p:txBody>
          <a:bodyPr>
            <a:normAutofit fontScale="92500" lnSpcReduction="10000"/>
          </a:bodyPr>
          <a:lstStyle/>
          <a:p>
            <a:pPr marL="400050" lvl="2" indent="0" algn="ctr">
              <a:spcAft>
                <a:spcPts val="600"/>
              </a:spcAft>
              <a:buNone/>
            </a:pPr>
            <a:endParaRPr lang="en-US" sz="1900" dirty="0"/>
          </a:p>
          <a:p>
            <a:pPr marL="400050" lvl="2" indent="0" algn="ctr">
              <a:spcAft>
                <a:spcPts val="600"/>
              </a:spcAft>
              <a:buNone/>
            </a:pPr>
            <a:r>
              <a:rPr lang="en-US" sz="2400" b="1" dirty="0"/>
              <a:t>Welcome to  </a:t>
            </a:r>
          </a:p>
          <a:p>
            <a:pPr marL="400050" lvl="2" indent="0">
              <a:spcAft>
                <a:spcPts val="600"/>
              </a:spcAft>
              <a:buNone/>
            </a:pPr>
            <a:r>
              <a:rPr lang="en-US" sz="2400" b="1" dirty="0"/>
              <a:t>Clinical Discussions for Mental Health Professionals</a:t>
            </a:r>
            <a:endParaRPr lang="en-US" sz="2400" dirty="0"/>
          </a:p>
          <a:p>
            <a:pPr marL="0" indent="0" algn="ctr">
              <a:buNone/>
            </a:pPr>
            <a:endParaRPr lang="en-US" sz="1600" b="1" dirty="0"/>
          </a:p>
          <a:p>
            <a:pPr marL="0" indent="0" algn="ctr">
              <a:buNone/>
            </a:pPr>
            <a:r>
              <a:rPr lang="en-US" sz="3600" b="1" dirty="0"/>
              <a:t>Tele-mental Health vs In-Person</a:t>
            </a:r>
          </a:p>
          <a:p>
            <a:pPr marL="0" indent="0" algn="ctr">
              <a:buNone/>
            </a:pPr>
            <a:r>
              <a:rPr lang="en-US" sz="3600" b="1" dirty="0"/>
              <a:t>Decisions and Learnings</a:t>
            </a:r>
          </a:p>
          <a:p>
            <a:pPr marL="0" indent="0" algn="ctr">
              <a:buNone/>
            </a:pPr>
            <a:r>
              <a:rPr lang="en-US" sz="2000" b="1" dirty="0"/>
              <a:t>Ronnie Hochberg, CRC, LMHC</a:t>
            </a:r>
            <a:endParaRPr lang="en-US" sz="2000" dirty="0"/>
          </a:p>
          <a:p>
            <a:pPr marL="0" indent="0" algn="ctr">
              <a:buNone/>
            </a:pPr>
            <a:r>
              <a:rPr lang="en-US" sz="2000" b="1" dirty="0"/>
              <a:t>Andrea Arzt, LCSW, MSCS</a:t>
            </a:r>
            <a:endParaRPr lang="en-US" sz="2000" dirty="0"/>
          </a:p>
          <a:p>
            <a:pPr marL="400050" lvl="2" indent="0">
              <a:spcAft>
                <a:spcPts val="600"/>
              </a:spcAft>
              <a:buNone/>
            </a:pPr>
            <a:endParaRPr lang="en-US" sz="1750" dirty="0"/>
          </a:p>
          <a:p>
            <a:pPr marL="400050" lvl="2" indent="0">
              <a:spcAft>
                <a:spcPts val="600"/>
              </a:spcAft>
              <a:buNone/>
            </a:pPr>
            <a:endParaRPr lang="en-US" sz="1750" dirty="0"/>
          </a:p>
          <a:p>
            <a:pPr marL="400050" lvl="2" indent="0">
              <a:spcAft>
                <a:spcPts val="600"/>
              </a:spcAft>
              <a:buNone/>
            </a:pPr>
            <a:r>
              <a:rPr lang="en-US" sz="1750" dirty="0"/>
              <a:t>Help us with attendance:</a:t>
            </a:r>
          </a:p>
          <a:p>
            <a:pPr marL="685800" lvl="2" indent="-285750">
              <a:spcAft>
                <a:spcPts val="600"/>
              </a:spcAft>
            </a:pPr>
            <a:r>
              <a:rPr lang="en-US" sz="1750" dirty="0"/>
              <a:t>Type your name into the chat box</a:t>
            </a:r>
          </a:p>
          <a:p>
            <a:pPr marL="685800" lvl="2" indent="-285750">
              <a:spcAft>
                <a:spcPts val="600"/>
              </a:spcAft>
            </a:pPr>
            <a:r>
              <a:rPr lang="en-US" sz="1750" dirty="0"/>
              <a:t>If you joined by phone email your name to: </a:t>
            </a:r>
            <a:r>
              <a:rPr lang="en-US" sz="1750" dirty="0">
                <a:hlinkClick r:id="rId3"/>
              </a:rPr>
              <a:t>sallie.Stephens@nmss.org</a:t>
            </a:r>
            <a:r>
              <a:rPr lang="en-US" sz="1750" dirty="0"/>
              <a:t> </a:t>
            </a:r>
          </a:p>
          <a:p>
            <a:pPr marL="400050" lvl="2" indent="0">
              <a:spcAft>
                <a:spcPts val="600"/>
              </a:spcAft>
              <a:buNone/>
            </a:pPr>
            <a:endParaRPr lang="en-US" sz="17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C1316C-EA40-46BD-953C-C6C40D144A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394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5344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/>
              <a:t>APsaA</a:t>
            </a:r>
            <a:r>
              <a:rPr lang="en-US" sz="3200" dirty="0"/>
              <a:t> Report Abstract (edited)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609600"/>
            <a:ext cx="8991600" cy="5257800"/>
          </a:xfrm>
        </p:spPr>
        <p:txBody>
          <a:bodyPr>
            <a:normAutofit/>
          </a:bodyPr>
          <a:lstStyle/>
          <a:p>
            <a:pPr marL="0" lvl="1" indent="0" algn="ctr">
              <a:spcAft>
                <a:spcPts val="600"/>
              </a:spcAft>
              <a:buNone/>
            </a:pPr>
            <a:endParaRPr lang="en-US" sz="1900" dirty="0"/>
          </a:p>
          <a:p>
            <a:pPr marL="400050" lvl="2" indent="0">
              <a:spcAft>
                <a:spcPts val="600"/>
              </a:spcAft>
              <a:buNone/>
            </a:pPr>
            <a:r>
              <a:rPr lang="en-US" sz="1750" b="1" dirty="0">
                <a:solidFill>
                  <a:schemeClr val="tx1"/>
                </a:solidFill>
              </a:rPr>
              <a:t>Returning to In-Person Treatment During COVID-19: If, When, and How</a:t>
            </a:r>
          </a:p>
          <a:p>
            <a:pPr marL="400050" lvl="2" indent="0">
              <a:spcAft>
                <a:spcPts val="600"/>
              </a:spcAft>
              <a:buNone/>
            </a:pPr>
            <a:r>
              <a:rPr lang="en-US" sz="1400" dirty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Reopening Taskforce: Daniel W. Prezant, Ph.D. (Chair), Holly Crisp-Han, M.D., Todd Essig, Ph.D., Jonathan </a:t>
            </a:r>
            <a:r>
              <a:rPr lang="en-US" sz="1400" dirty="0" err="1"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Kersun</a:t>
            </a:r>
            <a:r>
              <a:rPr lang="en-US" sz="1400" dirty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M.D., Linda Michaels, Psy.D., Cynthia Playfair, M.D., Timothy Rayner, M.D., Mark Smaller, Ph.D., and Wylie </a:t>
            </a:r>
            <a:r>
              <a:rPr lang="en-US" sz="1400" dirty="0" err="1"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Tene</a:t>
            </a:r>
            <a:endParaRPr lang="en-US" sz="1400" dirty="0">
              <a:solidFill>
                <a:schemeClr val="tx1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2" indent="0">
              <a:spcAft>
                <a:spcPts val="60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How are we making decisions regarding return to office or not? </a:t>
            </a:r>
          </a:p>
          <a:p>
            <a:pPr marL="400050" lvl="2" indent="0">
              <a:spcAft>
                <a:spcPts val="600"/>
              </a:spcAft>
              <a:buNone/>
            </a:pPr>
            <a:r>
              <a:rPr lang="en-US" sz="1400" u="sng" dirty="0">
                <a:solidFill>
                  <a:schemeClr val="tx1"/>
                </a:solidFill>
              </a:rPr>
              <a:t>Physical Safety:</a:t>
            </a:r>
          </a:p>
          <a:p>
            <a:pPr marL="685800" lvl="2" indent="-285750">
              <a:spcAft>
                <a:spcPts val="600"/>
              </a:spcAft>
            </a:pPr>
            <a:r>
              <a:rPr lang="en-US" sz="1400" dirty="0">
                <a:solidFill>
                  <a:schemeClr val="tx1"/>
                </a:solidFill>
              </a:rPr>
              <a:t>Local Prevalence of Covid-19</a:t>
            </a:r>
          </a:p>
          <a:p>
            <a:pPr marL="685800" lvl="2" indent="-285750">
              <a:spcAft>
                <a:spcPts val="600"/>
              </a:spcAft>
            </a:pPr>
            <a:r>
              <a:rPr lang="en-US" sz="1400" dirty="0">
                <a:solidFill>
                  <a:schemeClr val="tx1"/>
                </a:solidFill>
              </a:rPr>
              <a:t>Office Setting</a:t>
            </a:r>
          </a:p>
          <a:p>
            <a:pPr marL="685800" lvl="2" indent="-285750">
              <a:spcAft>
                <a:spcPts val="600"/>
              </a:spcAft>
            </a:pPr>
            <a:r>
              <a:rPr lang="en-US" sz="1400" dirty="0">
                <a:solidFill>
                  <a:schemeClr val="tx1"/>
                </a:solidFill>
              </a:rPr>
              <a:t>Physical Actions to take to keep safety, reduce risk of spreading, reduce liability</a:t>
            </a:r>
          </a:p>
          <a:p>
            <a:pPr marL="400050" lvl="2" indent="0">
              <a:spcAft>
                <a:spcPts val="600"/>
              </a:spcAft>
              <a:buNone/>
            </a:pPr>
            <a:r>
              <a:rPr lang="en-US" sz="1400" u="sng" dirty="0">
                <a:solidFill>
                  <a:schemeClr val="tx1"/>
                </a:solidFill>
              </a:rPr>
              <a:t>Psychological Safety:</a:t>
            </a:r>
          </a:p>
          <a:p>
            <a:pPr marL="685800" lvl="2" indent="-285750">
              <a:spcAft>
                <a:spcPts val="600"/>
              </a:spcAft>
            </a:pPr>
            <a:r>
              <a:rPr lang="en-US" sz="1400" dirty="0">
                <a:solidFill>
                  <a:schemeClr val="tx1"/>
                </a:solidFill>
              </a:rPr>
              <a:t>Meaning of safe therapeutic space</a:t>
            </a:r>
          </a:p>
          <a:p>
            <a:pPr marL="685800" lvl="2" indent="-285750">
              <a:spcAft>
                <a:spcPts val="600"/>
              </a:spcAft>
            </a:pPr>
            <a:r>
              <a:rPr lang="en-US" sz="1400" dirty="0">
                <a:solidFill>
                  <a:schemeClr val="tx1"/>
                </a:solidFill>
              </a:rPr>
              <a:t>Patient’s psychological diagnosis, issues, fears, behaviors</a:t>
            </a:r>
          </a:p>
          <a:p>
            <a:pPr marL="685800" lvl="2" indent="-285750">
              <a:spcAft>
                <a:spcPts val="600"/>
              </a:spcAft>
            </a:pPr>
            <a:r>
              <a:rPr lang="en-US" sz="1400" dirty="0">
                <a:solidFill>
                  <a:schemeClr val="tx1"/>
                </a:solidFill>
              </a:rPr>
              <a:t>Whose decision is it?</a:t>
            </a:r>
          </a:p>
          <a:p>
            <a:pPr marL="685800" lvl="2" indent="-285750">
              <a:spcAft>
                <a:spcPts val="600"/>
              </a:spcAft>
            </a:pPr>
            <a:r>
              <a:rPr lang="en-US" sz="1400" dirty="0">
                <a:solidFill>
                  <a:schemeClr val="tx1"/>
                </a:solidFill>
              </a:rPr>
              <a:t>Abandonment and 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C1316C-EA40-46BD-953C-C6C40D144A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045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5344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Why was this report chosen?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914400"/>
            <a:ext cx="8534400" cy="4876800"/>
          </a:xfrm>
        </p:spPr>
        <p:txBody>
          <a:bodyPr>
            <a:normAutofit/>
          </a:bodyPr>
          <a:lstStyle/>
          <a:p>
            <a:pPr marL="342900" lvl="1" indent="-342900">
              <a:spcAft>
                <a:spcPts val="600"/>
              </a:spcAft>
            </a:pPr>
            <a:r>
              <a:rPr lang="en-US" sz="2400" dirty="0"/>
              <a:t>Timely issues with which most mental health providers are grappling</a:t>
            </a:r>
          </a:p>
          <a:p>
            <a:pPr marL="342900" lvl="1" indent="-342900">
              <a:spcAft>
                <a:spcPts val="600"/>
              </a:spcAft>
            </a:pPr>
            <a:r>
              <a:rPr lang="en-US" sz="2400" dirty="0"/>
              <a:t>The consequences of our decisions and how to make them are new to most of us – we are all learning together</a:t>
            </a:r>
          </a:p>
          <a:p>
            <a:pPr marL="342900" lvl="1" indent="-342900">
              <a:spcAft>
                <a:spcPts val="600"/>
              </a:spcAft>
            </a:pPr>
            <a:r>
              <a:rPr lang="en-US" sz="2400" dirty="0"/>
              <a:t>The issues are practical, ethical and clinical</a:t>
            </a:r>
          </a:p>
          <a:p>
            <a:pPr marL="342900" lvl="1" indent="-342900">
              <a:spcAft>
                <a:spcPts val="600"/>
              </a:spcAft>
            </a:pPr>
            <a:r>
              <a:rPr lang="en-US" sz="2400" dirty="0" err="1"/>
              <a:t>APsaA</a:t>
            </a:r>
            <a:r>
              <a:rPr lang="en-US" sz="2400" dirty="0"/>
              <a:t> report is written in the language of psychoanalysis, but relates to any modality where relationship, safety and partnership in treatment is involved.  (And food for thought for all.)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C1316C-EA40-46BD-953C-C6C40D144A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33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5344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Discussion Questions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219200"/>
            <a:ext cx="8534400" cy="4876800"/>
          </a:xfrm>
        </p:spPr>
        <p:txBody>
          <a:bodyPr>
            <a:normAutofit/>
          </a:bodyPr>
          <a:lstStyle/>
          <a:p>
            <a:pPr marL="342900" lvl="1" indent="-342900">
              <a:spcAft>
                <a:spcPts val="600"/>
              </a:spcAft>
            </a:pPr>
            <a:r>
              <a:rPr lang="en-US" sz="2800" dirty="0"/>
              <a:t>How are we deciding when or if to return to in person meetings?</a:t>
            </a:r>
          </a:p>
          <a:p>
            <a:pPr marL="342900" lvl="1" indent="-342900">
              <a:spcAft>
                <a:spcPts val="600"/>
              </a:spcAft>
            </a:pPr>
            <a:r>
              <a:rPr lang="en-US" sz="2800" dirty="0"/>
              <a:t>What are the clinical, ethical and practical considerations regarding these decisions?   </a:t>
            </a:r>
          </a:p>
          <a:p>
            <a:pPr marL="342900" lvl="1" indent="-342900">
              <a:spcAft>
                <a:spcPts val="600"/>
              </a:spcAft>
            </a:pPr>
            <a:r>
              <a:rPr lang="en-US" sz="2800" dirty="0"/>
              <a:t>What have we learned about the benefits and challenges of tele-mental health for the client and the clinician?</a:t>
            </a:r>
          </a:p>
          <a:p>
            <a:pPr marL="74295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750" dirty="0"/>
          </a:p>
          <a:p>
            <a:pPr marL="400050" lvl="2" indent="0">
              <a:spcAft>
                <a:spcPts val="600"/>
              </a:spcAft>
              <a:buNone/>
            </a:pPr>
            <a:endParaRPr lang="en-US" sz="17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C1316C-EA40-46BD-953C-C6C40D144A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355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BF7C5-F8EC-44F8-B456-EA86E897A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7696200" cy="715960"/>
          </a:xfrm>
        </p:spPr>
        <p:txBody>
          <a:bodyPr/>
          <a:lstStyle/>
          <a:p>
            <a:r>
              <a:rPr lang="en-US" dirty="0"/>
              <a:t>Next Steps (Action and/or Learning)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047E0D-C1F9-4744-AC68-8B5075286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990599"/>
            <a:ext cx="7696200" cy="533402"/>
          </a:xfrm>
        </p:spPr>
        <p:txBody>
          <a:bodyPr/>
          <a:lstStyle/>
          <a:p>
            <a:r>
              <a:rPr lang="en-US" dirty="0"/>
              <a:t>Links to Professional Organizations Guidelines and related articles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F19682-6EBA-4810-A4EA-54E098EE0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316C-EA40-46BD-953C-C6C40D144A1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07B8CFA6-25F0-4E60-9D7B-BA6A75450BF7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609600" y="1310432"/>
            <a:ext cx="7848600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From NASW 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COVID 19 Practice guidelines for Reopening Social Work Practices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https://www.socialworkers.org/LinkClick.aspx?fileticket=akHuTIoFNPM%3d&amp;portalid=0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Legal Considerations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https://www.socialworkers.org/About/Legal/Legal-Issue-of-the-Month/Legal-Considerations-for-Social-Workers-Resuming-In-Person-Services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From CSWA (Clinical Social Work Associatio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n)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https://www.clinicalsocialworkassociation.org/page-18273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American Mental Health Counselors Association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COVID resources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5"/>
              </a:rPr>
              <a:t>https://www.amhca.org/publications/practiceguidelines/coronavirus/about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Getting your workplace Ready for COVID-19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F268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https://www.who.int/docs/default-source/coronaviruse/getting-workplace-ready-for-covid-19.pdf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          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005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BF7C5-F8EC-44F8-B456-EA86E897A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7696200" cy="715960"/>
          </a:xfrm>
        </p:spPr>
        <p:txBody>
          <a:bodyPr/>
          <a:lstStyle/>
          <a:p>
            <a:r>
              <a:rPr lang="en-US" dirty="0"/>
              <a:t>Next Steps (Action and/or Learning)  continued….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047E0D-C1F9-4744-AC68-8B5075286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990599"/>
            <a:ext cx="7696200" cy="533402"/>
          </a:xfrm>
        </p:spPr>
        <p:txBody>
          <a:bodyPr/>
          <a:lstStyle/>
          <a:p>
            <a:r>
              <a:rPr lang="en-US" dirty="0"/>
              <a:t>Links to Professional Organizations Guidelines and related articles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F19682-6EBA-4810-A4EA-54E098EE0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316C-EA40-46BD-953C-C6C40D144A1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07B8CFA6-25F0-4E60-9D7B-BA6A75450BF7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609600" y="1805226"/>
            <a:ext cx="75438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Articles from the APA website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“Telehealth Guidance by State:”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https://www.apaservices.org/practice/clinic/covid-19-telehealth-state-summary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“When is it Okay to Resume In-Person Services”: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https://www.apaservices.org/practice/news/in-person-services-covid-19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           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 “What the Ethics Code says about Reopening Your Practice”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https://www.apaservices.org/practice/news/reopening-practice-covid-19?_ga=2.85224400.852190370.1597844708-1962655687.1587397002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             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722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28598"/>
            <a:ext cx="8610600" cy="52730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pPr marL="1200150" lvl="3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400050" lvl="2" indent="0">
              <a:spcAft>
                <a:spcPts val="600"/>
              </a:spcAft>
              <a:buNone/>
            </a:pPr>
            <a:endParaRPr lang="en-US" sz="1750" dirty="0"/>
          </a:p>
          <a:p>
            <a:pPr marL="400050" lvl="2" indent="0">
              <a:spcAft>
                <a:spcPts val="600"/>
              </a:spcAft>
              <a:buNone/>
            </a:pPr>
            <a:endParaRPr lang="en-US" sz="1750" dirty="0"/>
          </a:p>
          <a:p>
            <a:pPr marL="400050" lvl="2" indent="0">
              <a:spcAft>
                <a:spcPts val="600"/>
              </a:spcAft>
              <a:buNone/>
            </a:pPr>
            <a:endParaRPr lang="en-US" sz="1750" dirty="0"/>
          </a:p>
          <a:p>
            <a:pPr marL="400050" lvl="2" indent="0">
              <a:spcAft>
                <a:spcPts val="600"/>
              </a:spcAft>
              <a:buNone/>
            </a:pPr>
            <a:endParaRPr lang="en-US" sz="1750" dirty="0"/>
          </a:p>
          <a:p>
            <a:pPr marL="400050" lvl="2" indent="0">
              <a:spcAft>
                <a:spcPts val="600"/>
              </a:spcAft>
              <a:buNone/>
            </a:pPr>
            <a:endParaRPr lang="en-US" sz="17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C1316C-EA40-46BD-953C-C6C40D144A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E933907-F75B-4C3A-8B07-355887665E0B}"/>
              </a:ext>
            </a:extLst>
          </p:cNvPr>
          <p:cNvSpPr txBox="1">
            <a:spLocks/>
          </p:cNvSpPr>
          <p:nvPr/>
        </p:nvSpPr>
        <p:spPr>
          <a:xfrm>
            <a:off x="266700" y="613551"/>
            <a:ext cx="8534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rgbClr val="695E4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50" kern="1200">
                <a:solidFill>
                  <a:srgbClr val="695E4A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rgbClr val="695E4A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rgbClr val="695E4A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rgbClr val="695E4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/>
              <a:t>Thank you for joining us</a:t>
            </a:r>
          </a:p>
          <a:p>
            <a:pPr marL="0" indent="0">
              <a:buNone/>
            </a:pPr>
            <a:endParaRPr lang="en-US" sz="19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900" b="1" dirty="0"/>
              <a:t>The next Clinical Discussion(s) for Mental Health Professional</a:t>
            </a:r>
          </a:p>
          <a:p>
            <a:pPr marL="0" indent="0">
              <a:buNone/>
            </a:pPr>
            <a:endParaRPr lang="en-US" sz="1900" b="1" dirty="0"/>
          </a:p>
          <a:p>
            <a:pPr marL="0" indent="0" algn="ctr">
              <a:buNone/>
            </a:pPr>
            <a:r>
              <a:rPr lang="en-US" sz="1900" b="1" dirty="0"/>
              <a:t>Thursday, November 19, 2020 </a:t>
            </a:r>
          </a:p>
          <a:p>
            <a:pPr marL="0" indent="0" algn="ctr">
              <a:buNone/>
            </a:pPr>
            <a:r>
              <a:rPr lang="en-US" sz="1900" b="1" dirty="0"/>
              <a:t>Thursday, January 17, 2021</a:t>
            </a:r>
          </a:p>
          <a:p>
            <a:pPr marL="0" indent="0" algn="ctr">
              <a:buNone/>
            </a:pPr>
            <a:r>
              <a:rPr lang="en-US" sz="1900" b="1" dirty="0"/>
              <a:t>2 pm – 3 pm ET</a:t>
            </a:r>
          </a:p>
          <a:p>
            <a:pPr marL="0" indent="0">
              <a:buNone/>
            </a:pPr>
            <a:endParaRPr lang="en-US" sz="1900" b="1" dirty="0"/>
          </a:p>
          <a:p>
            <a:pPr marL="0" indent="0">
              <a:buNone/>
            </a:pPr>
            <a:r>
              <a:rPr lang="en-US" sz="1900" b="1" dirty="0"/>
              <a:t>PLEASE COMPLETE THE OUTCOME SURVEY WE NEED YOUR INPUT!!</a:t>
            </a:r>
          </a:p>
          <a:p>
            <a:pPr marL="0" indent="0">
              <a:buNone/>
            </a:pPr>
            <a:endParaRPr lang="en-US" sz="1900" b="1" dirty="0"/>
          </a:p>
          <a:p>
            <a:pPr marL="0" indent="0">
              <a:buNone/>
            </a:pPr>
            <a:r>
              <a:rPr lang="en-US" sz="1900" b="1" dirty="0"/>
              <a:t>To register: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2000" u="sng" dirty="0">
                <a:hlinkClick r:id="rId3"/>
              </a:rPr>
              <a:t>https://www.surveymonkey.com/r/MSClinicalDiscussionRegistration</a:t>
            </a:r>
            <a:r>
              <a:rPr lang="en-US" sz="2000" dirty="0"/>
              <a:t> 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pPr marL="1200150" lvl="3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400050" lvl="2" indent="0">
              <a:spcAft>
                <a:spcPts val="600"/>
              </a:spcAft>
              <a:buFont typeface="Arial" pitchFamily="34" charset="0"/>
              <a:buNone/>
            </a:pPr>
            <a:endParaRPr lang="en-US" sz="1750" dirty="0"/>
          </a:p>
        </p:txBody>
      </p:sp>
    </p:spTree>
    <p:extLst>
      <p:ext uri="{BB962C8B-B14F-4D97-AF65-F5344CB8AC3E}">
        <p14:creationId xmlns:p14="http://schemas.microsoft.com/office/powerpoint/2010/main" val="1889337914"/>
      </p:ext>
    </p:extLst>
  </p:cSld>
  <p:clrMapOvr>
    <a:masterClrMapping/>
  </p:clrMapOvr>
</p:sld>
</file>

<file path=ppt/theme/theme1.xml><?xml version="1.0" encoding="utf-8"?>
<a:theme xmlns:a="http://schemas.openxmlformats.org/drawingml/2006/main" name="SocietyBrandPowerPointColo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SocietyBrandPowerPointColors</Template>
  <TotalTime>15331</TotalTime>
  <Words>647</Words>
  <Application>Microsoft Office PowerPoint</Application>
  <PresentationFormat>On-screen Show (4:3)</PresentationFormat>
  <Paragraphs>99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</vt:lpstr>
      <vt:lpstr>Wingdings</vt:lpstr>
      <vt:lpstr>SocietyBrandPowerPointColors</vt:lpstr>
      <vt:lpstr>PowerPoint Presentation</vt:lpstr>
      <vt:lpstr>APsaA Report Abstract (edited)</vt:lpstr>
      <vt:lpstr>Why was this report chosen?</vt:lpstr>
      <vt:lpstr>Discussion Questions</vt:lpstr>
      <vt:lpstr>Next Steps (Action and/or Learning)</vt:lpstr>
      <vt:lpstr>Next Steps (Action and/or Learning)  continued….</vt:lpstr>
      <vt:lpstr>PowerPoint Presentation</vt:lpstr>
    </vt:vector>
  </TitlesOfParts>
  <Company>National MS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Society Leadership and Management Team</dc:title>
  <dc:creator>Janet Johnson</dc:creator>
  <cp:lastModifiedBy>Hope Nearhood</cp:lastModifiedBy>
  <cp:revision>1284</cp:revision>
  <cp:lastPrinted>2018-03-16T16:49:22Z</cp:lastPrinted>
  <dcterms:created xsi:type="dcterms:W3CDTF">2014-04-15T15:17:39Z</dcterms:created>
  <dcterms:modified xsi:type="dcterms:W3CDTF">2020-09-23T14:13:17Z</dcterms:modified>
</cp:coreProperties>
</file>