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0" r:id="rId4"/>
    <p:sldMasterId id="2147484162" r:id="rId5"/>
    <p:sldMasterId id="2147484174" r:id="rId6"/>
    <p:sldMasterId id="2147484189" r:id="rId7"/>
    <p:sldMasterId id="2147484201" r:id="rId8"/>
    <p:sldMasterId id="2147484213" r:id="rId9"/>
    <p:sldMasterId id="2147484225" r:id="rId10"/>
  </p:sldMasterIdLst>
  <p:notesMasterIdLst>
    <p:notesMasterId r:id="rId81"/>
  </p:notesMasterIdLst>
  <p:sldIdLst>
    <p:sldId id="7654" r:id="rId11"/>
    <p:sldId id="7652" r:id="rId12"/>
    <p:sldId id="7651" r:id="rId13"/>
    <p:sldId id="3681" r:id="rId14"/>
    <p:sldId id="3606" r:id="rId15"/>
    <p:sldId id="259" r:id="rId16"/>
    <p:sldId id="7660" r:id="rId17"/>
    <p:sldId id="256" r:id="rId18"/>
    <p:sldId id="742" r:id="rId19"/>
    <p:sldId id="876" r:id="rId20"/>
    <p:sldId id="845" r:id="rId21"/>
    <p:sldId id="846" r:id="rId22"/>
    <p:sldId id="674" r:id="rId23"/>
    <p:sldId id="946" r:id="rId24"/>
    <p:sldId id="872" r:id="rId25"/>
    <p:sldId id="443" r:id="rId26"/>
    <p:sldId id="866" r:id="rId27"/>
    <p:sldId id="867" r:id="rId28"/>
    <p:sldId id="870" r:id="rId29"/>
    <p:sldId id="917" r:id="rId30"/>
    <p:sldId id="454" r:id="rId31"/>
    <p:sldId id="943" r:id="rId32"/>
    <p:sldId id="882" r:id="rId33"/>
    <p:sldId id="884" r:id="rId34"/>
    <p:sldId id="811" r:id="rId35"/>
    <p:sldId id="871" r:id="rId36"/>
    <p:sldId id="852" r:id="rId37"/>
    <p:sldId id="847" r:id="rId38"/>
    <p:sldId id="848" r:id="rId39"/>
    <p:sldId id="853" r:id="rId40"/>
    <p:sldId id="854" r:id="rId41"/>
    <p:sldId id="954" r:id="rId42"/>
    <p:sldId id="831" r:id="rId43"/>
    <p:sldId id="849" r:id="rId44"/>
    <p:sldId id="652" r:id="rId45"/>
    <p:sldId id="681" r:id="rId46"/>
    <p:sldId id="850" r:id="rId47"/>
    <p:sldId id="856" r:id="rId48"/>
    <p:sldId id="932" r:id="rId49"/>
    <p:sldId id="953" r:id="rId50"/>
    <p:sldId id="793" r:id="rId51"/>
    <p:sldId id="275" r:id="rId52"/>
    <p:sldId id="276" r:id="rId53"/>
    <p:sldId id="861" r:id="rId54"/>
    <p:sldId id="873" r:id="rId55"/>
    <p:sldId id="951" r:id="rId56"/>
    <p:sldId id="952" r:id="rId57"/>
    <p:sldId id="738" r:id="rId58"/>
    <p:sldId id="792" r:id="rId59"/>
    <p:sldId id="904" r:id="rId60"/>
    <p:sldId id="948" r:id="rId61"/>
    <p:sldId id="797" r:id="rId62"/>
    <p:sldId id="937" r:id="rId63"/>
    <p:sldId id="942" r:id="rId64"/>
    <p:sldId id="940" r:id="rId65"/>
    <p:sldId id="938" r:id="rId66"/>
    <p:sldId id="835" r:id="rId67"/>
    <p:sldId id="879" r:id="rId68"/>
    <p:sldId id="926" r:id="rId69"/>
    <p:sldId id="699" r:id="rId70"/>
    <p:sldId id="864" r:id="rId71"/>
    <p:sldId id="865" r:id="rId72"/>
    <p:sldId id="877" r:id="rId73"/>
    <p:sldId id="878" r:id="rId74"/>
    <p:sldId id="687" r:id="rId75"/>
    <p:sldId id="799" r:id="rId76"/>
    <p:sldId id="7655" r:id="rId77"/>
    <p:sldId id="7653" r:id="rId78"/>
    <p:sldId id="7658" r:id="rId79"/>
    <p:sldId id="348" r:id="rId80"/>
  </p:sldIdLst>
  <p:sldSz cx="12192000" cy="6858000"/>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F69735-FD23-4E8D-BC32-72360E482D5C}" name="Sarah Anderson" initials="SA" userId="S::Sarah.Anderson@nmss.org::5937264f-d196-4393-ae78-ca0672793bf7" providerId="AD"/>
  <p188:author id="{F04CDF41-C365-072B-47A2-4226EE1CD22F}" name="Andreina Barnola" initials="AB" userId="S::andreina.barnola@nmss.org::3e866c0f-f975-4eee-8ea5-746863b39e43" providerId="AD"/>
  <p188:author id="{B403B6AA-6570-587F-E111-B1FFD3D85304}" name="Vicki Kowal" initials="VK" userId="S::Vicki.Kowal@nmss.org::723f9e21-9ebb-4e8b-bb0c-9d1199ea4d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81"/>
    <a:srgbClr val="F58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57" autoAdjust="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tags" Target="tags/tag1.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_rels/data1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ata1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9.xml.rels><?xml version="1.0" encoding="UTF-8" standalone="yes"?>
<Relationships xmlns="http://schemas.openxmlformats.org/package/2006/relationships"><Relationship Id="rId1" Type="http://schemas.openxmlformats.org/officeDocument/2006/relationships/hyperlink" Target="https://implicit.harvard.edu/implicit/takeatest.html" TargetMode="External"/></Relationships>
</file>

<file path=ppt/diagrams/_rels/drawing1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1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9.xml.rels><?xml version="1.0" encoding="UTF-8" standalone="yes"?>
<Relationships xmlns="http://schemas.openxmlformats.org/package/2006/relationships"><Relationship Id="rId1" Type="http://schemas.openxmlformats.org/officeDocument/2006/relationships/hyperlink" Target="https://implicit.harvard.edu/implicit/takeatest.html"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67FA2D-2791-40E3-BD11-37A9DA604C45}" type="doc">
      <dgm:prSet loTypeId="urn:microsoft.com/office/officeart/2016/7/layout/ChevronBlockProcess" loCatId="process" qsTypeId="urn:microsoft.com/office/officeart/2005/8/quickstyle/simple1" qsCatId="simple" csTypeId="urn:microsoft.com/office/officeart/2005/8/colors/colorful5" csCatId="colorful" phldr="1"/>
      <dgm:spPr/>
      <dgm:t>
        <a:bodyPr/>
        <a:lstStyle/>
        <a:p>
          <a:endParaRPr lang="en-US"/>
        </a:p>
      </dgm:t>
    </dgm:pt>
    <dgm:pt modelId="{681464D1-16C6-48C2-9018-C7C36D2FEF64}">
      <dgm:prSet/>
      <dgm:spPr>
        <a:solidFill>
          <a:schemeClr val="accent2"/>
        </a:solidFill>
      </dgm:spPr>
      <dgm:t>
        <a:bodyPr/>
        <a:lstStyle/>
        <a:p>
          <a:r>
            <a:rPr lang="en-US" dirty="0"/>
            <a:t>Describe</a:t>
          </a:r>
        </a:p>
      </dgm:t>
    </dgm:pt>
    <dgm:pt modelId="{58B11034-1AE9-42C0-B6E9-55A8DAEF9B4B}" type="parTrans" cxnId="{599DC775-B8D2-47B4-8E93-58C8B68C0156}">
      <dgm:prSet/>
      <dgm:spPr/>
      <dgm:t>
        <a:bodyPr/>
        <a:lstStyle/>
        <a:p>
          <a:endParaRPr lang="en-US"/>
        </a:p>
      </dgm:t>
    </dgm:pt>
    <dgm:pt modelId="{133F8026-23CD-4C70-AA2C-B5639C57D081}" type="sibTrans" cxnId="{599DC775-B8D2-47B4-8E93-58C8B68C0156}">
      <dgm:prSet/>
      <dgm:spPr/>
      <dgm:t>
        <a:bodyPr/>
        <a:lstStyle/>
        <a:p>
          <a:endParaRPr lang="en-US"/>
        </a:p>
      </dgm:t>
    </dgm:pt>
    <dgm:pt modelId="{B22D30A0-8FBD-43FF-9C31-7166F569F882}">
      <dgm:prSet/>
      <dgm:spPr/>
      <dgm:t>
        <a:bodyPr/>
        <a:lstStyle/>
        <a:p>
          <a:r>
            <a:rPr lang="en-US" dirty="0"/>
            <a:t>common cognitive and psychological symptoms associated with MS</a:t>
          </a:r>
        </a:p>
      </dgm:t>
    </dgm:pt>
    <dgm:pt modelId="{816804D3-BCDA-4DEA-BA46-A58E463588BD}" type="parTrans" cxnId="{E2571139-ACDE-444D-BFDD-1515761E7B78}">
      <dgm:prSet/>
      <dgm:spPr/>
      <dgm:t>
        <a:bodyPr/>
        <a:lstStyle/>
        <a:p>
          <a:endParaRPr lang="en-US"/>
        </a:p>
      </dgm:t>
    </dgm:pt>
    <dgm:pt modelId="{C3F07F53-A7CC-43A6-960B-9672B8F76C54}" type="sibTrans" cxnId="{E2571139-ACDE-444D-BFDD-1515761E7B78}">
      <dgm:prSet/>
      <dgm:spPr/>
      <dgm:t>
        <a:bodyPr/>
        <a:lstStyle/>
        <a:p>
          <a:endParaRPr lang="en-US"/>
        </a:p>
      </dgm:t>
    </dgm:pt>
    <dgm:pt modelId="{FD4CC10C-05AB-486B-88F2-100A53C6E4D5}">
      <dgm:prSet/>
      <dgm:spPr/>
      <dgm:t>
        <a:bodyPr/>
        <a:lstStyle/>
        <a:p>
          <a:r>
            <a:rPr lang="en-US" dirty="0"/>
            <a:t>Review</a:t>
          </a:r>
        </a:p>
      </dgm:t>
    </dgm:pt>
    <dgm:pt modelId="{5524FDF3-A59B-440C-A87C-5DA195FE4FA7}" type="parTrans" cxnId="{4AEC3D9F-38D3-4461-A9CC-BC6D19C14B94}">
      <dgm:prSet/>
      <dgm:spPr/>
      <dgm:t>
        <a:bodyPr/>
        <a:lstStyle/>
        <a:p>
          <a:endParaRPr lang="en-US"/>
        </a:p>
      </dgm:t>
    </dgm:pt>
    <dgm:pt modelId="{BE0F3A64-6664-4642-97EA-33AF0F21BE3F}" type="sibTrans" cxnId="{4AEC3D9F-38D3-4461-A9CC-BC6D19C14B94}">
      <dgm:prSet/>
      <dgm:spPr/>
      <dgm:t>
        <a:bodyPr/>
        <a:lstStyle/>
        <a:p>
          <a:endParaRPr lang="en-US"/>
        </a:p>
      </dgm:t>
    </dgm:pt>
    <dgm:pt modelId="{C8505D03-7E62-4804-89B8-4EC0F10BF6C2}">
      <dgm:prSet/>
      <dgm:spPr/>
      <dgm:t>
        <a:bodyPr/>
        <a:lstStyle/>
        <a:p>
          <a:r>
            <a:rPr lang="en-US" dirty="0"/>
            <a:t>frameworks that help to facilitate holistic and contextualized care </a:t>
          </a:r>
        </a:p>
      </dgm:t>
    </dgm:pt>
    <dgm:pt modelId="{8A39E877-7544-48B7-9AF6-16532CC6C20A}" type="parTrans" cxnId="{093F2D57-4C3C-4A06-825C-F86F6302B44A}">
      <dgm:prSet/>
      <dgm:spPr/>
      <dgm:t>
        <a:bodyPr/>
        <a:lstStyle/>
        <a:p>
          <a:endParaRPr lang="en-US"/>
        </a:p>
      </dgm:t>
    </dgm:pt>
    <dgm:pt modelId="{ECC22646-6E65-42CD-823D-5D8B00ED2F47}" type="sibTrans" cxnId="{093F2D57-4C3C-4A06-825C-F86F6302B44A}">
      <dgm:prSet/>
      <dgm:spPr/>
      <dgm:t>
        <a:bodyPr/>
        <a:lstStyle/>
        <a:p>
          <a:endParaRPr lang="en-US"/>
        </a:p>
      </dgm:t>
    </dgm:pt>
    <dgm:pt modelId="{A18757DC-16EB-4739-9ADE-5FAAA5364E8C}">
      <dgm:prSet/>
      <dgm:spPr/>
      <dgm:t>
        <a:bodyPr/>
        <a:lstStyle/>
        <a:p>
          <a:r>
            <a:rPr lang="en-US" dirty="0"/>
            <a:t>Discuss</a:t>
          </a:r>
        </a:p>
      </dgm:t>
    </dgm:pt>
    <dgm:pt modelId="{F8244101-FC09-460C-9D55-735521D87BA0}" type="parTrans" cxnId="{B6A034AA-AF59-4B33-95C1-9B95A412257C}">
      <dgm:prSet/>
      <dgm:spPr/>
      <dgm:t>
        <a:bodyPr/>
        <a:lstStyle/>
        <a:p>
          <a:endParaRPr lang="en-US"/>
        </a:p>
      </dgm:t>
    </dgm:pt>
    <dgm:pt modelId="{BE976482-C314-4A5F-9992-732C3237D4A4}" type="sibTrans" cxnId="{B6A034AA-AF59-4B33-95C1-9B95A412257C}">
      <dgm:prSet/>
      <dgm:spPr/>
      <dgm:t>
        <a:bodyPr/>
        <a:lstStyle/>
        <a:p>
          <a:endParaRPr lang="en-US"/>
        </a:p>
      </dgm:t>
    </dgm:pt>
    <dgm:pt modelId="{CE70C3C7-9C42-41EB-AE4A-F6672C6257F1}">
      <dgm:prSet/>
      <dgm:spPr/>
      <dgm:t>
        <a:bodyPr/>
        <a:lstStyle/>
        <a:p>
          <a:r>
            <a:rPr lang="en-US" dirty="0"/>
            <a:t>how to apply the VA Whole Health approach in providing tailored care </a:t>
          </a:r>
        </a:p>
      </dgm:t>
    </dgm:pt>
    <dgm:pt modelId="{7DBB0644-934B-45E9-BF26-E4CDBC4631FF}" type="parTrans" cxnId="{08FDF7E3-DE22-48EE-B5AD-13B640F628A4}">
      <dgm:prSet/>
      <dgm:spPr/>
      <dgm:t>
        <a:bodyPr/>
        <a:lstStyle/>
        <a:p>
          <a:endParaRPr lang="en-US"/>
        </a:p>
      </dgm:t>
    </dgm:pt>
    <dgm:pt modelId="{7C1215E8-2A29-4C4E-8440-16CACA328D33}" type="sibTrans" cxnId="{08FDF7E3-DE22-48EE-B5AD-13B640F628A4}">
      <dgm:prSet/>
      <dgm:spPr/>
      <dgm:t>
        <a:bodyPr/>
        <a:lstStyle/>
        <a:p>
          <a:endParaRPr lang="en-US"/>
        </a:p>
      </dgm:t>
    </dgm:pt>
    <dgm:pt modelId="{10216B66-6389-4E7B-A9DE-8404011D399E}" type="pres">
      <dgm:prSet presAssocID="{CE67FA2D-2791-40E3-BD11-37A9DA604C45}" presName="Name0" presStyleCnt="0">
        <dgm:presLayoutVars>
          <dgm:dir/>
          <dgm:animLvl val="lvl"/>
          <dgm:resizeHandles val="exact"/>
        </dgm:presLayoutVars>
      </dgm:prSet>
      <dgm:spPr/>
    </dgm:pt>
    <dgm:pt modelId="{CBF042CB-93CD-42E2-BDE0-E0FF38D148D7}" type="pres">
      <dgm:prSet presAssocID="{681464D1-16C6-48C2-9018-C7C36D2FEF64}" presName="composite" presStyleCnt="0"/>
      <dgm:spPr/>
    </dgm:pt>
    <dgm:pt modelId="{F8A83C5D-0969-46DD-9949-8924AB479316}" type="pres">
      <dgm:prSet presAssocID="{681464D1-16C6-48C2-9018-C7C36D2FEF64}" presName="parTx" presStyleLbl="alignNode1" presStyleIdx="0" presStyleCnt="3">
        <dgm:presLayoutVars>
          <dgm:chMax val="0"/>
          <dgm:chPref val="0"/>
        </dgm:presLayoutVars>
      </dgm:prSet>
      <dgm:spPr/>
    </dgm:pt>
    <dgm:pt modelId="{C535C663-99EC-42A3-A966-FD43080D1EF7}" type="pres">
      <dgm:prSet presAssocID="{681464D1-16C6-48C2-9018-C7C36D2FEF64}" presName="desTx" presStyleLbl="alignAccFollowNode1" presStyleIdx="0" presStyleCnt="3">
        <dgm:presLayoutVars/>
      </dgm:prSet>
      <dgm:spPr/>
    </dgm:pt>
    <dgm:pt modelId="{D0B91A63-B176-44E0-A859-856179AF88E6}" type="pres">
      <dgm:prSet presAssocID="{133F8026-23CD-4C70-AA2C-B5639C57D081}" presName="space" presStyleCnt="0"/>
      <dgm:spPr/>
    </dgm:pt>
    <dgm:pt modelId="{0FEC0B68-6BA2-4AFD-9CA2-65A34818ED62}" type="pres">
      <dgm:prSet presAssocID="{FD4CC10C-05AB-486B-88F2-100A53C6E4D5}" presName="composite" presStyleCnt="0"/>
      <dgm:spPr/>
    </dgm:pt>
    <dgm:pt modelId="{64DD3D38-59FB-48DC-AF57-AC56F0DEAD30}" type="pres">
      <dgm:prSet presAssocID="{FD4CC10C-05AB-486B-88F2-100A53C6E4D5}" presName="parTx" presStyleLbl="alignNode1" presStyleIdx="1" presStyleCnt="3">
        <dgm:presLayoutVars>
          <dgm:chMax val="0"/>
          <dgm:chPref val="0"/>
        </dgm:presLayoutVars>
      </dgm:prSet>
      <dgm:spPr/>
    </dgm:pt>
    <dgm:pt modelId="{BE358027-F447-4448-B1D0-B320C91FBC0A}" type="pres">
      <dgm:prSet presAssocID="{FD4CC10C-05AB-486B-88F2-100A53C6E4D5}" presName="desTx" presStyleLbl="alignAccFollowNode1" presStyleIdx="1" presStyleCnt="3">
        <dgm:presLayoutVars/>
      </dgm:prSet>
      <dgm:spPr/>
    </dgm:pt>
    <dgm:pt modelId="{45E8B875-006D-433A-BB81-83DCC367C93D}" type="pres">
      <dgm:prSet presAssocID="{BE0F3A64-6664-4642-97EA-33AF0F21BE3F}" presName="space" presStyleCnt="0"/>
      <dgm:spPr/>
    </dgm:pt>
    <dgm:pt modelId="{C43C8A6E-42C7-44EA-BACE-8BFBE38A0EBE}" type="pres">
      <dgm:prSet presAssocID="{A18757DC-16EB-4739-9ADE-5FAAA5364E8C}" presName="composite" presStyleCnt="0"/>
      <dgm:spPr/>
    </dgm:pt>
    <dgm:pt modelId="{8894F6AA-A1D4-47D5-A613-ABD917B1AD4C}" type="pres">
      <dgm:prSet presAssocID="{A18757DC-16EB-4739-9ADE-5FAAA5364E8C}" presName="parTx" presStyleLbl="alignNode1" presStyleIdx="2" presStyleCnt="3">
        <dgm:presLayoutVars>
          <dgm:chMax val="0"/>
          <dgm:chPref val="0"/>
        </dgm:presLayoutVars>
      </dgm:prSet>
      <dgm:spPr/>
    </dgm:pt>
    <dgm:pt modelId="{9366938C-9209-456F-84C7-09DC9010C4D3}" type="pres">
      <dgm:prSet presAssocID="{A18757DC-16EB-4739-9ADE-5FAAA5364E8C}" presName="desTx" presStyleLbl="alignAccFollowNode1" presStyleIdx="2" presStyleCnt="3">
        <dgm:presLayoutVars/>
      </dgm:prSet>
      <dgm:spPr/>
    </dgm:pt>
  </dgm:ptLst>
  <dgm:cxnLst>
    <dgm:cxn modelId="{E2571139-ACDE-444D-BFDD-1515761E7B78}" srcId="{681464D1-16C6-48C2-9018-C7C36D2FEF64}" destId="{B22D30A0-8FBD-43FF-9C31-7166F569F882}" srcOrd="0" destOrd="0" parTransId="{816804D3-BCDA-4DEA-BA46-A58E463588BD}" sibTransId="{C3F07F53-A7CC-43A6-960B-9672B8F76C54}"/>
    <dgm:cxn modelId="{C5521F3B-7A35-41A7-937C-2A7A46EE3AD8}" type="presOf" srcId="{C8505D03-7E62-4804-89B8-4EC0F10BF6C2}" destId="{BE358027-F447-4448-B1D0-B320C91FBC0A}" srcOrd="0" destOrd="0" presId="urn:microsoft.com/office/officeart/2016/7/layout/ChevronBlockProcess"/>
    <dgm:cxn modelId="{E6BE133F-9C8A-4E38-9220-3E300510ECD2}" type="presOf" srcId="{FD4CC10C-05AB-486B-88F2-100A53C6E4D5}" destId="{64DD3D38-59FB-48DC-AF57-AC56F0DEAD30}" srcOrd="0" destOrd="0" presId="urn:microsoft.com/office/officeart/2016/7/layout/ChevronBlockProcess"/>
    <dgm:cxn modelId="{8A859E51-F35F-49EA-83D4-E0BB259D4B81}" type="presOf" srcId="{CE70C3C7-9C42-41EB-AE4A-F6672C6257F1}" destId="{9366938C-9209-456F-84C7-09DC9010C4D3}" srcOrd="0" destOrd="0" presId="urn:microsoft.com/office/officeart/2016/7/layout/ChevronBlockProcess"/>
    <dgm:cxn modelId="{599DC775-B8D2-47B4-8E93-58C8B68C0156}" srcId="{CE67FA2D-2791-40E3-BD11-37A9DA604C45}" destId="{681464D1-16C6-48C2-9018-C7C36D2FEF64}" srcOrd="0" destOrd="0" parTransId="{58B11034-1AE9-42C0-B6E9-55A8DAEF9B4B}" sibTransId="{133F8026-23CD-4C70-AA2C-B5639C57D081}"/>
    <dgm:cxn modelId="{093F2D57-4C3C-4A06-825C-F86F6302B44A}" srcId="{FD4CC10C-05AB-486B-88F2-100A53C6E4D5}" destId="{C8505D03-7E62-4804-89B8-4EC0F10BF6C2}" srcOrd="0" destOrd="0" parTransId="{8A39E877-7544-48B7-9AF6-16532CC6C20A}" sibTransId="{ECC22646-6E65-42CD-823D-5D8B00ED2F47}"/>
    <dgm:cxn modelId="{3FBE1A78-E33B-4579-BE90-6C8810E5C5D2}" type="presOf" srcId="{681464D1-16C6-48C2-9018-C7C36D2FEF64}" destId="{F8A83C5D-0969-46DD-9949-8924AB479316}" srcOrd="0" destOrd="0" presId="urn:microsoft.com/office/officeart/2016/7/layout/ChevronBlockProcess"/>
    <dgm:cxn modelId="{4AEC3D9F-38D3-4461-A9CC-BC6D19C14B94}" srcId="{CE67FA2D-2791-40E3-BD11-37A9DA604C45}" destId="{FD4CC10C-05AB-486B-88F2-100A53C6E4D5}" srcOrd="1" destOrd="0" parTransId="{5524FDF3-A59B-440C-A87C-5DA195FE4FA7}" sibTransId="{BE0F3A64-6664-4642-97EA-33AF0F21BE3F}"/>
    <dgm:cxn modelId="{B6A034AA-AF59-4B33-95C1-9B95A412257C}" srcId="{CE67FA2D-2791-40E3-BD11-37A9DA604C45}" destId="{A18757DC-16EB-4739-9ADE-5FAAA5364E8C}" srcOrd="2" destOrd="0" parTransId="{F8244101-FC09-460C-9D55-735521D87BA0}" sibTransId="{BE976482-C314-4A5F-9992-732C3237D4A4}"/>
    <dgm:cxn modelId="{E15A7BAB-BA63-41CF-A1DC-DCE6A372D4BF}" type="presOf" srcId="{B22D30A0-8FBD-43FF-9C31-7166F569F882}" destId="{C535C663-99EC-42A3-A966-FD43080D1EF7}" srcOrd="0" destOrd="0" presId="urn:microsoft.com/office/officeart/2016/7/layout/ChevronBlockProcess"/>
    <dgm:cxn modelId="{A84B28AF-43F1-4654-8F30-17EF0C039F59}" type="presOf" srcId="{A18757DC-16EB-4739-9ADE-5FAAA5364E8C}" destId="{8894F6AA-A1D4-47D5-A613-ABD917B1AD4C}" srcOrd="0" destOrd="0" presId="urn:microsoft.com/office/officeart/2016/7/layout/ChevronBlockProcess"/>
    <dgm:cxn modelId="{07BC26DB-2774-4A53-BD0B-3E5D2FED0CA3}" type="presOf" srcId="{CE67FA2D-2791-40E3-BD11-37A9DA604C45}" destId="{10216B66-6389-4E7B-A9DE-8404011D399E}" srcOrd="0" destOrd="0" presId="urn:microsoft.com/office/officeart/2016/7/layout/ChevronBlockProcess"/>
    <dgm:cxn modelId="{08FDF7E3-DE22-48EE-B5AD-13B640F628A4}" srcId="{A18757DC-16EB-4739-9ADE-5FAAA5364E8C}" destId="{CE70C3C7-9C42-41EB-AE4A-F6672C6257F1}" srcOrd="0" destOrd="0" parTransId="{7DBB0644-934B-45E9-BF26-E4CDBC4631FF}" sibTransId="{7C1215E8-2A29-4C4E-8440-16CACA328D33}"/>
    <dgm:cxn modelId="{B1654F5B-B6E6-40C1-8EE6-B245F16BAD33}" type="presParOf" srcId="{10216B66-6389-4E7B-A9DE-8404011D399E}" destId="{CBF042CB-93CD-42E2-BDE0-E0FF38D148D7}" srcOrd="0" destOrd="0" presId="urn:microsoft.com/office/officeart/2016/7/layout/ChevronBlockProcess"/>
    <dgm:cxn modelId="{64D1F99C-42B8-438A-B880-0165F4B6251D}" type="presParOf" srcId="{CBF042CB-93CD-42E2-BDE0-E0FF38D148D7}" destId="{F8A83C5D-0969-46DD-9949-8924AB479316}" srcOrd="0" destOrd="0" presId="urn:microsoft.com/office/officeart/2016/7/layout/ChevronBlockProcess"/>
    <dgm:cxn modelId="{BAAB30C1-4A97-4814-A72E-78C0D40C718C}" type="presParOf" srcId="{CBF042CB-93CD-42E2-BDE0-E0FF38D148D7}" destId="{C535C663-99EC-42A3-A966-FD43080D1EF7}" srcOrd="1" destOrd="0" presId="urn:microsoft.com/office/officeart/2016/7/layout/ChevronBlockProcess"/>
    <dgm:cxn modelId="{2A5490F9-0D10-4459-A07C-4BC7469CAEC3}" type="presParOf" srcId="{10216B66-6389-4E7B-A9DE-8404011D399E}" destId="{D0B91A63-B176-44E0-A859-856179AF88E6}" srcOrd="1" destOrd="0" presId="urn:microsoft.com/office/officeart/2016/7/layout/ChevronBlockProcess"/>
    <dgm:cxn modelId="{8685A71C-97C3-4600-8717-46B8CAA08499}" type="presParOf" srcId="{10216B66-6389-4E7B-A9DE-8404011D399E}" destId="{0FEC0B68-6BA2-4AFD-9CA2-65A34818ED62}" srcOrd="2" destOrd="0" presId="urn:microsoft.com/office/officeart/2016/7/layout/ChevronBlockProcess"/>
    <dgm:cxn modelId="{CE4738A6-5D29-450D-A3D7-0BD1EB6B35BD}" type="presParOf" srcId="{0FEC0B68-6BA2-4AFD-9CA2-65A34818ED62}" destId="{64DD3D38-59FB-48DC-AF57-AC56F0DEAD30}" srcOrd="0" destOrd="0" presId="urn:microsoft.com/office/officeart/2016/7/layout/ChevronBlockProcess"/>
    <dgm:cxn modelId="{F6DA4BA3-36E8-420E-A199-E8A68FBCF9DB}" type="presParOf" srcId="{0FEC0B68-6BA2-4AFD-9CA2-65A34818ED62}" destId="{BE358027-F447-4448-B1D0-B320C91FBC0A}" srcOrd="1" destOrd="0" presId="urn:microsoft.com/office/officeart/2016/7/layout/ChevronBlockProcess"/>
    <dgm:cxn modelId="{F1D307B8-B116-45B7-A3A1-C793D5C2F23A}" type="presParOf" srcId="{10216B66-6389-4E7B-A9DE-8404011D399E}" destId="{45E8B875-006D-433A-BB81-83DCC367C93D}" srcOrd="3" destOrd="0" presId="urn:microsoft.com/office/officeart/2016/7/layout/ChevronBlockProcess"/>
    <dgm:cxn modelId="{A34C2D77-F27D-41EA-8237-8C56D5403D81}" type="presParOf" srcId="{10216B66-6389-4E7B-A9DE-8404011D399E}" destId="{C43C8A6E-42C7-44EA-BACE-8BFBE38A0EBE}" srcOrd="4" destOrd="0" presId="urn:microsoft.com/office/officeart/2016/7/layout/ChevronBlockProcess"/>
    <dgm:cxn modelId="{9D4CE3A7-A51C-4DE1-8D8B-3C10F09F76E6}" type="presParOf" srcId="{C43C8A6E-42C7-44EA-BACE-8BFBE38A0EBE}" destId="{8894F6AA-A1D4-47D5-A613-ABD917B1AD4C}" srcOrd="0" destOrd="0" presId="urn:microsoft.com/office/officeart/2016/7/layout/ChevronBlockProcess"/>
    <dgm:cxn modelId="{402FB874-DC68-4569-A540-6871B17AD51F}" type="presParOf" srcId="{C43C8A6E-42C7-44EA-BACE-8BFBE38A0EBE}" destId="{9366938C-9209-456F-84C7-09DC9010C4D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F47A84-B537-409A-8E59-CEEC435CD528}"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EAC433F-F345-494D-A47E-FEBC95E8E0CC}">
      <dgm:prSet/>
      <dgm:spPr/>
      <dgm:t>
        <a:bodyPr/>
        <a:lstStyle/>
        <a:p>
          <a:r>
            <a:rPr lang="en-US" b="1" dirty="0">
              <a:latin typeface="Tw Cen MT" panose="020B0602020104020603" pitchFamily="34" charset="0"/>
            </a:rPr>
            <a:t>Interpersonal</a:t>
          </a:r>
          <a:r>
            <a:rPr lang="en-US" b="1" dirty="0"/>
            <a:t> work </a:t>
          </a:r>
          <a:endParaRPr lang="en-US" dirty="0"/>
        </a:p>
      </dgm:t>
    </dgm:pt>
    <dgm:pt modelId="{830E5402-F0A2-431C-84BA-A5B14B8491C7}" type="parTrans" cxnId="{A3968E70-02B9-454B-9F45-DAA721F753B1}">
      <dgm:prSet/>
      <dgm:spPr/>
      <dgm:t>
        <a:bodyPr/>
        <a:lstStyle/>
        <a:p>
          <a:endParaRPr lang="en-US"/>
        </a:p>
      </dgm:t>
    </dgm:pt>
    <dgm:pt modelId="{D87DDEC8-F399-4120-9072-7A6F728C5463}" type="sibTrans" cxnId="{A3968E70-02B9-454B-9F45-DAA721F753B1}">
      <dgm:prSet/>
      <dgm:spPr/>
      <dgm:t>
        <a:bodyPr/>
        <a:lstStyle/>
        <a:p>
          <a:endParaRPr lang="en-US"/>
        </a:p>
      </dgm:t>
    </dgm:pt>
    <dgm:pt modelId="{81109502-DCC2-4D69-BA76-B7C0B06D47CD}">
      <dgm:prSet/>
      <dgm:spPr/>
      <dgm:t>
        <a:bodyPr/>
        <a:lstStyle/>
        <a:p>
          <a:r>
            <a:rPr lang="en-US" dirty="0">
              <a:latin typeface="Tw Cen MT" panose="020B0602020104020603" pitchFamily="34" charset="0"/>
            </a:rPr>
            <a:t>Focus on learning from and about other cultures </a:t>
          </a:r>
          <a:endParaRPr lang="en-US" dirty="0"/>
        </a:p>
      </dgm:t>
    </dgm:pt>
    <dgm:pt modelId="{E199FE49-B055-4708-8786-63BF6CBA4EA6}" type="parTrans" cxnId="{008EF3EA-3BCC-4CD7-B580-413060B98A94}">
      <dgm:prSet/>
      <dgm:spPr/>
      <dgm:t>
        <a:bodyPr/>
        <a:lstStyle/>
        <a:p>
          <a:endParaRPr lang="en-US"/>
        </a:p>
      </dgm:t>
    </dgm:pt>
    <dgm:pt modelId="{92764EF7-0C79-4FF5-96FA-474C4AB8B1F4}" type="sibTrans" cxnId="{008EF3EA-3BCC-4CD7-B580-413060B98A94}">
      <dgm:prSet/>
      <dgm:spPr/>
      <dgm:t>
        <a:bodyPr/>
        <a:lstStyle/>
        <a:p>
          <a:endParaRPr lang="en-US"/>
        </a:p>
      </dgm:t>
    </dgm:pt>
    <dgm:pt modelId="{4F4D099F-C867-4D00-B4AF-2AC888002C90}">
      <dgm:prSet/>
      <dgm:spPr/>
      <dgm:t>
        <a:bodyPr/>
        <a:lstStyle/>
        <a:p>
          <a:r>
            <a:rPr lang="en-US" b="1" dirty="0">
              <a:latin typeface="Tw Cen MT" panose="020B0602020104020603" pitchFamily="34" charset="0"/>
            </a:rPr>
            <a:t>Practice</a:t>
          </a:r>
          <a:r>
            <a:rPr lang="en-US" b="1" dirty="0"/>
            <a:t> pointers:</a:t>
          </a:r>
          <a:r>
            <a:rPr lang="en-US" dirty="0"/>
            <a:t> </a:t>
          </a:r>
        </a:p>
      </dgm:t>
    </dgm:pt>
    <dgm:pt modelId="{3B8F145F-7ED6-47CE-89E8-465504D90CB4}" type="parTrans" cxnId="{D9B08C63-AA04-4714-A434-84F791F34D12}">
      <dgm:prSet/>
      <dgm:spPr/>
      <dgm:t>
        <a:bodyPr/>
        <a:lstStyle/>
        <a:p>
          <a:endParaRPr lang="en-US"/>
        </a:p>
      </dgm:t>
    </dgm:pt>
    <dgm:pt modelId="{625319E0-D1F1-4345-B54C-76F5471FCACA}" type="sibTrans" cxnId="{D9B08C63-AA04-4714-A434-84F791F34D12}">
      <dgm:prSet/>
      <dgm:spPr/>
      <dgm:t>
        <a:bodyPr/>
        <a:lstStyle/>
        <a:p>
          <a:endParaRPr lang="en-US"/>
        </a:p>
      </dgm:t>
    </dgm:pt>
    <dgm:pt modelId="{E55E3E87-DE69-4266-B550-C14A38B0DBD4}">
      <dgm:prSet/>
      <dgm:spPr/>
      <dgm:t>
        <a:bodyPr/>
        <a:lstStyle/>
        <a:p>
          <a:r>
            <a:rPr lang="en-US" dirty="0">
              <a:latin typeface="Tw Cen MT" panose="020B0602020104020603" pitchFamily="34" charset="0"/>
            </a:rPr>
            <a:t>Employ a </a:t>
          </a:r>
          <a:r>
            <a:rPr lang="en-US" b="1" i="1" dirty="0">
              <a:latin typeface="Tw Cen MT" panose="020B0602020104020603" pitchFamily="34" charset="0"/>
            </a:rPr>
            <a:t>process </a:t>
          </a:r>
          <a:r>
            <a:rPr lang="en-US" dirty="0">
              <a:latin typeface="Tw Cen MT" panose="020B0602020104020603" pitchFamily="34" charset="0"/>
            </a:rPr>
            <a:t>of forming hypotheses and questions and seeking information to shape conceptualization and approach </a:t>
          </a:r>
          <a:endParaRPr lang="en-US" dirty="0"/>
        </a:p>
      </dgm:t>
    </dgm:pt>
    <dgm:pt modelId="{50671D44-2FC4-4B68-B0F4-036D765FD970}" type="parTrans" cxnId="{8FF4E3F5-9398-4837-9C19-C8AE51206EBC}">
      <dgm:prSet/>
      <dgm:spPr/>
      <dgm:t>
        <a:bodyPr/>
        <a:lstStyle/>
        <a:p>
          <a:endParaRPr lang="en-US"/>
        </a:p>
      </dgm:t>
    </dgm:pt>
    <dgm:pt modelId="{2C761007-B661-4875-A151-9583FBC46E4D}" type="sibTrans" cxnId="{8FF4E3F5-9398-4837-9C19-C8AE51206EBC}">
      <dgm:prSet/>
      <dgm:spPr/>
      <dgm:t>
        <a:bodyPr/>
        <a:lstStyle/>
        <a:p>
          <a:endParaRPr lang="en-US"/>
        </a:p>
      </dgm:t>
    </dgm:pt>
    <dgm:pt modelId="{02F3B0A5-8020-445A-A940-67D8E30D8386}">
      <dgm:prSet/>
      <dgm:spPr/>
      <dgm:t>
        <a:bodyPr/>
        <a:lstStyle/>
        <a:p>
          <a:r>
            <a:rPr lang="en-US" dirty="0">
              <a:latin typeface="Tw Cen MT" panose="020B0602020104020603" pitchFamily="34" charset="0"/>
            </a:rPr>
            <a:t>ADDRESSING framework draws attention to visible </a:t>
          </a:r>
          <a:r>
            <a:rPr lang="en-US" b="1" u="sng" dirty="0">
              <a:latin typeface="Tw Cen MT" panose="020B0602020104020603" pitchFamily="34" charset="0"/>
            </a:rPr>
            <a:t>and</a:t>
          </a:r>
          <a:r>
            <a:rPr lang="en-US" b="1" dirty="0">
              <a:latin typeface="Tw Cen MT" panose="020B0602020104020603" pitchFamily="34" charset="0"/>
            </a:rPr>
            <a:t> </a:t>
          </a:r>
          <a:r>
            <a:rPr lang="en-US" dirty="0">
              <a:latin typeface="Tw Cen MT" panose="020B0602020104020603" pitchFamily="34" charset="0"/>
            </a:rPr>
            <a:t>less visible dimensions of culture and intersectionality </a:t>
          </a:r>
        </a:p>
      </dgm:t>
    </dgm:pt>
    <dgm:pt modelId="{DB5D39CE-DF6D-4386-9F85-A1E61A7B869C}" type="parTrans" cxnId="{7C4E4C6B-72D3-424A-891F-42D4AC9AFEFE}">
      <dgm:prSet/>
      <dgm:spPr/>
      <dgm:t>
        <a:bodyPr/>
        <a:lstStyle/>
        <a:p>
          <a:endParaRPr lang="en-US"/>
        </a:p>
      </dgm:t>
    </dgm:pt>
    <dgm:pt modelId="{4AB52DD3-EE67-4D4F-B9C9-D954104E8E05}" type="sibTrans" cxnId="{7C4E4C6B-72D3-424A-891F-42D4AC9AFEFE}">
      <dgm:prSet/>
      <dgm:spPr/>
      <dgm:t>
        <a:bodyPr/>
        <a:lstStyle/>
        <a:p>
          <a:endParaRPr lang="en-US"/>
        </a:p>
      </dgm:t>
    </dgm:pt>
    <dgm:pt modelId="{4DE5DB54-D666-492A-BB13-662337F2ACBB}">
      <dgm:prSet/>
      <dgm:spPr/>
      <dgm:t>
        <a:bodyPr/>
        <a:lstStyle/>
        <a:p>
          <a:r>
            <a:rPr lang="en-US" dirty="0">
              <a:latin typeface="Tw Cen MT" panose="020B0602020104020603" pitchFamily="34" charset="0"/>
            </a:rPr>
            <a:t>Goal is to form a strong rapport with patient and to provide empirically-guided, tailored care (assessment, intervention, consultation)</a:t>
          </a:r>
        </a:p>
      </dgm:t>
    </dgm:pt>
    <dgm:pt modelId="{78D182DC-7C62-4FFE-A1D3-ED2B48A044B3}" type="parTrans" cxnId="{5D35DD97-8906-4637-BCAE-095BF8E7C36F}">
      <dgm:prSet/>
      <dgm:spPr/>
      <dgm:t>
        <a:bodyPr/>
        <a:lstStyle/>
        <a:p>
          <a:endParaRPr lang="en-US"/>
        </a:p>
      </dgm:t>
    </dgm:pt>
    <dgm:pt modelId="{FC9007DF-3C2C-4F11-B174-977E8F99EE5B}" type="sibTrans" cxnId="{5D35DD97-8906-4637-BCAE-095BF8E7C36F}">
      <dgm:prSet/>
      <dgm:spPr/>
      <dgm:t>
        <a:bodyPr/>
        <a:lstStyle/>
        <a:p>
          <a:endParaRPr lang="en-US"/>
        </a:p>
      </dgm:t>
    </dgm:pt>
    <dgm:pt modelId="{0AACA671-3382-4BE2-8916-E604C61CA299}">
      <dgm:prSet/>
      <dgm:spPr/>
      <dgm:t>
        <a:bodyPr/>
        <a:lstStyle/>
        <a:p>
          <a:r>
            <a:rPr lang="en-US" dirty="0">
              <a:latin typeface="Tw Cen MT" panose="020B0602020104020603" pitchFamily="34" charset="0"/>
            </a:rPr>
            <a:t>Enhances creditability, efficiency, and accuracy </a:t>
          </a:r>
        </a:p>
      </dgm:t>
    </dgm:pt>
    <dgm:pt modelId="{6E1F30DD-79EC-4AAA-B178-878205495BF2}" type="parTrans" cxnId="{1085E730-B2CC-41B6-8248-E03D2E3C9EC2}">
      <dgm:prSet/>
      <dgm:spPr/>
      <dgm:t>
        <a:bodyPr/>
        <a:lstStyle/>
        <a:p>
          <a:endParaRPr lang="en-US"/>
        </a:p>
      </dgm:t>
    </dgm:pt>
    <dgm:pt modelId="{2A5FB94C-E53F-4109-984F-3BD0CCB86BDD}" type="sibTrans" cxnId="{1085E730-B2CC-41B6-8248-E03D2E3C9EC2}">
      <dgm:prSet/>
      <dgm:spPr/>
      <dgm:t>
        <a:bodyPr/>
        <a:lstStyle/>
        <a:p>
          <a:endParaRPr lang="en-US"/>
        </a:p>
      </dgm:t>
    </dgm:pt>
    <dgm:pt modelId="{068C1942-7C92-4EE7-AB99-4BF123BBAF3E}">
      <dgm:prSet/>
      <dgm:spPr/>
      <dgm:t>
        <a:bodyPr/>
        <a:lstStyle/>
        <a:p>
          <a:r>
            <a:rPr lang="en-US" dirty="0">
              <a:latin typeface="Tw Cen MT" panose="020B0602020104020603" pitchFamily="34" charset="0"/>
            </a:rPr>
            <a:t>How a patient self-identifies is very important for gaining a better understanding of their values, perspectives, and behavior (e.g., can identify with dominant and nondominant group simultaneously; </a:t>
          </a:r>
          <a:r>
            <a:rPr lang="en-US" u="sng" dirty="0">
              <a:latin typeface="Tw Cen MT" panose="020B0602020104020603" pitchFamily="34" charset="0"/>
            </a:rPr>
            <a:t>self-identity can vary across settings and over time</a:t>
          </a:r>
          <a:r>
            <a:rPr lang="en-US" dirty="0">
              <a:latin typeface="Tw Cen MT" panose="020B0602020104020603" pitchFamily="34" charset="0"/>
            </a:rPr>
            <a:t>)</a:t>
          </a:r>
        </a:p>
      </dgm:t>
    </dgm:pt>
    <dgm:pt modelId="{EC9F07CF-8889-4073-8121-BBAABC325AF6}" type="parTrans" cxnId="{B84FAF5D-7365-406C-B77A-6D5A04D1C9D8}">
      <dgm:prSet/>
      <dgm:spPr/>
      <dgm:t>
        <a:bodyPr/>
        <a:lstStyle/>
        <a:p>
          <a:endParaRPr lang="en-US"/>
        </a:p>
      </dgm:t>
    </dgm:pt>
    <dgm:pt modelId="{26EC1C7D-56FD-40A7-AE32-F0CF90624C13}" type="sibTrans" cxnId="{B84FAF5D-7365-406C-B77A-6D5A04D1C9D8}">
      <dgm:prSet/>
      <dgm:spPr/>
      <dgm:t>
        <a:bodyPr/>
        <a:lstStyle/>
        <a:p>
          <a:endParaRPr lang="en-US"/>
        </a:p>
      </dgm:t>
    </dgm:pt>
    <dgm:pt modelId="{4FCA09E1-1017-486D-98F5-8F159F0D8E74}">
      <dgm:prSet/>
      <dgm:spPr/>
      <dgm:t>
        <a:bodyPr/>
        <a:lstStyle/>
        <a:p>
          <a:r>
            <a:rPr lang="en-US" dirty="0">
              <a:latin typeface="Tw Cen MT" panose="020B0602020104020603" pitchFamily="34" charset="0"/>
            </a:rPr>
            <a:t>Exhibit flexibility…</a:t>
          </a:r>
          <a:r>
            <a:rPr lang="en-US" b="1" i="1" dirty="0">
              <a:latin typeface="Tw Cen MT" panose="020B0602020104020603" pitchFamily="34" charset="0"/>
            </a:rPr>
            <a:t>the relative impact and relevance of factors will vary significantly across clients</a:t>
          </a:r>
        </a:p>
      </dgm:t>
    </dgm:pt>
    <dgm:pt modelId="{11036FC3-A636-4945-937B-9DAD0777DCA4}" type="parTrans" cxnId="{0A8D86F7-1036-4D64-853A-F902E632CE22}">
      <dgm:prSet/>
      <dgm:spPr/>
      <dgm:t>
        <a:bodyPr/>
        <a:lstStyle/>
        <a:p>
          <a:endParaRPr lang="en-US"/>
        </a:p>
      </dgm:t>
    </dgm:pt>
    <dgm:pt modelId="{DCB34D75-2432-4956-A6E4-6F42DEB4CA3D}" type="sibTrans" cxnId="{0A8D86F7-1036-4D64-853A-F902E632CE22}">
      <dgm:prSet/>
      <dgm:spPr/>
      <dgm:t>
        <a:bodyPr/>
        <a:lstStyle/>
        <a:p>
          <a:endParaRPr lang="en-US"/>
        </a:p>
      </dgm:t>
    </dgm:pt>
    <dgm:pt modelId="{4B103D6E-F07C-49FF-BDF3-93EDD6DC1FC1}" type="pres">
      <dgm:prSet presAssocID="{30F47A84-B537-409A-8E59-CEEC435CD528}" presName="linear" presStyleCnt="0">
        <dgm:presLayoutVars>
          <dgm:dir/>
          <dgm:animLvl val="lvl"/>
          <dgm:resizeHandles val="exact"/>
        </dgm:presLayoutVars>
      </dgm:prSet>
      <dgm:spPr/>
    </dgm:pt>
    <dgm:pt modelId="{52DFC8BB-54C0-49C9-A8EB-AEDBFDBD7FF8}" type="pres">
      <dgm:prSet presAssocID="{FEAC433F-F345-494D-A47E-FEBC95E8E0CC}" presName="parentLin" presStyleCnt="0"/>
      <dgm:spPr/>
    </dgm:pt>
    <dgm:pt modelId="{0516F991-A503-4D9C-9C73-19FC71A989B8}" type="pres">
      <dgm:prSet presAssocID="{FEAC433F-F345-494D-A47E-FEBC95E8E0CC}" presName="parentLeftMargin" presStyleLbl="node1" presStyleIdx="0" presStyleCnt="2"/>
      <dgm:spPr/>
    </dgm:pt>
    <dgm:pt modelId="{FC860F55-B64A-4633-883D-28E4649C5735}" type="pres">
      <dgm:prSet presAssocID="{FEAC433F-F345-494D-A47E-FEBC95E8E0CC}" presName="parentText" presStyleLbl="node1" presStyleIdx="0" presStyleCnt="2">
        <dgm:presLayoutVars>
          <dgm:chMax val="0"/>
          <dgm:bulletEnabled val="1"/>
        </dgm:presLayoutVars>
      </dgm:prSet>
      <dgm:spPr/>
    </dgm:pt>
    <dgm:pt modelId="{05E6EF8B-D027-438D-AE9C-38807132F13E}" type="pres">
      <dgm:prSet presAssocID="{FEAC433F-F345-494D-A47E-FEBC95E8E0CC}" presName="negativeSpace" presStyleCnt="0"/>
      <dgm:spPr/>
    </dgm:pt>
    <dgm:pt modelId="{A649A1B2-A609-4D6A-ADDE-6FB25A007B34}" type="pres">
      <dgm:prSet presAssocID="{FEAC433F-F345-494D-A47E-FEBC95E8E0CC}" presName="childText" presStyleLbl="conFgAcc1" presStyleIdx="0" presStyleCnt="2">
        <dgm:presLayoutVars>
          <dgm:bulletEnabled val="1"/>
        </dgm:presLayoutVars>
      </dgm:prSet>
      <dgm:spPr/>
    </dgm:pt>
    <dgm:pt modelId="{E570CA1E-D5CD-4AC1-90A7-18B604544A48}" type="pres">
      <dgm:prSet presAssocID="{D87DDEC8-F399-4120-9072-7A6F728C5463}" presName="spaceBetweenRectangles" presStyleCnt="0"/>
      <dgm:spPr/>
    </dgm:pt>
    <dgm:pt modelId="{D110B2CF-4607-4B54-B252-39DF2FAEDD09}" type="pres">
      <dgm:prSet presAssocID="{4F4D099F-C867-4D00-B4AF-2AC888002C90}" presName="parentLin" presStyleCnt="0"/>
      <dgm:spPr/>
    </dgm:pt>
    <dgm:pt modelId="{383C0E93-5744-4659-B047-C2EBE687F463}" type="pres">
      <dgm:prSet presAssocID="{4F4D099F-C867-4D00-B4AF-2AC888002C90}" presName="parentLeftMargin" presStyleLbl="node1" presStyleIdx="0" presStyleCnt="2"/>
      <dgm:spPr/>
    </dgm:pt>
    <dgm:pt modelId="{72117439-6894-4A29-97F6-1693898859B0}" type="pres">
      <dgm:prSet presAssocID="{4F4D099F-C867-4D00-B4AF-2AC888002C90}" presName="parentText" presStyleLbl="node1" presStyleIdx="1" presStyleCnt="2">
        <dgm:presLayoutVars>
          <dgm:chMax val="0"/>
          <dgm:bulletEnabled val="1"/>
        </dgm:presLayoutVars>
      </dgm:prSet>
      <dgm:spPr/>
    </dgm:pt>
    <dgm:pt modelId="{A7850012-0BE1-41E1-A2D7-ED21A8A66591}" type="pres">
      <dgm:prSet presAssocID="{4F4D099F-C867-4D00-B4AF-2AC888002C90}" presName="negativeSpace" presStyleCnt="0"/>
      <dgm:spPr/>
    </dgm:pt>
    <dgm:pt modelId="{DEF3BD07-C146-4BD4-831D-A26A4438AD91}" type="pres">
      <dgm:prSet presAssocID="{4F4D099F-C867-4D00-B4AF-2AC888002C90}" presName="childText" presStyleLbl="conFgAcc1" presStyleIdx="1" presStyleCnt="2">
        <dgm:presLayoutVars>
          <dgm:bulletEnabled val="1"/>
        </dgm:presLayoutVars>
      </dgm:prSet>
      <dgm:spPr/>
    </dgm:pt>
  </dgm:ptLst>
  <dgm:cxnLst>
    <dgm:cxn modelId="{1085E730-B2CC-41B6-8248-E03D2E3C9EC2}" srcId="{FEAC433F-F345-494D-A47E-FEBC95E8E0CC}" destId="{0AACA671-3382-4BE2-8916-E604C61CA299}" srcOrd="3" destOrd="0" parTransId="{6E1F30DD-79EC-4AAA-B178-878205495BF2}" sibTransId="{2A5FB94C-E53F-4109-984F-3BD0CCB86BDD}"/>
    <dgm:cxn modelId="{27F7A834-F0FB-437C-8442-1C1C33E24641}" type="presOf" srcId="{81109502-DCC2-4D69-BA76-B7C0B06D47CD}" destId="{A649A1B2-A609-4D6A-ADDE-6FB25A007B34}" srcOrd="0" destOrd="0" presId="urn:microsoft.com/office/officeart/2005/8/layout/list1"/>
    <dgm:cxn modelId="{B84FAF5D-7365-406C-B77A-6D5A04D1C9D8}" srcId="{E55E3E87-DE69-4266-B550-C14A38B0DBD4}" destId="{068C1942-7C92-4EE7-AB99-4BF123BBAF3E}" srcOrd="0" destOrd="0" parTransId="{EC9F07CF-8889-4073-8121-BBAABC325AF6}" sibTransId="{26EC1C7D-56FD-40A7-AE32-F0CF90624C13}"/>
    <dgm:cxn modelId="{D85B6F5E-0909-4BAF-A038-D57095CDE162}" type="presOf" srcId="{4F4D099F-C867-4D00-B4AF-2AC888002C90}" destId="{72117439-6894-4A29-97F6-1693898859B0}" srcOrd="1" destOrd="0" presId="urn:microsoft.com/office/officeart/2005/8/layout/list1"/>
    <dgm:cxn modelId="{D9B08C63-AA04-4714-A434-84F791F34D12}" srcId="{30F47A84-B537-409A-8E59-CEEC435CD528}" destId="{4F4D099F-C867-4D00-B4AF-2AC888002C90}" srcOrd="1" destOrd="0" parTransId="{3B8F145F-7ED6-47CE-89E8-465504D90CB4}" sibTransId="{625319E0-D1F1-4345-B54C-76F5471FCACA}"/>
    <dgm:cxn modelId="{7C4E4C6B-72D3-424A-891F-42D4AC9AFEFE}" srcId="{FEAC433F-F345-494D-A47E-FEBC95E8E0CC}" destId="{02F3B0A5-8020-445A-A940-67D8E30D8386}" srcOrd="1" destOrd="0" parTransId="{DB5D39CE-DF6D-4386-9F85-A1E61A7B869C}" sibTransId="{4AB52DD3-EE67-4D4F-B9C9-D954104E8E05}"/>
    <dgm:cxn modelId="{A3968E70-02B9-454B-9F45-DAA721F753B1}" srcId="{30F47A84-B537-409A-8E59-CEEC435CD528}" destId="{FEAC433F-F345-494D-A47E-FEBC95E8E0CC}" srcOrd="0" destOrd="0" parTransId="{830E5402-F0A2-431C-84BA-A5B14B8491C7}" sibTransId="{D87DDEC8-F399-4120-9072-7A6F728C5463}"/>
    <dgm:cxn modelId="{3A84785A-79D5-4828-A6B1-1B2C99483B6F}" type="presOf" srcId="{E55E3E87-DE69-4266-B550-C14A38B0DBD4}" destId="{DEF3BD07-C146-4BD4-831D-A26A4438AD91}" srcOrd="0" destOrd="0" presId="urn:microsoft.com/office/officeart/2005/8/layout/list1"/>
    <dgm:cxn modelId="{BD2FB482-8E10-45BC-897F-E434518BE32D}" type="presOf" srcId="{068C1942-7C92-4EE7-AB99-4BF123BBAF3E}" destId="{DEF3BD07-C146-4BD4-831D-A26A4438AD91}" srcOrd="0" destOrd="1" presId="urn:microsoft.com/office/officeart/2005/8/layout/list1"/>
    <dgm:cxn modelId="{1D94AE88-7BF7-4A7D-B88A-16D4CF4DB1FD}" type="presOf" srcId="{4DE5DB54-D666-492A-BB13-662337F2ACBB}" destId="{A649A1B2-A609-4D6A-ADDE-6FB25A007B34}" srcOrd="0" destOrd="2" presId="urn:microsoft.com/office/officeart/2005/8/layout/list1"/>
    <dgm:cxn modelId="{5D35DD97-8906-4637-BCAE-095BF8E7C36F}" srcId="{FEAC433F-F345-494D-A47E-FEBC95E8E0CC}" destId="{4DE5DB54-D666-492A-BB13-662337F2ACBB}" srcOrd="2" destOrd="0" parTransId="{78D182DC-7C62-4FFE-A1D3-ED2B48A044B3}" sibTransId="{FC9007DF-3C2C-4F11-B174-977E8F99EE5B}"/>
    <dgm:cxn modelId="{C88396AA-B066-4980-9C87-B7B93042EA3C}" type="presOf" srcId="{4F4D099F-C867-4D00-B4AF-2AC888002C90}" destId="{383C0E93-5744-4659-B047-C2EBE687F463}" srcOrd="0" destOrd="0" presId="urn:microsoft.com/office/officeart/2005/8/layout/list1"/>
    <dgm:cxn modelId="{48448CBE-31C0-4A2A-BD61-C7F55E2905D2}" type="presOf" srcId="{02F3B0A5-8020-445A-A940-67D8E30D8386}" destId="{A649A1B2-A609-4D6A-ADDE-6FB25A007B34}" srcOrd="0" destOrd="1" presId="urn:microsoft.com/office/officeart/2005/8/layout/list1"/>
    <dgm:cxn modelId="{CADEFDBF-99EA-47D3-97F0-4C19A6A32915}" type="presOf" srcId="{30F47A84-B537-409A-8E59-CEEC435CD528}" destId="{4B103D6E-F07C-49FF-BDF3-93EDD6DC1FC1}" srcOrd="0" destOrd="0" presId="urn:microsoft.com/office/officeart/2005/8/layout/list1"/>
    <dgm:cxn modelId="{BA0C0CDB-FD8C-4D97-BC34-BB51748028A8}" type="presOf" srcId="{FEAC433F-F345-494D-A47E-FEBC95E8E0CC}" destId="{FC860F55-B64A-4633-883D-28E4649C5735}" srcOrd="1" destOrd="0" presId="urn:microsoft.com/office/officeart/2005/8/layout/list1"/>
    <dgm:cxn modelId="{008EF3EA-3BCC-4CD7-B580-413060B98A94}" srcId="{FEAC433F-F345-494D-A47E-FEBC95E8E0CC}" destId="{81109502-DCC2-4D69-BA76-B7C0B06D47CD}" srcOrd="0" destOrd="0" parTransId="{E199FE49-B055-4708-8786-63BF6CBA4EA6}" sibTransId="{92764EF7-0C79-4FF5-96FA-474C4AB8B1F4}"/>
    <dgm:cxn modelId="{5FD7B8F0-31ED-4E48-8C39-6253317036FC}" type="presOf" srcId="{FEAC433F-F345-494D-A47E-FEBC95E8E0CC}" destId="{0516F991-A503-4D9C-9C73-19FC71A989B8}" srcOrd="0" destOrd="0" presId="urn:microsoft.com/office/officeart/2005/8/layout/list1"/>
    <dgm:cxn modelId="{CAE0D1F0-4FB6-41DF-8909-367F50C80F4C}" type="presOf" srcId="{4FCA09E1-1017-486D-98F5-8F159F0D8E74}" destId="{DEF3BD07-C146-4BD4-831D-A26A4438AD91}" srcOrd="0" destOrd="2" presId="urn:microsoft.com/office/officeart/2005/8/layout/list1"/>
    <dgm:cxn modelId="{F6C0F1F0-777D-4BEE-BB00-874EB56FEE2B}" type="presOf" srcId="{0AACA671-3382-4BE2-8916-E604C61CA299}" destId="{A649A1B2-A609-4D6A-ADDE-6FB25A007B34}" srcOrd="0" destOrd="3" presId="urn:microsoft.com/office/officeart/2005/8/layout/list1"/>
    <dgm:cxn modelId="{8FF4E3F5-9398-4837-9C19-C8AE51206EBC}" srcId="{4F4D099F-C867-4D00-B4AF-2AC888002C90}" destId="{E55E3E87-DE69-4266-B550-C14A38B0DBD4}" srcOrd="0" destOrd="0" parTransId="{50671D44-2FC4-4B68-B0F4-036D765FD970}" sibTransId="{2C761007-B661-4875-A151-9583FBC46E4D}"/>
    <dgm:cxn modelId="{0A8D86F7-1036-4D64-853A-F902E632CE22}" srcId="{E55E3E87-DE69-4266-B550-C14A38B0DBD4}" destId="{4FCA09E1-1017-486D-98F5-8F159F0D8E74}" srcOrd="1" destOrd="0" parTransId="{11036FC3-A636-4945-937B-9DAD0777DCA4}" sibTransId="{DCB34D75-2432-4956-A6E4-6F42DEB4CA3D}"/>
    <dgm:cxn modelId="{F717B221-2DFB-460E-A874-50E497494B07}" type="presParOf" srcId="{4B103D6E-F07C-49FF-BDF3-93EDD6DC1FC1}" destId="{52DFC8BB-54C0-49C9-A8EB-AEDBFDBD7FF8}" srcOrd="0" destOrd="0" presId="urn:microsoft.com/office/officeart/2005/8/layout/list1"/>
    <dgm:cxn modelId="{91CB5D56-C575-4675-847B-57D6240B90C1}" type="presParOf" srcId="{52DFC8BB-54C0-49C9-A8EB-AEDBFDBD7FF8}" destId="{0516F991-A503-4D9C-9C73-19FC71A989B8}" srcOrd="0" destOrd="0" presId="urn:microsoft.com/office/officeart/2005/8/layout/list1"/>
    <dgm:cxn modelId="{D9113C9F-5A90-42DD-8431-15E7CAD8A167}" type="presParOf" srcId="{52DFC8BB-54C0-49C9-A8EB-AEDBFDBD7FF8}" destId="{FC860F55-B64A-4633-883D-28E4649C5735}" srcOrd="1" destOrd="0" presId="urn:microsoft.com/office/officeart/2005/8/layout/list1"/>
    <dgm:cxn modelId="{BA80AF0A-3CFA-433A-9DFE-CE1B69C9205A}" type="presParOf" srcId="{4B103D6E-F07C-49FF-BDF3-93EDD6DC1FC1}" destId="{05E6EF8B-D027-438D-AE9C-38807132F13E}" srcOrd="1" destOrd="0" presId="urn:microsoft.com/office/officeart/2005/8/layout/list1"/>
    <dgm:cxn modelId="{C5C6AD48-2AC6-41FD-A658-8F3AC2CB7077}" type="presParOf" srcId="{4B103D6E-F07C-49FF-BDF3-93EDD6DC1FC1}" destId="{A649A1B2-A609-4D6A-ADDE-6FB25A007B34}" srcOrd="2" destOrd="0" presId="urn:microsoft.com/office/officeart/2005/8/layout/list1"/>
    <dgm:cxn modelId="{3E0EBBA1-7A78-46A4-B05E-6EDB7F16C503}" type="presParOf" srcId="{4B103D6E-F07C-49FF-BDF3-93EDD6DC1FC1}" destId="{E570CA1E-D5CD-4AC1-90A7-18B604544A48}" srcOrd="3" destOrd="0" presId="urn:microsoft.com/office/officeart/2005/8/layout/list1"/>
    <dgm:cxn modelId="{6E0DA9E4-ED91-4226-86E7-2156C447309B}" type="presParOf" srcId="{4B103D6E-F07C-49FF-BDF3-93EDD6DC1FC1}" destId="{D110B2CF-4607-4B54-B252-39DF2FAEDD09}" srcOrd="4" destOrd="0" presId="urn:microsoft.com/office/officeart/2005/8/layout/list1"/>
    <dgm:cxn modelId="{9746B31A-F99A-40C8-873F-9BA9B96A1205}" type="presParOf" srcId="{D110B2CF-4607-4B54-B252-39DF2FAEDD09}" destId="{383C0E93-5744-4659-B047-C2EBE687F463}" srcOrd="0" destOrd="0" presId="urn:microsoft.com/office/officeart/2005/8/layout/list1"/>
    <dgm:cxn modelId="{9024C935-8949-456E-9E01-F51EC13ACA8F}" type="presParOf" srcId="{D110B2CF-4607-4B54-B252-39DF2FAEDD09}" destId="{72117439-6894-4A29-97F6-1693898859B0}" srcOrd="1" destOrd="0" presId="urn:microsoft.com/office/officeart/2005/8/layout/list1"/>
    <dgm:cxn modelId="{EB3A53C5-FEB5-4FE4-85FE-3238397F7567}" type="presParOf" srcId="{4B103D6E-F07C-49FF-BDF3-93EDD6DC1FC1}" destId="{A7850012-0BE1-41E1-A2D7-ED21A8A66591}" srcOrd="5" destOrd="0" presId="urn:microsoft.com/office/officeart/2005/8/layout/list1"/>
    <dgm:cxn modelId="{33786134-F96A-49AF-9706-BD5BDDCE94CC}" type="presParOf" srcId="{4B103D6E-F07C-49FF-BDF3-93EDD6DC1FC1}" destId="{DEF3BD07-C146-4BD4-831D-A26A4438AD9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62727BA-A56B-4A3A-956E-42756FE62F4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6B2E2D4-94A1-4309-9B00-5F676AE627C7}">
      <dgm:prSet/>
      <dgm:spPr/>
      <dgm:t>
        <a:bodyPr/>
        <a:lstStyle/>
        <a:p>
          <a:r>
            <a:rPr lang="en-US" dirty="0"/>
            <a:t>Keep up-to-date on the evolution of language and impacts</a:t>
          </a:r>
        </a:p>
      </dgm:t>
    </dgm:pt>
    <dgm:pt modelId="{0FBC9E21-F8DB-4E0D-8265-4C9F9CCA3EB1}" type="parTrans" cxnId="{0363FF96-534C-449C-B131-CA0E7B1B805C}">
      <dgm:prSet/>
      <dgm:spPr/>
      <dgm:t>
        <a:bodyPr/>
        <a:lstStyle/>
        <a:p>
          <a:endParaRPr lang="en-US"/>
        </a:p>
      </dgm:t>
    </dgm:pt>
    <dgm:pt modelId="{13811673-A193-40FD-A5AD-B18D485FCE88}" type="sibTrans" cxnId="{0363FF96-534C-449C-B131-CA0E7B1B805C}">
      <dgm:prSet/>
      <dgm:spPr/>
      <dgm:t>
        <a:bodyPr/>
        <a:lstStyle/>
        <a:p>
          <a:endParaRPr lang="en-US"/>
        </a:p>
      </dgm:t>
    </dgm:pt>
    <dgm:pt modelId="{15FFDBA7-F7F9-49FA-9C36-BB28AD17E1F5}">
      <dgm:prSet/>
      <dgm:spPr/>
      <dgm:t>
        <a:bodyPr/>
        <a:lstStyle/>
        <a:p>
          <a:r>
            <a:rPr lang="en-US" dirty="0"/>
            <a:t>Be aware of the broader societal meaning of terms and seek ingroup meanings of cultural terms </a:t>
          </a:r>
        </a:p>
      </dgm:t>
    </dgm:pt>
    <dgm:pt modelId="{40B10C25-1391-480B-A2C3-DE62FE8F834F}" type="parTrans" cxnId="{0B552C31-88D5-483C-AA5D-A99054959CB1}">
      <dgm:prSet/>
      <dgm:spPr/>
      <dgm:t>
        <a:bodyPr/>
        <a:lstStyle/>
        <a:p>
          <a:endParaRPr lang="en-US"/>
        </a:p>
      </dgm:t>
    </dgm:pt>
    <dgm:pt modelId="{F0623BE0-1AE4-47A5-9667-AFBFCC20B25B}" type="sibTrans" cxnId="{0B552C31-88D5-483C-AA5D-A99054959CB1}">
      <dgm:prSet/>
      <dgm:spPr/>
      <dgm:t>
        <a:bodyPr/>
        <a:lstStyle/>
        <a:p>
          <a:endParaRPr lang="en-US"/>
        </a:p>
      </dgm:t>
    </dgm:pt>
    <dgm:pt modelId="{496B0A4A-90CC-4128-9143-C86999922578}">
      <dgm:prSet/>
      <dgm:spPr/>
      <dgm:t>
        <a:bodyPr/>
        <a:lstStyle/>
        <a:p>
          <a:r>
            <a:rPr lang="en-US" dirty="0"/>
            <a:t>Apply flexibly and try to avoid making assumptions that a client or colleague prefers a term noted in a guide </a:t>
          </a:r>
        </a:p>
      </dgm:t>
    </dgm:pt>
    <dgm:pt modelId="{D38DFC4F-2057-44BC-86B0-CCAAC5E50582}" type="parTrans" cxnId="{8D801E26-7AC3-4420-98CE-9A950E1279F6}">
      <dgm:prSet/>
      <dgm:spPr/>
      <dgm:t>
        <a:bodyPr/>
        <a:lstStyle/>
        <a:p>
          <a:endParaRPr lang="en-US"/>
        </a:p>
      </dgm:t>
    </dgm:pt>
    <dgm:pt modelId="{F4BE1B45-F030-4197-9068-A3832C87F6EE}" type="sibTrans" cxnId="{8D801E26-7AC3-4420-98CE-9A950E1279F6}">
      <dgm:prSet/>
      <dgm:spPr/>
      <dgm:t>
        <a:bodyPr/>
        <a:lstStyle/>
        <a:p>
          <a:endParaRPr lang="en-US"/>
        </a:p>
      </dgm:t>
    </dgm:pt>
    <dgm:pt modelId="{86DC225C-A271-46B8-AE14-C535C9618AD5}">
      <dgm:prSet/>
      <dgm:spPr/>
      <dgm:t>
        <a:bodyPr/>
        <a:lstStyle/>
        <a:p>
          <a:r>
            <a:rPr lang="en-US" dirty="0"/>
            <a:t>Actively listen for how the person describes themselves </a:t>
          </a:r>
        </a:p>
      </dgm:t>
    </dgm:pt>
    <dgm:pt modelId="{5354C26B-366B-42D2-8E50-1C26C4F61E8E}" type="parTrans" cxnId="{9BE9E01E-BB97-407E-B67B-2D77A47646D2}">
      <dgm:prSet/>
      <dgm:spPr/>
      <dgm:t>
        <a:bodyPr/>
        <a:lstStyle/>
        <a:p>
          <a:endParaRPr lang="en-US"/>
        </a:p>
      </dgm:t>
    </dgm:pt>
    <dgm:pt modelId="{4E4046E2-F4D5-4CA7-B12B-767D82426CF0}" type="sibTrans" cxnId="{9BE9E01E-BB97-407E-B67B-2D77A47646D2}">
      <dgm:prSet/>
      <dgm:spPr/>
      <dgm:t>
        <a:bodyPr/>
        <a:lstStyle/>
        <a:p>
          <a:endParaRPr lang="en-US"/>
        </a:p>
      </dgm:t>
    </dgm:pt>
    <dgm:pt modelId="{2E1A6FFC-8559-41D6-8856-018876C8A2B2}">
      <dgm:prSet/>
      <dgm:spPr/>
      <dgm:t>
        <a:bodyPr/>
        <a:lstStyle/>
        <a:p>
          <a:r>
            <a:rPr lang="en-US" dirty="0"/>
            <a:t>If you’re not sure of a person’s preference, ask them </a:t>
          </a:r>
        </a:p>
      </dgm:t>
    </dgm:pt>
    <dgm:pt modelId="{2211AB09-14BF-4705-973F-9BD0F26EA00D}" type="parTrans" cxnId="{1E411BFD-1EE0-4081-85EA-E826D02D2BF3}">
      <dgm:prSet/>
      <dgm:spPr/>
      <dgm:t>
        <a:bodyPr/>
        <a:lstStyle/>
        <a:p>
          <a:endParaRPr lang="en-US"/>
        </a:p>
      </dgm:t>
    </dgm:pt>
    <dgm:pt modelId="{4D1B33CA-3A9D-4453-8705-588C5491CFB9}" type="sibTrans" cxnId="{1E411BFD-1EE0-4081-85EA-E826D02D2BF3}">
      <dgm:prSet/>
      <dgm:spPr/>
      <dgm:t>
        <a:bodyPr/>
        <a:lstStyle/>
        <a:p>
          <a:endParaRPr lang="en-US"/>
        </a:p>
      </dgm:t>
    </dgm:pt>
    <dgm:pt modelId="{51A5E4DD-1E4F-438D-8C5E-FFC70E631ABA}">
      <dgm:prSet/>
      <dgm:spPr/>
      <dgm:t>
        <a:bodyPr/>
        <a:lstStyle/>
        <a:p>
          <a:r>
            <a:rPr lang="en-US" dirty="0"/>
            <a:t>Acknowledge when you use language that lacks sensitivity  </a:t>
          </a:r>
        </a:p>
      </dgm:t>
    </dgm:pt>
    <dgm:pt modelId="{65800567-1540-4D35-9281-CE059FA11236}" type="parTrans" cxnId="{F37B0C07-6946-489A-A4A0-9D2AF2E17091}">
      <dgm:prSet/>
      <dgm:spPr/>
      <dgm:t>
        <a:bodyPr/>
        <a:lstStyle/>
        <a:p>
          <a:endParaRPr lang="en-US"/>
        </a:p>
      </dgm:t>
    </dgm:pt>
    <dgm:pt modelId="{24258BB8-0F64-455A-88C4-4D95244060B5}" type="sibTrans" cxnId="{F37B0C07-6946-489A-A4A0-9D2AF2E17091}">
      <dgm:prSet/>
      <dgm:spPr/>
      <dgm:t>
        <a:bodyPr/>
        <a:lstStyle/>
        <a:p>
          <a:endParaRPr lang="en-US"/>
        </a:p>
      </dgm:t>
    </dgm:pt>
    <dgm:pt modelId="{370D6C4B-A952-4BCA-93C3-9E1A6198A7B3}" type="pres">
      <dgm:prSet presAssocID="{C62727BA-A56B-4A3A-956E-42756FE62F48}" presName="linear" presStyleCnt="0">
        <dgm:presLayoutVars>
          <dgm:animLvl val="lvl"/>
          <dgm:resizeHandles val="exact"/>
        </dgm:presLayoutVars>
      </dgm:prSet>
      <dgm:spPr/>
    </dgm:pt>
    <dgm:pt modelId="{04804C5A-8B00-4EB5-86A9-4786F7BF630E}" type="pres">
      <dgm:prSet presAssocID="{86B2E2D4-94A1-4309-9B00-5F676AE627C7}" presName="parentText" presStyleLbl="node1" presStyleIdx="0" presStyleCnt="6">
        <dgm:presLayoutVars>
          <dgm:chMax val="0"/>
          <dgm:bulletEnabled val="1"/>
        </dgm:presLayoutVars>
      </dgm:prSet>
      <dgm:spPr/>
    </dgm:pt>
    <dgm:pt modelId="{DAB7F42E-D90A-4320-A499-D0D4B2A98A71}" type="pres">
      <dgm:prSet presAssocID="{13811673-A193-40FD-A5AD-B18D485FCE88}" presName="spacer" presStyleCnt="0"/>
      <dgm:spPr/>
    </dgm:pt>
    <dgm:pt modelId="{7D8330D8-9113-4723-A754-E86508825DE3}" type="pres">
      <dgm:prSet presAssocID="{15FFDBA7-F7F9-49FA-9C36-BB28AD17E1F5}" presName="parentText" presStyleLbl="node1" presStyleIdx="1" presStyleCnt="6">
        <dgm:presLayoutVars>
          <dgm:chMax val="0"/>
          <dgm:bulletEnabled val="1"/>
        </dgm:presLayoutVars>
      </dgm:prSet>
      <dgm:spPr/>
    </dgm:pt>
    <dgm:pt modelId="{8740E54B-C041-4E81-8FBC-ABC41193708F}" type="pres">
      <dgm:prSet presAssocID="{F0623BE0-1AE4-47A5-9667-AFBFCC20B25B}" presName="spacer" presStyleCnt="0"/>
      <dgm:spPr/>
    </dgm:pt>
    <dgm:pt modelId="{F89C7767-302D-431B-BCB8-D7DB305CD597}" type="pres">
      <dgm:prSet presAssocID="{496B0A4A-90CC-4128-9143-C86999922578}" presName="parentText" presStyleLbl="node1" presStyleIdx="2" presStyleCnt="6">
        <dgm:presLayoutVars>
          <dgm:chMax val="0"/>
          <dgm:bulletEnabled val="1"/>
        </dgm:presLayoutVars>
      </dgm:prSet>
      <dgm:spPr/>
    </dgm:pt>
    <dgm:pt modelId="{9D454EA7-4834-4954-87B4-FF6C25E77740}" type="pres">
      <dgm:prSet presAssocID="{F4BE1B45-F030-4197-9068-A3832C87F6EE}" presName="spacer" presStyleCnt="0"/>
      <dgm:spPr/>
    </dgm:pt>
    <dgm:pt modelId="{B44C6D77-9E30-46EB-8C35-2B0563844470}" type="pres">
      <dgm:prSet presAssocID="{86DC225C-A271-46B8-AE14-C535C9618AD5}" presName="parentText" presStyleLbl="node1" presStyleIdx="3" presStyleCnt="6">
        <dgm:presLayoutVars>
          <dgm:chMax val="0"/>
          <dgm:bulletEnabled val="1"/>
        </dgm:presLayoutVars>
      </dgm:prSet>
      <dgm:spPr/>
    </dgm:pt>
    <dgm:pt modelId="{B1A68D03-5849-41A5-9309-CD7887624A6D}" type="pres">
      <dgm:prSet presAssocID="{4E4046E2-F4D5-4CA7-B12B-767D82426CF0}" presName="spacer" presStyleCnt="0"/>
      <dgm:spPr/>
    </dgm:pt>
    <dgm:pt modelId="{731D3C4C-A1F7-445A-95CF-8601293727AF}" type="pres">
      <dgm:prSet presAssocID="{2E1A6FFC-8559-41D6-8856-018876C8A2B2}" presName="parentText" presStyleLbl="node1" presStyleIdx="4" presStyleCnt="6">
        <dgm:presLayoutVars>
          <dgm:chMax val="0"/>
          <dgm:bulletEnabled val="1"/>
        </dgm:presLayoutVars>
      </dgm:prSet>
      <dgm:spPr/>
    </dgm:pt>
    <dgm:pt modelId="{70D72556-40F5-4734-B235-7C76EF935F59}" type="pres">
      <dgm:prSet presAssocID="{4D1B33CA-3A9D-4453-8705-588C5491CFB9}" presName="spacer" presStyleCnt="0"/>
      <dgm:spPr/>
    </dgm:pt>
    <dgm:pt modelId="{8A3F00A8-5454-4349-B6AC-D29BFB09FC50}" type="pres">
      <dgm:prSet presAssocID="{51A5E4DD-1E4F-438D-8C5E-FFC70E631ABA}" presName="parentText" presStyleLbl="node1" presStyleIdx="5" presStyleCnt="6">
        <dgm:presLayoutVars>
          <dgm:chMax val="0"/>
          <dgm:bulletEnabled val="1"/>
        </dgm:presLayoutVars>
      </dgm:prSet>
      <dgm:spPr/>
    </dgm:pt>
  </dgm:ptLst>
  <dgm:cxnLst>
    <dgm:cxn modelId="{F37B0C07-6946-489A-A4A0-9D2AF2E17091}" srcId="{C62727BA-A56B-4A3A-956E-42756FE62F48}" destId="{51A5E4DD-1E4F-438D-8C5E-FFC70E631ABA}" srcOrd="5" destOrd="0" parTransId="{65800567-1540-4D35-9281-CE059FA11236}" sibTransId="{24258BB8-0F64-455A-88C4-4D95244060B5}"/>
    <dgm:cxn modelId="{61D18314-A8DB-4D3B-B9EB-9CAB5117C884}" type="presOf" srcId="{496B0A4A-90CC-4128-9143-C86999922578}" destId="{F89C7767-302D-431B-BCB8-D7DB305CD597}" srcOrd="0" destOrd="0" presId="urn:microsoft.com/office/officeart/2005/8/layout/vList2"/>
    <dgm:cxn modelId="{9BE9E01E-BB97-407E-B67B-2D77A47646D2}" srcId="{C62727BA-A56B-4A3A-956E-42756FE62F48}" destId="{86DC225C-A271-46B8-AE14-C535C9618AD5}" srcOrd="3" destOrd="0" parTransId="{5354C26B-366B-42D2-8E50-1C26C4F61E8E}" sibTransId="{4E4046E2-F4D5-4CA7-B12B-767D82426CF0}"/>
    <dgm:cxn modelId="{8D801E26-7AC3-4420-98CE-9A950E1279F6}" srcId="{C62727BA-A56B-4A3A-956E-42756FE62F48}" destId="{496B0A4A-90CC-4128-9143-C86999922578}" srcOrd="2" destOrd="0" parTransId="{D38DFC4F-2057-44BC-86B0-CCAAC5E50582}" sibTransId="{F4BE1B45-F030-4197-9068-A3832C87F6EE}"/>
    <dgm:cxn modelId="{0B552C31-88D5-483C-AA5D-A99054959CB1}" srcId="{C62727BA-A56B-4A3A-956E-42756FE62F48}" destId="{15FFDBA7-F7F9-49FA-9C36-BB28AD17E1F5}" srcOrd="1" destOrd="0" parTransId="{40B10C25-1391-480B-A2C3-DE62FE8F834F}" sibTransId="{F0623BE0-1AE4-47A5-9667-AFBFCC20B25B}"/>
    <dgm:cxn modelId="{24F4146B-87C3-4124-93EB-5EDDF3FE492C}" type="presOf" srcId="{2E1A6FFC-8559-41D6-8856-018876C8A2B2}" destId="{731D3C4C-A1F7-445A-95CF-8601293727AF}" srcOrd="0" destOrd="0" presId="urn:microsoft.com/office/officeart/2005/8/layout/vList2"/>
    <dgm:cxn modelId="{0363FF96-534C-449C-B131-CA0E7B1B805C}" srcId="{C62727BA-A56B-4A3A-956E-42756FE62F48}" destId="{86B2E2D4-94A1-4309-9B00-5F676AE627C7}" srcOrd="0" destOrd="0" parTransId="{0FBC9E21-F8DB-4E0D-8265-4C9F9CCA3EB1}" sibTransId="{13811673-A193-40FD-A5AD-B18D485FCE88}"/>
    <dgm:cxn modelId="{646F48DB-90BD-4219-818D-6F4A7C803C74}" type="presOf" srcId="{51A5E4DD-1E4F-438D-8C5E-FFC70E631ABA}" destId="{8A3F00A8-5454-4349-B6AC-D29BFB09FC50}" srcOrd="0" destOrd="0" presId="urn:microsoft.com/office/officeart/2005/8/layout/vList2"/>
    <dgm:cxn modelId="{BCC4B6DF-03B0-4F23-879F-EB44D84435E0}" type="presOf" srcId="{C62727BA-A56B-4A3A-956E-42756FE62F48}" destId="{370D6C4B-A952-4BCA-93C3-9E1A6198A7B3}" srcOrd="0" destOrd="0" presId="urn:microsoft.com/office/officeart/2005/8/layout/vList2"/>
    <dgm:cxn modelId="{E3FE2BE0-ADA7-4D39-8331-B2D17522D9EB}" type="presOf" srcId="{15FFDBA7-F7F9-49FA-9C36-BB28AD17E1F5}" destId="{7D8330D8-9113-4723-A754-E86508825DE3}" srcOrd="0" destOrd="0" presId="urn:microsoft.com/office/officeart/2005/8/layout/vList2"/>
    <dgm:cxn modelId="{F817CAF8-D8FC-44E4-9F36-7FA01E021DD8}" type="presOf" srcId="{86DC225C-A271-46B8-AE14-C535C9618AD5}" destId="{B44C6D77-9E30-46EB-8C35-2B0563844470}" srcOrd="0" destOrd="0" presId="urn:microsoft.com/office/officeart/2005/8/layout/vList2"/>
    <dgm:cxn modelId="{F738FDF9-C4BF-468C-8B31-FBFFDE23726F}" type="presOf" srcId="{86B2E2D4-94A1-4309-9B00-5F676AE627C7}" destId="{04804C5A-8B00-4EB5-86A9-4786F7BF630E}" srcOrd="0" destOrd="0" presId="urn:microsoft.com/office/officeart/2005/8/layout/vList2"/>
    <dgm:cxn modelId="{1E411BFD-1EE0-4081-85EA-E826D02D2BF3}" srcId="{C62727BA-A56B-4A3A-956E-42756FE62F48}" destId="{2E1A6FFC-8559-41D6-8856-018876C8A2B2}" srcOrd="4" destOrd="0" parTransId="{2211AB09-14BF-4705-973F-9BD0F26EA00D}" sibTransId="{4D1B33CA-3A9D-4453-8705-588C5491CFB9}"/>
    <dgm:cxn modelId="{15D45B21-7ADD-42F3-9C58-D60CD4FF5B72}" type="presParOf" srcId="{370D6C4B-A952-4BCA-93C3-9E1A6198A7B3}" destId="{04804C5A-8B00-4EB5-86A9-4786F7BF630E}" srcOrd="0" destOrd="0" presId="urn:microsoft.com/office/officeart/2005/8/layout/vList2"/>
    <dgm:cxn modelId="{0CFE8DE7-86A5-48C6-87F4-DE53E80E7672}" type="presParOf" srcId="{370D6C4B-A952-4BCA-93C3-9E1A6198A7B3}" destId="{DAB7F42E-D90A-4320-A499-D0D4B2A98A71}" srcOrd="1" destOrd="0" presId="urn:microsoft.com/office/officeart/2005/8/layout/vList2"/>
    <dgm:cxn modelId="{2ADB747A-2435-4C86-BC45-DB357B3D9422}" type="presParOf" srcId="{370D6C4B-A952-4BCA-93C3-9E1A6198A7B3}" destId="{7D8330D8-9113-4723-A754-E86508825DE3}" srcOrd="2" destOrd="0" presId="urn:microsoft.com/office/officeart/2005/8/layout/vList2"/>
    <dgm:cxn modelId="{11843E22-EF04-4BB1-BADF-0BF892ED9AC8}" type="presParOf" srcId="{370D6C4B-A952-4BCA-93C3-9E1A6198A7B3}" destId="{8740E54B-C041-4E81-8FBC-ABC41193708F}" srcOrd="3" destOrd="0" presId="urn:microsoft.com/office/officeart/2005/8/layout/vList2"/>
    <dgm:cxn modelId="{52220865-C390-4DAD-9A1C-2311CEF4106A}" type="presParOf" srcId="{370D6C4B-A952-4BCA-93C3-9E1A6198A7B3}" destId="{F89C7767-302D-431B-BCB8-D7DB305CD597}" srcOrd="4" destOrd="0" presId="urn:microsoft.com/office/officeart/2005/8/layout/vList2"/>
    <dgm:cxn modelId="{4BBE5564-71D5-4688-8A37-8E6F18B40D5B}" type="presParOf" srcId="{370D6C4B-A952-4BCA-93C3-9E1A6198A7B3}" destId="{9D454EA7-4834-4954-87B4-FF6C25E77740}" srcOrd="5" destOrd="0" presId="urn:microsoft.com/office/officeart/2005/8/layout/vList2"/>
    <dgm:cxn modelId="{BEB9DFD5-3701-47FB-9C7B-9C4501D9FDD9}" type="presParOf" srcId="{370D6C4B-A952-4BCA-93C3-9E1A6198A7B3}" destId="{B44C6D77-9E30-46EB-8C35-2B0563844470}" srcOrd="6" destOrd="0" presId="urn:microsoft.com/office/officeart/2005/8/layout/vList2"/>
    <dgm:cxn modelId="{BE89D195-D2E9-45AC-982E-17D7690437BF}" type="presParOf" srcId="{370D6C4B-A952-4BCA-93C3-9E1A6198A7B3}" destId="{B1A68D03-5849-41A5-9309-CD7887624A6D}" srcOrd="7" destOrd="0" presId="urn:microsoft.com/office/officeart/2005/8/layout/vList2"/>
    <dgm:cxn modelId="{0AA90998-78BA-4E09-80CE-B2B6724E7657}" type="presParOf" srcId="{370D6C4B-A952-4BCA-93C3-9E1A6198A7B3}" destId="{731D3C4C-A1F7-445A-95CF-8601293727AF}" srcOrd="8" destOrd="0" presId="urn:microsoft.com/office/officeart/2005/8/layout/vList2"/>
    <dgm:cxn modelId="{24C6E977-A667-49E1-ABFB-01ADBF73C773}" type="presParOf" srcId="{370D6C4B-A952-4BCA-93C3-9E1A6198A7B3}" destId="{70D72556-40F5-4734-B235-7C76EF935F59}" srcOrd="9" destOrd="0" presId="urn:microsoft.com/office/officeart/2005/8/layout/vList2"/>
    <dgm:cxn modelId="{85DC2D9E-3EB0-4EFD-B598-7130CAD5979D}" type="presParOf" srcId="{370D6C4B-A952-4BCA-93C3-9E1A6198A7B3}" destId="{8A3F00A8-5454-4349-B6AC-D29BFB09FC5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34F9BF1-1070-4431-9C5A-2BDAEF9A5F1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37ACC8-8CC4-437D-BFC6-14FC584889A5}">
      <dgm:prSet/>
      <dgm:spPr/>
      <dgm:t>
        <a:bodyPr/>
        <a:lstStyle/>
        <a:p>
          <a:r>
            <a:rPr lang="en-US" dirty="0"/>
            <a:t>Feedback with client and other members of their care community (e.g., family member or friend)  </a:t>
          </a:r>
        </a:p>
      </dgm:t>
    </dgm:pt>
    <dgm:pt modelId="{0BEFAC7A-E44B-44C8-99DF-6C440ED69FC1}" type="parTrans" cxnId="{449C6CF0-14EC-41D2-A421-2B6C24E1FE0A}">
      <dgm:prSet/>
      <dgm:spPr/>
      <dgm:t>
        <a:bodyPr/>
        <a:lstStyle/>
        <a:p>
          <a:endParaRPr lang="en-US"/>
        </a:p>
      </dgm:t>
    </dgm:pt>
    <dgm:pt modelId="{A0942293-1B8E-4F94-9BF6-788FBAA164F3}" type="sibTrans" cxnId="{449C6CF0-14EC-41D2-A421-2B6C24E1FE0A}">
      <dgm:prSet/>
      <dgm:spPr/>
      <dgm:t>
        <a:bodyPr/>
        <a:lstStyle/>
        <a:p>
          <a:endParaRPr lang="en-US"/>
        </a:p>
      </dgm:t>
    </dgm:pt>
    <dgm:pt modelId="{F2C8C573-A29E-4EED-9E0F-0D872AB90A20}">
      <dgm:prSet/>
      <dgm:spPr/>
      <dgm:t>
        <a:bodyPr/>
        <a:lstStyle/>
        <a:p>
          <a:r>
            <a:rPr lang="en-US" dirty="0"/>
            <a:t>Tailored, holistic recommendations (e.g., </a:t>
          </a:r>
          <a:r>
            <a:rPr lang="en-US" b="1" dirty="0"/>
            <a:t>cognitive rehabilitation</a:t>
          </a:r>
          <a:r>
            <a:rPr lang="en-US" dirty="0"/>
            <a:t>, psychotherapy, health-behavior change) </a:t>
          </a:r>
        </a:p>
      </dgm:t>
    </dgm:pt>
    <dgm:pt modelId="{E1C7DEFB-749C-4392-863B-2D75985939E7}" type="parTrans" cxnId="{3EE314CA-DEC9-458A-BBE2-7DDBC2A3BAAF}">
      <dgm:prSet/>
      <dgm:spPr/>
      <dgm:t>
        <a:bodyPr/>
        <a:lstStyle/>
        <a:p>
          <a:endParaRPr lang="en-US"/>
        </a:p>
      </dgm:t>
    </dgm:pt>
    <dgm:pt modelId="{0AD3C060-B44D-4456-9841-14E2BDB23232}" type="sibTrans" cxnId="{3EE314CA-DEC9-458A-BBE2-7DDBC2A3BAAF}">
      <dgm:prSet/>
      <dgm:spPr/>
      <dgm:t>
        <a:bodyPr/>
        <a:lstStyle/>
        <a:p>
          <a:endParaRPr lang="en-US"/>
        </a:p>
      </dgm:t>
    </dgm:pt>
    <dgm:pt modelId="{FB11C2F9-F1F2-4E11-904A-CE5727F1FABD}">
      <dgm:prSet/>
      <dgm:spPr/>
      <dgm:t>
        <a:bodyPr/>
        <a:lstStyle/>
        <a:p>
          <a:r>
            <a:rPr lang="en-US" dirty="0"/>
            <a:t>Consultation and collaboration with other care providers </a:t>
          </a:r>
        </a:p>
      </dgm:t>
    </dgm:pt>
    <dgm:pt modelId="{7088031B-EE37-44BB-9F48-AAFADF542B3B}" type="parTrans" cxnId="{E22C7907-A984-460C-B3E8-BEA83788A765}">
      <dgm:prSet/>
      <dgm:spPr/>
      <dgm:t>
        <a:bodyPr/>
        <a:lstStyle/>
        <a:p>
          <a:endParaRPr lang="en-US"/>
        </a:p>
      </dgm:t>
    </dgm:pt>
    <dgm:pt modelId="{97EF129A-00F3-4C67-B83C-15972015D135}" type="sibTrans" cxnId="{E22C7907-A984-460C-B3E8-BEA83788A765}">
      <dgm:prSet/>
      <dgm:spPr/>
      <dgm:t>
        <a:bodyPr/>
        <a:lstStyle/>
        <a:p>
          <a:endParaRPr lang="en-US"/>
        </a:p>
      </dgm:t>
    </dgm:pt>
    <dgm:pt modelId="{04381C9C-DB81-4ADC-9558-641DEF507930}">
      <dgm:prSet/>
      <dgm:spPr/>
      <dgm:t>
        <a:bodyPr/>
        <a:lstStyle/>
        <a:p>
          <a:r>
            <a:rPr lang="en-US" dirty="0"/>
            <a:t>Connection with resources </a:t>
          </a:r>
        </a:p>
      </dgm:t>
    </dgm:pt>
    <dgm:pt modelId="{F99ACAD0-00E0-4424-8039-A49D9FC219ED}" type="parTrans" cxnId="{5681B656-703A-457A-B55E-1CACA9FA1C6F}">
      <dgm:prSet/>
      <dgm:spPr/>
      <dgm:t>
        <a:bodyPr/>
        <a:lstStyle/>
        <a:p>
          <a:endParaRPr lang="en-US"/>
        </a:p>
      </dgm:t>
    </dgm:pt>
    <dgm:pt modelId="{FB709764-11BD-4645-9858-5E0AAFC1AA34}" type="sibTrans" cxnId="{5681B656-703A-457A-B55E-1CACA9FA1C6F}">
      <dgm:prSet/>
      <dgm:spPr/>
      <dgm:t>
        <a:bodyPr/>
        <a:lstStyle/>
        <a:p>
          <a:endParaRPr lang="en-US"/>
        </a:p>
      </dgm:t>
    </dgm:pt>
    <dgm:pt modelId="{4D68D763-13CC-4574-A75D-263859C9AC07}" type="pres">
      <dgm:prSet presAssocID="{134F9BF1-1070-4431-9C5A-2BDAEF9A5F1C}" presName="root" presStyleCnt="0">
        <dgm:presLayoutVars>
          <dgm:dir/>
          <dgm:resizeHandles val="exact"/>
        </dgm:presLayoutVars>
      </dgm:prSet>
      <dgm:spPr/>
    </dgm:pt>
    <dgm:pt modelId="{1797DCFE-BEF4-4924-A091-986420461163}" type="pres">
      <dgm:prSet presAssocID="{F137ACC8-8CC4-437D-BFC6-14FC584889A5}" presName="compNode" presStyleCnt="0"/>
      <dgm:spPr/>
    </dgm:pt>
    <dgm:pt modelId="{09904CCE-1E5B-4850-9B33-D42896A47F39}" type="pres">
      <dgm:prSet presAssocID="{F137ACC8-8CC4-437D-BFC6-14FC584889A5}" presName="bgRect" presStyleLbl="bgShp" presStyleIdx="0" presStyleCnt="4"/>
      <dgm:spPr/>
    </dgm:pt>
    <dgm:pt modelId="{7DE3D1D5-20A5-4E9C-AC03-1AEE18073136}" type="pres">
      <dgm:prSet presAssocID="{F137ACC8-8CC4-437D-BFC6-14FC584889A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ycle with People"/>
        </a:ext>
      </dgm:extLst>
    </dgm:pt>
    <dgm:pt modelId="{0BD6BB67-9044-484C-882D-00100DFBBB13}" type="pres">
      <dgm:prSet presAssocID="{F137ACC8-8CC4-437D-BFC6-14FC584889A5}" presName="spaceRect" presStyleCnt="0"/>
      <dgm:spPr/>
    </dgm:pt>
    <dgm:pt modelId="{7303AFB3-E2B3-4872-B239-16B7255A23E5}" type="pres">
      <dgm:prSet presAssocID="{F137ACC8-8CC4-437D-BFC6-14FC584889A5}" presName="parTx" presStyleLbl="revTx" presStyleIdx="0" presStyleCnt="4">
        <dgm:presLayoutVars>
          <dgm:chMax val="0"/>
          <dgm:chPref val="0"/>
        </dgm:presLayoutVars>
      </dgm:prSet>
      <dgm:spPr/>
    </dgm:pt>
    <dgm:pt modelId="{07C28220-C9D7-42C1-BABC-E23684EB2037}" type="pres">
      <dgm:prSet presAssocID="{A0942293-1B8E-4F94-9BF6-788FBAA164F3}" presName="sibTrans" presStyleCnt="0"/>
      <dgm:spPr/>
    </dgm:pt>
    <dgm:pt modelId="{44D53303-C2B0-4F08-9F86-86C03D533263}" type="pres">
      <dgm:prSet presAssocID="{F2C8C573-A29E-4EED-9E0F-0D872AB90A20}" presName="compNode" presStyleCnt="0"/>
      <dgm:spPr/>
    </dgm:pt>
    <dgm:pt modelId="{2E04D3AE-223D-400A-AEF8-F45E7E9BC226}" type="pres">
      <dgm:prSet presAssocID="{F2C8C573-A29E-4EED-9E0F-0D872AB90A20}" presName="bgRect" presStyleLbl="bgShp" presStyleIdx="1" presStyleCnt="4"/>
      <dgm:spPr/>
    </dgm:pt>
    <dgm:pt modelId="{A0E02D24-7B62-45D1-A876-189F023C3B95}" type="pres">
      <dgm:prSet presAssocID="{F2C8C573-A29E-4EED-9E0F-0D872AB90A2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64DBE67C-0E2E-4A29-B807-9E2D65ADF426}" type="pres">
      <dgm:prSet presAssocID="{F2C8C573-A29E-4EED-9E0F-0D872AB90A20}" presName="spaceRect" presStyleCnt="0"/>
      <dgm:spPr/>
    </dgm:pt>
    <dgm:pt modelId="{942BCB36-BDCD-4AE2-845B-079E1528DA8E}" type="pres">
      <dgm:prSet presAssocID="{F2C8C573-A29E-4EED-9E0F-0D872AB90A20}" presName="parTx" presStyleLbl="revTx" presStyleIdx="1" presStyleCnt="4">
        <dgm:presLayoutVars>
          <dgm:chMax val="0"/>
          <dgm:chPref val="0"/>
        </dgm:presLayoutVars>
      </dgm:prSet>
      <dgm:spPr/>
    </dgm:pt>
    <dgm:pt modelId="{6B0502E1-FB39-4B07-8597-DBCF89D29D28}" type="pres">
      <dgm:prSet presAssocID="{0AD3C060-B44D-4456-9841-14E2BDB23232}" presName="sibTrans" presStyleCnt="0"/>
      <dgm:spPr/>
    </dgm:pt>
    <dgm:pt modelId="{CBB72D97-7342-4A04-A28C-50ED6B6D79B1}" type="pres">
      <dgm:prSet presAssocID="{FB11C2F9-F1F2-4E11-904A-CE5727F1FABD}" presName="compNode" presStyleCnt="0"/>
      <dgm:spPr/>
    </dgm:pt>
    <dgm:pt modelId="{02F77E3F-B426-4E97-9941-E4ECBD5A8766}" type="pres">
      <dgm:prSet presAssocID="{FB11C2F9-F1F2-4E11-904A-CE5727F1FABD}" presName="bgRect" presStyleLbl="bgShp" presStyleIdx="2" presStyleCnt="4"/>
      <dgm:spPr/>
    </dgm:pt>
    <dgm:pt modelId="{1322B966-FD56-4B48-9F51-CFA1CD90284B}" type="pres">
      <dgm:prSet presAssocID="{FB11C2F9-F1F2-4E11-904A-CE5727F1FA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21787C71-CAE3-4CB4-8AE8-915526C7EC53}" type="pres">
      <dgm:prSet presAssocID="{FB11C2F9-F1F2-4E11-904A-CE5727F1FABD}" presName="spaceRect" presStyleCnt="0"/>
      <dgm:spPr/>
    </dgm:pt>
    <dgm:pt modelId="{82DAF728-4EAE-4122-BFFA-F896DE54B633}" type="pres">
      <dgm:prSet presAssocID="{FB11C2F9-F1F2-4E11-904A-CE5727F1FABD}" presName="parTx" presStyleLbl="revTx" presStyleIdx="2" presStyleCnt="4">
        <dgm:presLayoutVars>
          <dgm:chMax val="0"/>
          <dgm:chPref val="0"/>
        </dgm:presLayoutVars>
      </dgm:prSet>
      <dgm:spPr/>
    </dgm:pt>
    <dgm:pt modelId="{0B2779C5-CBF0-41AD-8D74-FC23E193A5F9}" type="pres">
      <dgm:prSet presAssocID="{97EF129A-00F3-4C67-B83C-15972015D135}" presName="sibTrans" presStyleCnt="0"/>
      <dgm:spPr/>
    </dgm:pt>
    <dgm:pt modelId="{94895657-D007-4D8F-A188-08B6F09CB5B0}" type="pres">
      <dgm:prSet presAssocID="{04381C9C-DB81-4ADC-9558-641DEF507930}" presName="compNode" presStyleCnt="0"/>
      <dgm:spPr/>
    </dgm:pt>
    <dgm:pt modelId="{69DE603C-8A67-491C-9863-F1449788A910}" type="pres">
      <dgm:prSet presAssocID="{04381C9C-DB81-4ADC-9558-641DEF507930}" presName="bgRect" presStyleLbl="bgShp" presStyleIdx="3" presStyleCnt="4"/>
      <dgm:spPr/>
    </dgm:pt>
    <dgm:pt modelId="{ADABDCF8-4ACE-488C-9C8D-23188C31F3D8}" type="pres">
      <dgm:prSet presAssocID="{04381C9C-DB81-4ADC-9558-641DEF5079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3D2CA90E-7D16-4486-B3A6-C13D8E711702}" type="pres">
      <dgm:prSet presAssocID="{04381C9C-DB81-4ADC-9558-641DEF507930}" presName="spaceRect" presStyleCnt="0"/>
      <dgm:spPr/>
    </dgm:pt>
    <dgm:pt modelId="{FD7169A8-0F94-4342-9920-A02A6623FE7C}" type="pres">
      <dgm:prSet presAssocID="{04381C9C-DB81-4ADC-9558-641DEF507930}" presName="parTx" presStyleLbl="revTx" presStyleIdx="3" presStyleCnt="4">
        <dgm:presLayoutVars>
          <dgm:chMax val="0"/>
          <dgm:chPref val="0"/>
        </dgm:presLayoutVars>
      </dgm:prSet>
      <dgm:spPr/>
    </dgm:pt>
  </dgm:ptLst>
  <dgm:cxnLst>
    <dgm:cxn modelId="{E22C7907-A984-460C-B3E8-BEA83788A765}" srcId="{134F9BF1-1070-4431-9C5A-2BDAEF9A5F1C}" destId="{FB11C2F9-F1F2-4E11-904A-CE5727F1FABD}" srcOrd="2" destOrd="0" parTransId="{7088031B-EE37-44BB-9F48-AAFADF542B3B}" sibTransId="{97EF129A-00F3-4C67-B83C-15972015D135}"/>
    <dgm:cxn modelId="{0542E50D-7B24-4DD7-B357-A5DC70410727}" type="presOf" srcId="{FB11C2F9-F1F2-4E11-904A-CE5727F1FABD}" destId="{82DAF728-4EAE-4122-BFFA-F896DE54B633}" srcOrd="0" destOrd="0" presId="urn:microsoft.com/office/officeart/2018/2/layout/IconVerticalSolidList"/>
    <dgm:cxn modelId="{560B4613-56F9-4C59-BF84-B88AF419F9C1}" type="presOf" srcId="{F137ACC8-8CC4-437D-BFC6-14FC584889A5}" destId="{7303AFB3-E2B3-4872-B239-16B7255A23E5}" srcOrd="0" destOrd="0" presId="urn:microsoft.com/office/officeart/2018/2/layout/IconVerticalSolidList"/>
    <dgm:cxn modelId="{E0DC921A-0AD3-4013-901A-35AB3CD700C4}" type="presOf" srcId="{04381C9C-DB81-4ADC-9558-641DEF507930}" destId="{FD7169A8-0F94-4342-9920-A02A6623FE7C}" srcOrd="0" destOrd="0" presId="urn:microsoft.com/office/officeart/2018/2/layout/IconVerticalSolidList"/>
    <dgm:cxn modelId="{5681B656-703A-457A-B55E-1CACA9FA1C6F}" srcId="{134F9BF1-1070-4431-9C5A-2BDAEF9A5F1C}" destId="{04381C9C-DB81-4ADC-9558-641DEF507930}" srcOrd="3" destOrd="0" parTransId="{F99ACAD0-00E0-4424-8039-A49D9FC219ED}" sibTransId="{FB709764-11BD-4645-9858-5E0AAFC1AA34}"/>
    <dgm:cxn modelId="{3EE314CA-DEC9-458A-BBE2-7DDBC2A3BAAF}" srcId="{134F9BF1-1070-4431-9C5A-2BDAEF9A5F1C}" destId="{F2C8C573-A29E-4EED-9E0F-0D872AB90A20}" srcOrd="1" destOrd="0" parTransId="{E1C7DEFB-749C-4392-863B-2D75985939E7}" sibTransId="{0AD3C060-B44D-4456-9841-14E2BDB23232}"/>
    <dgm:cxn modelId="{63B078DC-DE14-4E0B-A169-813274977783}" type="presOf" srcId="{134F9BF1-1070-4431-9C5A-2BDAEF9A5F1C}" destId="{4D68D763-13CC-4574-A75D-263859C9AC07}" srcOrd="0" destOrd="0" presId="urn:microsoft.com/office/officeart/2018/2/layout/IconVerticalSolidList"/>
    <dgm:cxn modelId="{449C6CF0-14EC-41D2-A421-2B6C24E1FE0A}" srcId="{134F9BF1-1070-4431-9C5A-2BDAEF9A5F1C}" destId="{F137ACC8-8CC4-437D-BFC6-14FC584889A5}" srcOrd="0" destOrd="0" parTransId="{0BEFAC7A-E44B-44C8-99DF-6C440ED69FC1}" sibTransId="{A0942293-1B8E-4F94-9BF6-788FBAA164F3}"/>
    <dgm:cxn modelId="{545163FA-5577-4DD7-8D8B-7C44588322D6}" type="presOf" srcId="{F2C8C573-A29E-4EED-9E0F-0D872AB90A20}" destId="{942BCB36-BDCD-4AE2-845B-079E1528DA8E}" srcOrd="0" destOrd="0" presId="urn:microsoft.com/office/officeart/2018/2/layout/IconVerticalSolidList"/>
    <dgm:cxn modelId="{3D8F30B6-16C5-4DC7-BFD3-35F462CF34EC}" type="presParOf" srcId="{4D68D763-13CC-4574-A75D-263859C9AC07}" destId="{1797DCFE-BEF4-4924-A091-986420461163}" srcOrd="0" destOrd="0" presId="urn:microsoft.com/office/officeart/2018/2/layout/IconVerticalSolidList"/>
    <dgm:cxn modelId="{9031A36F-652B-4118-9969-CE61B23C0A4B}" type="presParOf" srcId="{1797DCFE-BEF4-4924-A091-986420461163}" destId="{09904CCE-1E5B-4850-9B33-D42896A47F39}" srcOrd="0" destOrd="0" presId="urn:microsoft.com/office/officeart/2018/2/layout/IconVerticalSolidList"/>
    <dgm:cxn modelId="{2FBD81E2-B43E-41AD-A933-1D084AA61441}" type="presParOf" srcId="{1797DCFE-BEF4-4924-A091-986420461163}" destId="{7DE3D1D5-20A5-4E9C-AC03-1AEE18073136}" srcOrd="1" destOrd="0" presId="urn:microsoft.com/office/officeart/2018/2/layout/IconVerticalSolidList"/>
    <dgm:cxn modelId="{803295D9-08F8-43D0-9E42-F3872A0EC01A}" type="presParOf" srcId="{1797DCFE-BEF4-4924-A091-986420461163}" destId="{0BD6BB67-9044-484C-882D-00100DFBBB13}" srcOrd="2" destOrd="0" presId="urn:microsoft.com/office/officeart/2018/2/layout/IconVerticalSolidList"/>
    <dgm:cxn modelId="{6727FB1B-7CF6-4EE9-9793-FD075DC43704}" type="presParOf" srcId="{1797DCFE-BEF4-4924-A091-986420461163}" destId="{7303AFB3-E2B3-4872-B239-16B7255A23E5}" srcOrd="3" destOrd="0" presId="urn:microsoft.com/office/officeart/2018/2/layout/IconVerticalSolidList"/>
    <dgm:cxn modelId="{5E738C22-8B25-471B-80C7-80520C7513D8}" type="presParOf" srcId="{4D68D763-13CC-4574-A75D-263859C9AC07}" destId="{07C28220-C9D7-42C1-BABC-E23684EB2037}" srcOrd="1" destOrd="0" presId="urn:microsoft.com/office/officeart/2018/2/layout/IconVerticalSolidList"/>
    <dgm:cxn modelId="{AB306AC7-033A-4202-8634-A3DF725107DF}" type="presParOf" srcId="{4D68D763-13CC-4574-A75D-263859C9AC07}" destId="{44D53303-C2B0-4F08-9F86-86C03D533263}" srcOrd="2" destOrd="0" presId="urn:microsoft.com/office/officeart/2018/2/layout/IconVerticalSolidList"/>
    <dgm:cxn modelId="{C48356EE-CC8F-447C-8F76-FAC14045790E}" type="presParOf" srcId="{44D53303-C2B0-4F08-9F86-86C03D533263}" destId="{2E04D3AE-223D-400A-AEF8-F45E7E9BC226}" srcOrd="0" destOrd="0" presId="urn:microsoft.com/office/officeart/2018/2/layout/IconVerticalSolidList"/>
    <dgm:cxn modelId="{E67D9FBA-F29A-45A7-AB4B-42A81AE435CF}" type="presParOf" srcId="{44D53303-C2B0-4F08-9F86-86C03D533263}" destId="{A0E02D24-7B62-45D1-A876-189F023C3B95}" srcOrd="1" destOrd="0" presId="urn:microsoft.com/office/officeart/2018/2/layout/IconVerticalSolidList"/>
    <dgm:cxn modelId="{3AA92A13-6A90-4A16-85FF-E4D0393AD661}" type="presParOf" srcId="{44D53303-C2B0-4F08-9F86-86C03D533263}" destId="{64DBE67C-0E2E-4A29-B807-9E2D65ADF426}" srcOrd="2" destOrd="0" presId="urn:microsoft.com/office/officeart/2018/2/layout/IconVerticalSolidList"/>
    <dgm:cxn modelId="{73704B8F-654B-47AB-95BB-EFA10DB3B31F}" type="presParOf" srcId="{44D53303-C2B0-4F08-9F86-86C03D533263}" destId="{942BCB36-BDCD-4AE2-845B-079E1528DA8E}" srcOrd="3" destOrd="0" presId="urn:microsoft.com/office/officeart/2018/2/layout/IconVerticalSolidList"/>
    <dgm:cxn modelId="{63BF9565-B552-4B46-BC4A-31CB622249FD}" type="presParOf" srcId="{4D68D763-13CC-4574-A75D-263859C9AC07}" destId="{6B0502E1-FB39-4B07-8597-DBCF89D29D28}" srcOrd="3" destOrd="0" presId="urn:microsoft.com/office/officeart/2018/2/layout/IconVerticalSolidList"/>
    <dgm:cxn modelId="{8533EAE2-EDD5-4705-8B99-750D4E097E71}" type="presParOf" srcId="{4D68D763-13CC-4574-A75D-263859C9AC07}" destId="{CBB72D97-7342-4A04-A28C-50ED6B6D79B1}" srcOrd="4" destOrd="0" presId="urn:microsoft.com/office/officeart/2018/2/layout/IconVerticalSolidList"/>
    <dgm:cxn modelId="{7B7294EF-051B-474A-B0D6-2FAC86D9DEEA}" type="presParOf" srcId="{CBB72D97-7342-4A04-A28C-50ED6B6D79B1}" destId="{02F77E3F-B426-4E97-9941-E4ECBD5A8766}" srcOrd="0" destOrd="0" presId="urn:microsoft.com/office/officeart/2018/2/layout/IconVerticalSolidList"/>
    <dgm:cxn modelId="{B70F90AA-A900-46CD-A20C-9CEEB9FDD5B2}" type="presParOf" srcId="{CBB72D97-7342-4A04-A28C-50ED6B6D79B1}" destId="{1322B966-FD56-4B48-9F51-CFA1CD90284B}" srcOrd="1" destOrd="0" presId="urn:microsoft.com/office/officeart/2018/2/layout/IconVerticalSolidList"/>
    <dgm:cxn modelId="{8EC763B2-EB2D-4D26-A440-39BD8BC18315}" type="presParOf" srcId="{CBB72D97-7342-4A04-A28C-50ED6B6D79B1}" destId="{21787C71-CAE3-4CB4-8AE8-915526C7EC53}" srcOrd="2" destOrd="0" presId="urn:microsoft.com/office/officeart/2018/2/layout/IconVerticalSolidList"/>
    <dgm:cxn modelId="{03611374-9F1F-4DC9-BDFC-65DE7579AD61}" type="presParOf" srcId="{CBB72D97-7342-4A04-A28C-50ED6B6D79B1}" destId="{82DAF728-4EAE-4122-BFFA-F896DE54B633}" srcOrd="3" destOrd="0" presId="urn:microsoft.com/office/officeart/2018/2/layout/IconVerticalSolidList"/>
    <dgm:cxn modelId="{08180D79-C26E-46CE-B0D3-B7CDB919126E}" type="presParOf" srcId="{4D68D763-13CC-4574-A75D-263859C9AC07}" destId="{0B2779C5-CBF0-41AD-8D74-FC23E193A5F9}" srcOrd="5" destOrd="0" presId="urn:microsoft.com/office/officeart/2018/2/layout/IconVerticalSolidList"/>
    <dgm:cxn modelId="{82B9CE6C-6412-470A-A918-A5824FD14F84}" type="presParOf" srcId="{4D68D763-13CC-4574-A75D-263859C9AC07}" destId="{94895657-D007-4D8F-A188-08B6F09CB5B0}" srcOrd="6" destOrd="0" presId="urn:microsoft.com/office/officeart/2018/2/layout/IconVerticalSolidList"/>
    <dgm:cxn modelId="{14A621F7-EE51-4185-847C-3EB34C941344}" type="presParOf" srcId="{94895657-D007-4D8F-A188-08B6F09CB5B0}" destId="{69DE603C-8A67-491C-9863-F1449788A910}" srcOrd="0" destOrd="0" presId="urn:microsoft.com/office/officeart/2018/2/layout/IconVerticalSolidList"/>
    <dgm:cxn modelId="{CE72F205-471A-4882-99FA-D9F89D6FA148}" type="presParOf" srcId="{94895657-D007-4D8F-A188-08B6F09CB5B0}" destId="{ADABDCF8-4ACE-488C-9C8D-23188C31F3D8}" srcOrd="1" destOrd="0" presId="urn:microsoft.com/office/officeart/2018/2/layout/IconVerticalSolidList"/>
    <dgm:cxn modelId="{6090E20C-864E-438D-BB5D-F54234A3AB34}" type="presParOf" srcId="{94895657-D007-4D8F-A188-08B6F09CB5B0}" destId="{3D2CA90E-7D16-4486-B3A6-C13D8E711702}" srcOrd="2" destOrd="0" presId="urn:microsoft.com/office/officeart/2018/2/layout/IconVerticalSolidList"/>
    <dgm:cxn modelId="{15B3A4F6-6F34-4E73-87BD-5C94D363531C}" type="presParOf" srcId="{94895657-D007-4D8F-A188-08B6F09CB5B0}" destId="{FD7169A8-0F94-4342-9920-A02A6623FE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EF8A15-D0B9-4450-9740-CA10F1F966F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3621DBB-532C-444F-BD82-600BB1E2AEC1}">
      <dgm:prSet/>
      <dgm:spPr/>
      <dgm:t>
        <a:bodyPr/>
        <a:lstStyle/>
        <a:p>
          <a:r>
            <a:rPr lang="en-US" b="1" dirty="0">
              <a:latin typeface="Tw Cen MT" panose="020B0602020104020603" pitchFamily="34" charset="0"/>
            </a:rPr>
            <a:t>Empirical support for:</a:t>
          </a:r>
        </a:p>
      </dgm:t>
    </dgm:pt>
    <dgm:pt modelId="{5A194B45-EC5D-4061-AB16-0F0BFB9FF7B1}" type="parTrans" cxnId="{CDE7667B-CB30-482C-AE87-466299731953}">
      <dgm:prSet/>
      <dgm:spPr/>
      <dgm:t>
        <a:bodyPr/>
        <a:lstStyle/>
        <a:p>
          <a:endParaRPr lang="en-US">
            <a:latin typeface="Tw Cen MT" panose="020B0602020104020603" pitchFamily="34" charset="0"/>
          </a:endParaRPr>
        </a:p>
      </dgm:t>
    </dgm:pt>
    <dgm:pt modelId="{EBB2CDBC-B78B-4CCC-B55F-408C9776C0C6}" type="sibTrans" cxnId="{CDE7667B-CB30-482C-AE87-466299731953}">
      <dgm:prSet/>
      <dgm:spPr/>
      <dgm:t>
        <a:bodyPr/>
        <a:lstStyle/>
        <a:p>
          <a:endParaRPr lang="en-US">
            <a:latin typeface="Tw Cen MT" panose="020B0602020104020603" pitchFamily="34" charset="0"/>
          </a:endParaRPr>
        </a:p>
      </dgm:t>
    </dgm:pt>
    <dgm:pt modelId="{93816DA7-33F5-4C0C-9722-39A780EF5403}">
      <dgm:prSet/>
      <dgm:spPr/>
      <dgm:t>
        <a:bodyPr/>
        <a:lstStyle/>
        <a:p>
          <a:r>
            <a:rPr lang="en-US" dirty="0">
              <a:latin typeface="Tw Cen MT" panose="020B0602020104020603" pitchFamily="34" charset="0"/>
            </a:rPr>
            <a:t>Multiple domains (e.g., attention, memory, &amp; executive function)</a:t>
          </a:r>
        </a:p>
      </dgm:t>
    </dgm:pt>
    <dgm:pt modelId="{0AF68380-F3A2-459A-8F90-EEE1B3AEF489}" type="parTrans" cxnId="{D07CF9E9-10FD-4A9A-A48F-82E79A804B3C}">
      <dgm:prSet/>
      <dgm:spPr/>
      <dgm:t>
        <a:bodyPr/>
        <a:lstStyle/>
        <a:p>
          <a:endParaRPr lang="en-US">
            <a:latin typeface="Tw Cen MT" panose="020B0602020104020603" pitchFamily="34" charset="0"/>
          </a:endParaRPr>
        </a:p>
      </dgm:t>
    </dgm:pt>
    <dgm:pt modelId="{6DEEE619-E96F-4D79-95C3-55A5B831DCC8}" type="sibTrans" cxnId="{D07CF9E9-10FD-4A9A-A48F-82E79A804B3C}">
      <dgm:prSet/>
      <dgm:spPr/>
      <dgm:t>
        <a:bodyPr/>
        <a:lstStyle/>
        <a:p>
          <a:endParaRPr lang="en-US">
            <a:latin typeface="Tw Cen MT" panose="020B0602020104020603" pitchFamily="34" charset="0"/>
          </a:endParaRPr>
        </a:p>
      </dgm:t>
    </dgm:pt>
    <dgm:pt modelId="{ABD0BCD3-6ECF-487C-B862-514CBA3EF53E}">
      <dgm:prSet/>
      <dgm:spPr/>
      <dgm:t>
        <a:bodyPr/>
        <a:lstStyle/>
        <a:p>
          <a:r>
            <a:rPr lang="en-US" dirty="0">
              <a:latin typeface="Tw Cen MT" panose="020B0602020104020603" pitchFamily="34" charset="0"/>
            </a:rPr>
            <a:t>Different modalities (e.g., individual, group, computerized)</a:t>
          </a:r>
        </a:p>
      </dgm:t>
    </dgm:pt>
    <dgm:pt modelId="{6DE98077-3A6B-479C-B438-FE9A0021EC46}" type="parTrans" cxnId="{CDD0865B-1ACE-4DFD-8E80-0FD4E46FB7B8}">
      <dgm:prSet/>
      <dgm:spPr/>
      <dgm:t>
        <a:bodyPr/>
        <a:lstStyle/>
        <a:p>
          <a:endParaRPr lang="en-US">
            <a:latin typeface="Tw Cen MT" panose="020B0602020104020603" pitchFamily="34" charset="0"/>
          </a:endParaRPr>
        </a:p>
      </dgm:t>
    </dgm:pt>
    <dgm:pt modelId="{9850C464-30AF-45CB-AE81-0CD06CA21A8B}" type="sibTrans" cxnId="{CDD0865B-1ACE-4DFD-8E80-0FD4E46FB7B8}">
      <dgm:prSet/>
      <dgm:spPr/>
      <dgm:t>
        <a:bodyPr/>
        <a:lstStyle/>
        <a:p>
          <a:endParaRPr lang="en-US">
            <a:latin typeface="Tw Cen MT" panose="020B0602020104020603" pitchFamily="34" charset="0"/>
          </a:endParaRPr>
        </a:p>
      </dgm:t>
    </dgm:pt>
    <dgm:pt modelId="{ACCF2D1E-36C7-4B27-BCEA-70B7CC157C32}">
      <dgm:prSet/>
      <dgm:spPr/>
      <dgm:t>
        <a:bodyPr/>
        <a:lstStyle/>
        <a:p>
          <a:r>
            <a:rPr lang="en-US" dirty="0">
              <a:latin typeface="Tw Cen MT" panose="020B0602020104020603" pitchFamily="34" charset="0"/>
            </a:rPr>
            <a:t>Sustained cognitive gains </a:t>
          </a:r>
        </a:p>
      </dgm:t>
    </dgm:pt>
    <dgm:pt modelId="{C26C010B-EBD6-4215-9B9A-722B77152975}" type="parTrans" cxnId="{6421F947-4801-4E50-A5E8-B5025567B336}">
      <dgm:prSet/>
      <dgm:spPr/>
      <dgm:t>
        <a:bodyPr/>
        <a:lstStyle/>
        <a:p>
          <a:endParaRPr lang="en-US">
            <a:latin typeface="Tw Cen MT" panose="020B0602020104020603" pitchFamily="34" charset="0"/>
          </a:endParaRPr>
        </a:p>
      </dgm:t>
    </dgm:pt>
    <dgm:pt modelId="{360D1294-3CEB-4DED-B5BF-552B1FE2BD44}" type="sibTrans" cxnId="{6421F947-4801-4E50-A5E8-B5025567B336}">
      <dgm:prSet/>
      <dgm:spPr/>
      <dgm:t>
        <a:bodyPr/>
        <a:lstStyle/>
        <a:p>
          <a:endParaRPr lang="en-US">
            <a:latin typeface="Tw Cen MT" panose="020B0602020104020603" pitchFamily="34" charset="0"/>
          </a:endParaRPr>
        </a:p>
      </dgm:t>
    </dgm:pt>
    <dgm:pt modelId="{899F39AC-369C-4706-B41A-B2B5E3C5EB70}">
      <dgm:prSet/>
      <dgm:spPr/>
      <dgm:t>
        <a:bodyPr/>
        <a:lstStyle/>
        <a:p>
          <a:r>
            <a:rPr lang="en-US" dirty="0">
              <a:latin typeface="Tw Cen MT" panose="020B0602020104020603" pitchFamily="34" charset="0"/>
            </a:rPr>
            <a:t>Improved quality of life</a:t>
          </a:r>
        </a:p>
      </dgm:t>
    </dgm:pt>
    <dgm:pt modelId="{0AB47DB3-61F3-446C-B338-19E99E9AA96E}" type="parTrans" cxnId="{90D199BF-B50B-49A3-959E-91F311CBCC20}">
      <dgm:prSet/>
      <dgm:spPr/>
      <dgm:t>
        <a:bodyPr/>
        <a:lstStyle/>
        <a:p>
          <a:endParaRPr lang="en-US">
            <a:latin typeface="Tw Cen MT" panose="020B0602020104020603" pitchFamily="34" charset="0"/>
          </a:endParaRPr>
        </a:p>
      </dgm:t>
    </dgm:pt>
    <dgm:pt modelId="{1BA129A3-8B18-4107-A5C8-AE0FCC73A718}" type="sibTrans" cxnId="{90D199BF-B50B-49A3-959E-91F311CBCC20}">
      <dgm:prSet/>
      <dgm:spPr/>
      <dgm:t>
        <a:bodyPr/>
        <a:lstStyle/>
        <a:p>
          <a:endParaRPr lang="en-US">
            <a:latin typeface="Tw Cen MT" panose="020B0602020104020603" pitchFamily="34" charset="0"/>
          </a:endParaRPr>
        </a:p>
      </dgm:t>
    </dgm:pt>
    <dgm:pt modelId="{2980C5DB-FB8F-4D70-B061-9C6D93CE2B9F}">
      <dgm:prSet/>
      <dgm:spPr/>
      <dgm:t>
        <a:bodyPr/>
        <a:lstStyle/>
        <a:p>
          <a:r>
            <a:rPr lang="en-US" dirty="0">
              <a:latin typeface="Tw Cen MT" panose="020B0602020104020603" pitchFamily="34" charset="0"/>
            </a:rPr>
            <a:t>Qualitative data</a:t>
          </a:r>
        </a:p>
      </dgm:t>
    </dgm:pt>
    <dgm:pt modelId="{094D956E-557B-41C6-A262-BD29691433CA}" type="parTrans" cxnId="{84C0B7FC-832D-4BA3-9660-F122F0704F3F}">
      <dgm:prSet/>
      <dgm:spPr/>
      <dgm:t>
        <a:bodyPr/>
        <a:lstStyle/>
        <a:p>
          <a:endParaRPr lang="en-US">
            <a:latin typeface="Tw Cen MT" panose="020B0602020104020603" pitchFamily="34" charset="0"/>
          </a:endParaRPr>
        </a:p>
      </dgm:t>
    </dgm:pt>
    <dgm:pt modelId="{226787C4-8BC7-44CA-BD92-14F1EB86D80B}" type="sibTrans" cxnId="{84C0B7FC-832D-4BA3-9660-F122F0704F3F}">
      <dgm:prSet/>
      <dgm:spPr/>
      <dgm:t>
        <a:bodyPr/>
        <a:lstStyle/>
        <a:p>
          <a:endParaRPr lang="en-US">
            <a:latin typeface="Tw Cen MT" panose="020B0602020104020603" pitchFamily="34" charset="0"/>
          </a:endParaRPr>
        </a:p>
      </dgm:t>
    </dgm:pt>
    <dgm:pt modelId="{81F94C49-642F-4514-9AE3-C1AF2417E14F}">
      <dgm:prSet/>
      <dgm:spPr/>
      <dgm:t>
        <a:bodyPr/>
        <a:lstStyle/>
        <a:p>
          <a:r>
            <a:rPr lang="en-US" dirty="0">
              <a:latin typeface="Tw Cen MT" panose="020B0602020104020603" pitchFamily="34" charset="0"/>
            </a:rPr>
            <a:t>Limitations:</a:t>
          </a:r>
        </a:p>
      </dgm:t>
    </dgm:pt>
    <dgm:pt modelId="{69D7C743-9D8A-4057-99BD-1FBDF2DACA95}" type="parTrans" cxnId="{98FE8C9F-5D96-45FE-9E0A-85D754913677}">
      <dgm:prSet/>
      <dgm:spPr/>
      <dgm:t>
        <a:bodyPr/>
        <a:lstStyle/>
        <a:p>
          <a:endParaRPr lang="en-US">
            <a:latin typeface="Tw Cen MT" panose="020B0602020104020603" pitchFamily="34" charset="0"/>
          </a:endParaRPr>
        </a:p>
      </dgm:t>
    </dgm:pt>
    <dgm:pt modelId="{934A1D5F-D027-427E-813F-DCEE62559AA7}" type="sibTrans" cxnId="{98FE8C9F-5D96-45FE-9E0A-85D754913677}">
      <dgm:prSet/>
      <dgm:spPr/>
      <dgm:t>
        <a:bodyPr/>
        <a:lstStyle/>
        <a:p>
          <a:endParaRPr lang="en-US">
            <a:latin typeface="Tw Cen MT" panose="020B0602020104020603" pitchFamily="34" charset="0"/>
          </a:endParaRPr>
        </a:p>
      </dgm:t>
    </dgm:pt>
    <dgm:pt modelId="{32077794-AB8E-402A-94FA-72B73EBE82E2}">
      <dgm:prSet/>
      <dgm:spPr/>
      <dgm:t>
        <a:bodyPr/>
        <a:lstStyle/>
        <a:p>
          <a:r>
            <a:rPr lang="en-US" dirty="0">
              <a:latin typeface="Tw Cen MT" panose="020B0602020104020603" pitchFamily="34" charset="0"/>
            </a:rPr>
            <a:t>Lack of control groups/poor methodological rigor </a:t>
          </a:r>
        </a:p>
      </dgm:t>
    </dgm:pt>
    <dgm:pt modelId="{AE2EDCDD-04E6-488B-AE4B-F866B1084583}" type="parTrans" cxnId="{84C60745-3F93-41DE-AF7F-6A7C31D3E6F9}">
      <dgm:prSet/>
      <dgm:spPr/>
      <dgm:t>
        <a:bodyPr/>
        <a:lstStyle/>
        <a:p>
          <a:endParaRPr lang="en-US">
            <a:latin typeface="Tw Cen MT" panose="020B0602020104020603" pitchFamily="34" charset="0"/>
          </a:endParaRPr>
        </a:p>
      </dgm:t>
    </dgm:pt>
    <dgm:pt modelId="{2CB618B7-A963-4446-9D46-41DC6E7CEC63}" type="sibTrans" cxnId="{84C60745-3F93-41DE-AF7F-6A7C31D3E6F9}">
      <dgm:prSet/>
      <dgm:spPr/>
      <dgm:t>
        <a:bodyPr/>
        <a:lstStyle/>
        <a:p>
          <a:endParaRPr lang="en-US">
            <a:latin typeface="Tw Cen MT" panose="020B0602020104020603" pitchFamily="34" charset="0"/>
          </a:endParaRPr>
        </a:p>
      </dgm:t>
    </dgm:pt>
    <dgm:pt modelId="{284A4A49-BFDF-4FD0-9252-44554AACE07C}">
      <dgm:prSet/>
      <dgm:spPr/>
      <dgm:t>
        <a:bodyPr/>
        <a:lstStyle/>
        <a:p>
          <a:r>
            <a:rPr lang="en-US" dirty="0">
              <a:latin typeface="Tw Cen MT" panose="020B0602020104020603" pitchFamily="34" charset="0"/>
            </a:rPr>
            <a:t>Small samples </a:t>
          </a:r>
        </a:p>
      </dgm:t>
    </dgm:pt>
    <dgm:pt modelId="{0A0A4A87-388C-48B8-A4B5-7A1E636C0DF7}" type="parTrans" cxnId="{C21C48A4-D26E-40CB-93D8-6BBBC06F3B3B}">
      <dgm:prSet/>
      <dgm:spPr/>
      <dgm:t>
        <a:bodyPr/>
        <a:lstStyle/>
        <a:p>
          <a:endParaRPr lang="en-US">
            <a:latin typeface="Tw Cen MT" panose="020B0602020104020603" pitchFamily="34" charset="0"/>
          </a:endParaRPr>
        </a:p>
      </dgm:t>
    </dgm:pt>
    <dgm:pt modelId="{9C41E9AF-98AC-49B9-BB6B-59E2FC8F09F0}" type="sibTrans" cxnId="{C21C48A4-D26E-40CB-93D8-6BBBC06F3B3B}">
      <dgm:prSet/>
      <dgm:spPr/>
      <dgm:t>
        <a:bodyPr/>
        <a:lstStyle/>
        <a:p>
          <a:endParaRPr lang="en-US">
            <a:latin typeface="Tw Cen MT" panose="020B0602020104020603" pitchFamily="34" charset="0"/>
          </a:endParaRPr>
        </a:p>
      </dgm:t>
    </dgm:pt>
    <dgm:pt modelId="{1E829A07-0139-4A62-AD5E-BC6CFC1B8782}">
      <dgm:prSet/>
      <dgm:spPr/>
      <dgm:t>
        <a:bodyPr/>
        <a:lstStyle/>
        <a:p>
          <a:r>
            <a:rPr lang="en-US" dirty="0">
              <a:latin typeface="Tw Cen MT" panose="020B0602020104020603" pitchFamily="34" charset="0"/>
            </a:rPr>
            <a:t>Limited description of interventions </a:t>
          </a:r>
        </a:p>
      </dgm:t>
    </dgm:pt>
    <dgm:pt modelId="{F2449CB9-0EE7-4E94-98A1-489651783CCB}" type="parTrans" cxnId="{03E6EB12-119B-4232-9815-FBF5E3E6D0E7}">
      <dgm:prSet/>
      <dgm:spPr/>
      <dgm:t>
        <a:bodyPr/>
        <a:lstStyle/>
        <a:p>
          <a:endParaRPr lang="en-US">
            <a:latin typeface="Tw Cen MT" panose="020B0602020104020603" pitchFamily="34" charset="0"/>
          </a:endParaRPr>
        </a:p>
      </dgm:t>
    </dgm:pt>
    <dgm:pt modelId="{811F3BE3-0638-4C40-B81E-9F7E513E851D}" type="sibTrans" cxnId="{03E6EB12-119B-4232-9815-FBF5E3E6D0E7}">
      <dgm:prSet/>
      <dgm:spPr/>
      <dgm:t>
        <a:bodyPr/>
        <a:lstStyle/>
        <a:p>
          <a:endParaRPr lang="en-US">
            <a:latin typeface="Tw Cen MT" panose="020B0602020104020603" pitchFamily="34" charset="0"/>
          </a:endParaRPr>
        </a:p>
      </dgm:t>
    </dgm:pt>
    <dgm:pt modelId="{CDF7344F-39E5-47C3-B46B-BED1F5AC7F01}">
      <dgm:prSet/>
      <dgm:spPr/>
      <dgm:t>
        <a:bodyPr/>
        <a:lstStyle/>
        <a:p>
          <a:r>
            <a:rPr lang="en-US" dirty="0">
              <a:latin typeface="Tw Cen MT" panose="020B0602020104020603" pitchFamily="34" charset="0"/>
            </a:rPr>
            <a:t>Limited generalizability</a:t>
          </a:r>
        </a:p>
      </dgm:t>
    </dgm:pt>
    <dgm:pt modelId="{D0B19B3B-A374-477E-A29A-0A47677C37AC}" type="parTrans" cxnId="{6941969D-BD45-4996-A693-A3B356AEB0CF}">
      <dgm:prSet/>
      <dgm:spPr/>
      <dgm:t>
        <a:bodyPr/>
        <a:lstStyle/>
        <a:p>
          <a:endParaRPr lang="en-US">
            <a:latin typeface="Tw Cen MT" panose="020B0602020104020603" pitchFamily="34" charset="0"/>
          </a:endParaRPr>
        </a:p>
      </dgm:t>
    </dgm:pt>
    <dgm:pt modelId="{1CBB03F9-A823-4B1D-9EB1-A78FEB972F49}" type="sibTrans" cxnId="{6941969D-BD45-4996-A693-A3B356AEB0CF}">
      <dgm:prSet/>
      <dgm:spPr/>
      <dgm:t>
        <a:bodyPr/>
        <a:lstStyle/>
        <a:p>
          <a:endParaRPr lang="en-US">
            <a:latin typeface="Tw Cen MT" panose="020B0602020104020603" pitchFamily="34" charset="0"/>
          </a:endParaRPr>
        </a:p>
      </dgm:t>
    </dgm:pt>
    <dgm:pt modelId="{2764DFE6-0CDD-4F32-9DA3-16C3DF225AA6}">
      <dgm:prSet/>
      <dgm:spPr/>
      <dgm:t>
        <a:bodyPr/>
        <a:lstStyle/>
        <a:p>
          <a:r>
            <a:rPr lang="en-US" dirty="0">
              <a:latin typeface="Tw Cen MT" panose="020B0602020104020603" pitchFamily="34" charset="0"/>
            </a:rPr>
            <a:t>Restricted ecological validity - Are we measuring the wrong outcomes?</a:t>
          </a:r>
        </a:p>
      </dgm:t>
    </dgm:pt>
    <dgm:pt modelId="{55DDDF2F-08A0-4778-A4CD-7AA6B9CD238D}" type="parTrans" cxnId="{396A2EA5-AB19-4958-86B1-3CBAEDB00B73}">
      <dgm:prSet/>
      <dgm:spPr/>
      <dgm:t>
        <a:bodyPr/>
        <a:lstStyle/>
        <a:p>
          <a:endParaRPr lang="en-US">
            <a:latin typeface="Tw Cen MT" panose="020B0602020104020603" pitchFamily="34" charset="0"/>
          </a:endParaRPr>
        </a:p>
      </dgm:t>
    </dgm:pt>
    <dgm:pt modelId="{1C116386-8174-4CFE-8257-45707FD8901C}" type="sibTrans" cxnId="{396A2EA5-AB19-4958-86B1-3CBAEDB00B73}">
      <dgm:prSet/>
      <dgm:spPr/>
      <dgm:t>
        <a:bodyPr/>
        <a:lstStyle/>
        <a:p>
          <a:endParaRPr lang="en-US">
            <a:latin typeface="Tw Cen MT" panose="020B0602020104020603" pitchFamily="34" charset="0"/>
          </a:endParaRPr>
        </a:p>
      </dgm:t>
    </dgm:pt>
    <dgm:pt modelId="{3966A147-D45A-44C6-A6F8-6E3CDDAD9096}">
      <dgm:prSet/>
      <dgm:spPr/>
      <dgm:t>
        <a:bodyPr/>
        <a:lstStyle/>
        <a:p>
          <a:r>
            <a:rPr lang="en-US" dirty="0">
              <a:latin typeface="Tw Cen MT" panose="020B0602020104020603" pitchFamily="34" charset="0"/>
            </a:rPr>
            <a:t>Future:</a:t>
          </a:r>
        </a:p>
      </dgm:t>
    </dgm:pt>
    <dgm:pt modelId="{C33E9803-9B7C-4750-897E-B94AE371784C}" type="parTrans" cxnId="{3FC12B6A-5DA2-4B15-AE09-8F5AEDDA1DD5}">
      <dgm:prSet/>
      <dgm:spPr/>
      <dgm:t>
        <a:bodyPr/>
        <a:lstStyle/>
        <a:p>
          <a:endParaRPr lang="en-US">
            <a:latin typeface="Tw Cen MT" panose="020B0602020104020603" pitchFamily="34" charset="0"/>
          </a:endParaRPr>
        </a:p>
      </dgm:t>
    </dgm:pt>
    <dgm:pt modelId="{FF64C589-DD6C-4C4E-BD4C-E83876F4BC19}" type="sibTrans" cxnId="{3FC12B6A-5DA2-4B15-AE09-8F5AEDDA1DD5}">
      <dgm:prSet/>
      <dgm:spPr/>
      <dgm:t>
        <a:bodyPr/>
        <a:lstStyle/>
        <a:p>
          <a:endParaRPr lang="en-US">
            <a:latin typeface="Tw Cen MT" panose="020B0602020104020603" pitchFamily="34" charset="0"/>
          </a:endParaRPr>
        </a:p>
      </dgm:t>
    </dgm:pt>
    <dgm:pt modelId="{D80181D4-71E7-43C3-864E-AA9E0057480A}">
      <dgm:prSet/>
      <dgm:spPr/>
      <dgm:t>
        <a:bodyPr/>
        <a:lstStyle/>
        <a:p>
          <a:r>
            <a:rPr lang="en-US" dirty="0">
              <a:latin typeface="Tw Cen MT" panose="020B0602020104020603" pitchFamily="34" charset="0"/>
            </a:rPr>
            <a:t>Need for more methodologically rigorous research (larger N, RCTs)</a:t>
          </a:r>
        </a:p>
      </dgm:t>
    </dgm:pt>
    <dgm:pt modelId="{2A6CD01B-D138-4E90-BB32-08B810CD2D3B}" type="parTrans" cxnId="{63E3B49E-A499-41F3-BC9B-F62883985243}">
      <dgm:prSet/>
      <dgm:spPr/>
      <dgm:t>
        <a:bodyPr/>
        <a:lstStyle/>
        <a:p>
          <a:endParaRPr lang="en-US">
            <a:latin typeface="Tw Cen MT" panose="020B0602020104020603" pitchFamily="34" charset="0"/>
          </a:endParaRPr>
        </a:p>
      </dgm:t>
    </dgm:pt>
    <dgm:pt modelId="{590BB115-D924-4245-B1E1-754038BC2BD4}" type="sibTrans" cxnId="{63E3B49E-A499-41F3-BC9B-F62883985243}">
      <dgm:prSet/>
      <dgm:spPr/>
      <dgm:t>
        <a:bodyPr/>
        <a:lstStyle/>
        <a:p>
          <a:endParaRPr lang="en-US">
            <a:latin typeface="Tw Cen MT" panose="020B0602020104020603" pitchFamily="34" charset="0"/>
          </a:endParaRPr>
        </a:p>
      </dgm:t>
    </dgm:pt>
    <dgm:pt modelId="{8CDA8B24-7071-4AB4-A88B-DDA2DA38465D}">
      <dgm:prSet/>
      <dgm:spPr/>
      <dgm:t>
        <a:bodyPr/>
        <a:lstStyle/>
        <a:p>
          <a:r>
            <a:rPr lang="en-US" dirty="0">
              <a:latin typeface="Tw Cen MT" panose="020B0602020104020603" pitchFamily="34" charset="0"/>
            </a:rPr>
            <a:t>Need for more inclusive research to reflect the diverse range of individuals with MS</a:t>
          </a:r>
        </a:p>
      </dgm:t>
    </dgm:pt>
    <dgm:pt modelId="{BD10C4E2-7EBC-4839-A0AE-881E8394C85A}" type="parTrans" cxnId="{353BE174-D7FF-4B88-B3C8-40D185182B76}">
      <dgm:prSet/>
      <dgm:spPr/>
      <dgm:t>
        <a:bodyPr/>
        <a:lstStyle/>
        <a:p>
          <a:endParaRPr lang="en-US">
            <a:latin typeface="Tw Cen MT" panose="020B0602020104020603" pitchFamily="34" charset="0"/>
          </a:endParaRPr>
        </a:p>
      </dgm:t>
    </dgm:pt>
    <dgm:pt modelId="{9511F5EB-3FF1-4FC8-B788-63280E35A395}" type="sibTrans" cxnId="{353BE174-D7FF-4B88-B3C8-40D185182B76}">
      <dgm:prSet/>
      <dgm:spPr/>
      <dgm:t>
        <a:bodyPr/>
        <a:lstStyle/>
        <a:p>
          <a:endParaRPr lang="en-US">
            <a:latin typeface="Tw Cen MT" panose="020B0602020104020603" pitchFamily="34" charset="0"/>
          </a:endParaRPr>
        </a:p>
      </dgm:t>
    </dgm:pt>
    <dgm:pt modelId="{7F0A1438-FFFD-44B0-9773-DA78091385F7}" type="pres">
      <dgm:prSet presAssocID="{6AEF8A15-D0B9-4450-9740-CA10F1F966F6}" presName="linear" presStyleCnt="0">
        <dgm:presLayoutVars>
          <dgm:animLvl val="lvl"/>
          <dgm:resizeHandles val="exact"/>
        </dgm:presLayoutVars>
      </dgm:prSet>
      <dgm:spPr/>
    </dgm:pt>
    <dgm:pt modelId="{6B9E7BED-AED3-409B-A6E6-04EE1FF8A877}" type="pres">
      <dgm:prSet presAssocID="{63621DBB-532C-444F-BD82-600BB1E2AEC1}" presName="parentText" presStyleLbl="node1" presStyleIdx="0" presStyleCnt="3">
        <dgm:presLayoutVars>
          <dgm:chMax val="0"/>
          <dgm:bulletEnabled val="1"/>
        </dgm:presLayoutVars>
      </dgm:prSet>
      <dgm:spPr/>
    </dgm:pt>
    <dgm:pt modelId="{7999BA63-ED85-4F15-A01B-658B4C49B5CF}" type="pres">
      <dgm:prSet presAssocID="{63621DBB-532C-444F-BD82-600BB1E2AEC1}" presName="childText" presStyleLbl="revTx" presStyleIdx="0" presStyleCnt="3">
        <dgm:presLayoutVars>
          <dgm:bulletEnabled val="1"/>
        </dgm:presLayoutVars>
      </dgm:prSet>
      <dgm:spPr/>
    </dgm:pt>
    <dgm:pt modelId="{C2FE38C9-543C-4530-AA1A-54CFB04F4938}" type="pres">
      <dgm:prSet presAssocID="{81F94C49-642F-4514-9AE3-C1AF2417E14F}" presName="parentText" presStyleLbl="node1" presStyleIdx="1" presStyleCnt="3">
        <dgm:presLayoutVars>
          <dgm:chMax val="0"/>
          <dgm:bulletEnabled val="1"/>
        </dgm:presLayoutVars>
      </dgm:prSet>
      <dgm:spPr/>
    </dgm:pt>
    <dgm:pt modelId="{566665E0-B02D-4FAF-AE07-48CE715CAB64}" type="pres">
      <dgm:prSet presAssocID="{81F94C49-642F-4514-9AE3-C1AF2417E14F}" presName="childText" presStyleLbl="revTx" presStyleIdx="1" presStyleCnt="3">
        <dgm:presLayoutVars>
          <dgm:bulletEnabled val="1"/>
        </dgm:presLayoutVars>
      </dgm:prSet>
      <dgm:spPr/>
    </dgm:pt>
    <dgm:pt modelId="{396C2936-9721-4417-B60C-27EB09FD9DCE}" type="pres">
      <dgm:prSet presAssocID="{3966A147-D45A-44C6-A6F8-6E3CDDAD9096}" presName="parentText" presStyleLbl="node1" presStyleIdx="2" presStyleCnt="3">
        <dgm:presLayoutVars>
          <dgm:chMax val="0"/>
          <dgm:bulletEnabled val="1"/>
        </dgm:presLayoutVars>
      </dgm:prSet>
      <dgm:spPr/>
    </dgm:pt>
    <dgm:pt modelId="{0EBA1B21-2C23-4E70-920B-09E31B699FCC}" type="pres">
      <dgm:prSet presAssocID="{3966A147-D45A-44C6-A6F8-6E3CDDAD9096}" presName="childText" presStyleLbl="revTx" presStyleIdx="2" presStyleCnt="3">
        <dgm:presLayoutVars>
          <dgm:bulletEnabled val="1"/>
        </dgm:presLayoutVars>
      </dgm:prSet>
      <dgm:spPr/>
    </dgm:pt>
  </dgm:ptLst>
  <dgm:cxnLst>
    <dgm:cxn modelId="{01242E06-D425-4F5B-9711-6CE7722A8C08}" type="presOf" srcId="{8CDA8B24-7071-4AB4-A88B-DDA2DA38465D}" destId="{0EBA1B21-2C23-4E70-920B-09E31B699FCC}" srcOrd="0" destOrd="1" presId="urn:microsoft.com/office/officeart/2005/8/layout/vList2"/>
    <dgm:cxn modelId="{95D3980B-3E9A-4F34-8BB0-69430BC36D8C}" type="presOf" srcId="{3966A147-D45A-44C6-A6F8-6E3CDDAD9096}" destId="{396C2936-9721-4417-B60C-27EB09FD9DCE}" srcOrd="0" destOrd="0" presId="urn:microsoft.com/office/officeart/2005/8/layout/vList2"/>
    <dgm:cxn modelId="{1E26430D-C3A3-4028-8928-5111092A5E9E}" type="presOf" srcId="{81F94C49-642F-4514-9AE3-C1AF2417E14F}" destId="{C2FE38C9-543C-4530-AA1A-54CFB04F4938}" srcOrd="0" destOrd="0" presId="urn:microsoft.com/office/officeart/2005/8/layout/vList2"/>
    <dgm:cxn modelId="{03E6EB12-119B-4232-9815-FBF5E3E6D0E7}" srcId="{81F94C49-642F-4514-9AE3-C1AF2417E14F}" destId="{1E829A07-0139-4A62-AD5E-BC6CFC1B8782}" srcOrd="2" destOrd="0" parTransId="{F2449CB9-0EE7-4E94-98A1-489651783CCB}" sibTransId="{811F3BE3-0638-4C40-B81E-9F7E513E851D}"/>
    <dgm:cxn modelId="{058AD31F-FBA4-4420-9074-DFE7AADF6891}" type="presOf" srcId="{899F39AC-369C-4706-B41A-B2B5E3C5EB70}" destId="{7999BA63-ED85-4F15-A01B-658B4C49B5CF}" srcOrd="0" destOrd="3" presId="urn:microsoft.com/office/officeart/2005/8/layout/vList2"/>
    <dgm:cxn modelId="{5D4EB726-661E-4627-9F3A-730000587B2C}" type="presOf" srcId="{6AEF8A15-D0B9-4450-9740-CA10F1F966F6}" destId="{7F0A1438-FFFD-44B0-9773-DA78091385F7}" srcOrd="0" destOrd="0" presId="urn:microsoft.com/office/officeart/2005/8/layout/vList2"/>
    <dgm:cxn modelId="{5153DA26-6A5E-4D86-A36F-27B16B4A3E55}" type="presOf" srcId="{2980C5DB-FB8F-4D70-B061-9C6D93CE2B9F}" destId="{7999BA63-ED85-4F15-A01B-658B4C49B5CF}" srcOrd="0" destOrd="4" presId="urn:microsoft.com/office/officeart/2005/8/layout/vList2"/>
    <dgm:cxn modelId="{10DB0130-B8B8-417D-8FD7-B17985E1F760}" type="presOf" srcId="{63621DBB-532C-444F-BD82-600BB1E2AEC1}" destId="{6B9E7BED-AED3-409B-A6E6-04EE1FF8A877}" srcOrd="0" destOrd="0" presId="urn:microsoft.com/office/officeart/2005/8/layout/vList2"/>
    <dgm:cxn modelId="{CDD0865B-1ACE-4DFD-8E80-0FD4E46FB7B8}" srcId="{63621DBB-532C-444F-BD82-600BB1E2AEC1}" destId="{ABD0BCD3-6ECF-487C-B862-514CBA3EF53E}" srcOrd="1" destOrd="0" parTransId="{6DE98077-3A6B-479C-B438-FE9A0021EC46}" sibTransId="{9850C464-30AF-45CB-AE81-0CD06CA21A8B}"/>
    <dgm:cxn modelId="{84C60745-3F93-41DE-AF7F-6A7C31D3E6F9}" srcId="{81F94C49-642F-4514-9AE3-C1AF2417E14F}" destId="{32077794-AB8E-402A-94FA-72B73EBE82E2}" srcOrd="0" destOrd="0" parTransId="{AE2EDCDD-04E6-488B-AE4B-F866B1084583}" sibTransId="{2CB618B7-A963-4446-9D46-41DC6E7CEC63}"/>
    <dgm:cxn modelId="{6421F947-4801-4E50-A5E8-B5025567B336}" srcId="{ABD0BCD3-6ECF-487C-B862-514CBA3EF53E}" destId="{ACCF2D1E-36C7-4B27-BCEA-70B7CC157C32}" srcOrd="0" destOrd="0" parTransId="{C26C010B-EBD6-4215-9B9A-722B77152975}" sibTransId="{360D1294-3CEB-4DED-B5BF-552B1FE2BD44}"/>
    <dgm:cxn modelId="{3FC12B6A-5DA2-4B15-AE09-8F5AEDDA1DD5}" srcId="{6AEF8A15-D0B9-4450-9740-CA10F1F966F6}" destId="{3966A147-D45A-44C6-A6F8-6E3CDDAD9096}" srcOrd="2" destOrd="0" parTransId="{C33E9803-9B7C-4750-897E-B94AE371784C}" sibTransId="{FF64C589-DD6C-4C4E-BD4C-E83876F4BC19}"/>
    <dgm:cxn modelId="{DDA91B4E-01A1-49FF-9F31-ED6DB19AADD5}" type="presOf" srcId="{D80181D4-71E7-43C3-864E-AA9E0057480A}" destId="{0EBA1B21-2C23-4E70-920B-09E31B699FCC}" srcOrd="0" destOrd="0" presId="urn:microsoft.com/office/officeart/2005/8/layout/vList2"/>
    <dgm:cxn modelId="{8D7A6F6F-0576-4FD7-995C-52BAD9FFA668}" type="presOf" srcId="{93816DA7-33F5-4C0C-9722-39A780EF5403}" destId="{7999BA63-ED85-4F15-A01B-658B4C49B5CF}" srcOrd="0" destOrd="0" presId="urn:microsoft.com/office/officeart/2005/8/layout/vList2"/>
    <dgm:cxn modelId="{353BE174-D7FF-4B88-B3C8-40D185182B76}" srcId="{3966A147-D45A-44C6-A6F8-6E3CDDAD9096}" destId="{8CDA8B24-7071-4AB4-A88B-DDA2DA38465D}" srcOrd="1" destOrd="0" parTransId="{BD10C4E2-7EBC-4839-A0AE-881E8394C85A}" sibTransId="{9511F5EB-3FF1-4FC8-B788-63280E35A395}"/>
    <dgm:cxn modelId="{E7B84D55-DBCE-4EFD-ADB3-E2DEE215F874}" type="presOf" srcId="{CDF7344F-39E5-47C3-B46B-BED1F5AC7F01}" destId="{566665E0-B02D-4FAF-AE07-48CE715CAB64}" srcOrd="0" destOrd="3" presId="urn:microsoft.com/office/officeart/2005/8/layout/vList2"/>
    <dgm:cxn modelId="{04ACEE57-6C3F-45D5-90F1-D960503DA88A}" type="presOf" srcId="{1E829A07-0139-4A62-AD5E-BC6CFC1B8782}" destId="{566665E0-B02D-4FAF-AE07-48CE715CAB64}" srcOrd="0" destOrd="2" presId="urn:microsoft.com/office/officeart/2005/8/layout/vList2"/>
    <dgm:cxn modelId="{CDE7667B-CB30-482C-AE87-466299731953}" srcId="{6AEF8A15-D0B9-4450-9740-CA10F1F966F6}" destId="{63621DBB-532C-444F-BD82-600BB1E2AEC1}" srcOrd="0" destOrd="0" parTransId="{5A194B45-EC5D-4061-AB16-0F0BFB9FF7B1}" sibTransId="{EBB2CDBC-B78B-4CCC-B55F-408C9776C0C6}"/>
    <dgm:cxn modelId="{2619218D-FD3F-418A-9C6A-7D631E01D4A5}" type="presOf" srcId="{ACCF2D1E-36C7-4B27-BCEA-70B7CC157C32}" destId="{7999BA63-ED85-4F15-A01B-658B4C49B5CF}" srcOrd="0" destOrd="2" presId="urn:microsoft.com/office/officeart/2005/8/layout/vList2"/>
    <dgm:cxn modelId="{66057193-1C4D-413B-A93D-BE323559E3DF}" type="presOf" srcId="{284A4A49-BFDF-4FD0-9252-44554AACE07C}" destId="{566665E0-B02D-4FAF-AE07-48CE715CAB64}" srcOrd="0" destOrd="1" presId="urn:microsoft.com/office/officeart/2005/8/layout/vList2"/>
    <dgm:cxn modelId="{6941969D-BD45-4996-A693-A3B356AEB0CF}" srcId="{81F94C49-642F-4514-9AE3-C1AF2417E14F}" destId="{CDF7344F-39E5-47C3-B46B-BED1F5AC7F01}" srcOrd="3" destOrd="0" parTransId="{D0B19B3B-A374-477E-A29A-0A47677C37AC}" sibTransId="{1CBB03F9-A823-4B1D-9EB1-A78FEB972F49}"/>
    <dgm:cxn modelId="{63E3B49E-A499-41F3-BC9B-F62883985243}" srcId="{3966A147-D45A-44C6-A6F8-6E3CDDAD9096}" destId="{D80181D4-71E7-43C3-864E-AA9E0057480A}" srcOrd="0" destOrd="0" parTransId="{2A6CD01B-D138-4E90-BB32-08B810CD2D3B}" sibTransId="{590BB115-D924-4245-B1E1-754038BC2BD4}"/>
    <dgm:cxn modelId="{98FE8C9F-5D96-45FE-9E0A-85D754913677}" srcId="{6AEF8A15-D0B9-4450-9740-CA10F1F966F6}" destId="{81F94C49-642F-4514-9AE3-C1AF2417E14F}" srcOrd="1" destOrd="0" parTransId="{69D7C743-9D8A-4057-99BD-1FBDF2DACA95}" sibTransId="{934A1D5F-D027-427E-813F-DCEE62559AA7}"/>
    <dgm:cxn modelId="{C21C48A4-D26E-40CB-93D8-6BBBC06F3B3B}" srcId="{81F94C49-642F-4514-9AE3-C1AF2417E14F}" destId="{284A4A49-BFDF-4FD0-9252-44554AACE07C}" srcOrd="1" destOrd="0" parTransId="{0A0A4A87-388C-48B8-A4B5-7A1E636C0DF7}" sibTransId="{9C41E9AF-98AC-49B9-BB6B-59E2FC8F09F0}"/>
    <dgm:cxn modelId="{396A2EA5-AB19-4958-86B1-3CBAEDB00B73}" srcId="{81F94C49-642F-4514-9AE3-C1AF2417E14F}" destId="{2764DFE6-0CDD-4F32-9DA3-16C3DF225AA6}" srcOrd="4" destOrd="0" parTransId="{55DDDF2F-08A0-4778-A4CD-7AA6B9CD238D}" sibTransId="{1C116386-8174-4CFE-8257-45707FD8901C}"/>
    <dgm:cxn modelId="{D64341B8-C73F-4E29-903C-470314FFAB52}" type="presOf" srcId="{32077794-AB8E-402A-94FA-72B73EBE82E2}" destId="{566665E0-B02D-4FAF-AE07-48CE715CAB64}" srcOrd="0" destOrd="0" presId="urn:microsoft.com/office/officeart/2005/8/layout/vList2"/>
    <dgm:cxn modelId="{90D199BF-B50B-49A3-959E-91F311CBCC20}" srcId="{ABD0BCD3-6ECF-487C-B862-514CBA3EF53E}" destId="{899F39AC-369C-4706-B41A-B2B5E3C5EB70}" srcOrd="1" destOrd="0" parTransId="{0AB47DB3-61F3-446C-B338-19E99E9AA96E}" sibTransId="{1BA129A3-8B18-4107-A5C8-AE0FCC73A718}"/>
    <dgm:cxn modelId="{7CDA09C5-9BB5-45EF-9B7F-359218D3AE84}" type="presOf" srcId="{ABD0BCD3-6ECF-487C-B862-514CBA3EF53E}" destId="{7999BA63-ED85-4F15-A01B-658B4C49B5CF}" srcOrd="0" destOrd="1" presId="urn:microsoft.com/office/officeart/2005/8/layout/vList2"/>
    <dgm:cxn modelId="{A559B8DF-6045-4FED-8D92-1A1C44E0F8F8}" type="presOf" srcId="{2764DFE6-0CDD-4F32-9DA3-16C3DF225AA6}" destId="{566665E0-B02D-4FAF-AE07-48CE715CAB64}" srcOrd="0" destOrd="4" presId="urn:microsoft.com/office/officeart/2005/8/layout/vList2"/>
    <dgm:cxn modelId="{D07CF9E9-10FD-4A9A-A48F-82E79A804B3C}" srcId="{63621DBB-532C-444F-BD82-600BB1E2AEC1}" destId="{93816DA7-33F5-4C0C-9722-39A780EF5403}" srcOrd="0" destOrd="0" parTransId="{0AF68380-F3A2-459A-8F90-EEE1B3AEF489}" sibTransId="{6DEEE619-E96F-4D79-95C3-55A5B831DCC8}"/>
    <dgm:cxn modelId="{84C0B7FC-832D-4BA3-9660-F122F0704F3F}" srcId="{63621DBB-532C-444F-BD82-600BB1E2AEC1}" destId="{2980C5DB-FB8F-4D70-B061-9C6D93CE2B9F}" srcOrd="2" destOrd="0" parTransId="{094D956E-557B-41C6-A262-BD29691433CA}" sibTransId="{226787C4-8BC7-44CA-BD92-14F1EB86D80B}"/>
    <dgm:cxn modelId="{F414E5E7-5647-4D0C-A5E5-D98DE2BA2518}" type="presParOf" srcId="{7F0A1438-FFFD-44B0-9773-DA78091385F7}" destId="{6B9E7BED-AED3-409B-A6E6-04EE1FF8A877}" srcOrd="0" destOrd="0" presId="urn:microsoft.com/office/officeart/2005/8/layout/vList2"/>
    <dgm:cxn modelId="{A8A07E07-84C5-4974-8252-8A07C6566C7E}" type="presParOf" srcId="{7F0A1438-FFFD-44B0-9773-DA78091385F7}" destId="{7999BA63-ED85-4F15-A01B-658B4C49B5CF}" srcOrd="1" destOrd="0" presId="urn:microsoft.com/office/officeart/2005/8/layout/vList2"/>
    <dgm:cxn modelId="{FFB2E237-B0F2-4893-A128-475278B483BA}" type="presParOf" srcId="{7F0A1438-FFFD-44B0-9773-DA78091385F7}" destId="{C2FE38C9-543C-4530-AA1A-54CFB04F4938}" srcOrd="2" destOrd="0" presId="urn:microsoft.com/office/officeart/2005/8/layout/vList2"/>
    <dgm:cxn modelId="{109B317C-8CED-4686-8527-8502130CD914}" type="presParOf" srcId="{7F0A1438-FFFD-44B0-9773-DA78091385F7}" destId="{566665E0-B02D-4FAF-AE07-48CE715CAB64}" srcOrd="3" destOrd="0" presId="urn:microsoft.com/office/officeart/2005/8/layout/vList2"/>
    <dgm:cxn modelId="{9408E660-39C5-4F6A-8932-0DB2A73E8C50}" type="presParOf" srcId="{7F0A1438-FFFD-44B0-9773-DA78091385F7}" destId="{396C2936-9721-4417-B60C-27EB09FD9DCE}" srcOrd="4" destOrd="0" presId="urn:microsoft.com/office/officeart/2005/8/layout/vList2"/>
    <dgm:cxn modelId="{DA3307C9-FDEF-424B-A096-1A7F9122FD54}" type="presParOf" srcId="{7F0A1438-FFFD-44B0-9773-DA78091385F7}" destId="{0EBA1B21-2C23-4E70-920B-09E31B699FC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A9E7A98-8F9B-43AE-8605-F9355323AD7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2D10AD4-A45F-472B-BC48-D2B963A6063A}">
      <dgm:prSet/>
      <dgm:spPr/>
      <dgm:t>
        <a:bodyPr/>
        <a:lstStyle/>
        <a:p>
          <a:r>
            <a:rPr lang="en-US" dirty="0"/>
            <a:t>Relationship Matters </a:t>
          </a:r>
        </a:p>
      </dgm:t>
    </dgm:pt>
    <dgm:pt modelId="{55288865-D348-43DD-9049-DFE6A67980C0}" type="parTrans" cxnId="{CB5DB8C2-0CD1-40D0-8F3D-E7E47DCF493A}">
      <dgm:prSet/>
      <dgm:spPr/>
      <dgm:t>
        <a:bodyPr/>
        <a:lstStyle/>
        <a:p>
          <a:endParaRPr lang="en-US"/>
        </a:p>
      </dgm:t>
    </dgm:pt>
    <dgm:pt modelId="{70197973-1AB8-4145-A87C-170F3A7F5E68}" type="sibTrans" cxnId="{CB5DB8C2-0CD1-40D0-8F3D-E7E47DCF493A}">
      <dgm:prSet/>
      <dgm:spPr/>
      <dgm:t>
        <a:bodyPr/>
        <a:lstStyle/>
        <a:p>
          <a:endParaRPr lang="en-US"/>
        </a:p>
      </dgm:t>
    </dgm:pt>
    <dgm:pt modelId="{07BDB99A-EE3B-4FD1-BC89-9E47133E84EF}">
      <dgm:prSet/>
      <dgm:spPr/>
      <dgm:t>
        <a:bodyPr/>
        <a:lstStyle/>
        <a:p>
          <a:r>
            <a:rPr lang="en-US" dirty="0"/>
            <a:t>Resilience  </a:t>
          </a:r>
        </a:p>
      </dgm:t>
    </dgm:pt>
    <dgm:pt modelId="{AFF59793-37CF-46FA-A6F4-97D956177C13}" type="parTrans" cxnId="{60B78E5D-4616-4D7D-ADA3-D0357834231F}">
      <dgm:prSet/>
      <dgm:spPr/>
      <dgm:t>
        <a:bodyPr/>
        <a:lstStyle/>
        <a:p>
          <a:endParaRPr lang="en-US"/>
        </a:p>
      </dgm:t>
    </dgm:pt>
    <dgm:pt modelId="{5AE5749F-8E1F-4975-B982-2F0A1B48E886}" type="sibTrans" cxnId="{60B78E5D-4616-4D7D-ADA3-D0357834231F}">
      <dgm:prSet/>
      <dgm:spPr/>
      <dgm:t>
        <a:bodyPr/>
        <a:lstStyle/>
        <a:p>
          <a:endParaRPr lang="en-US"/>
        </a:p>
      </dgm:t>
    </dgm:pt>
    <dgm:pt modelId="{AEC672DC-4BAB-44C0-A15F-D02A35665BA7}">
      <dgm:prSet/>
      <dgm:spPr/>
      <dgm:t>
        <a:bodyPr/>
        <a:lstStyle/>
        <a:p>
          <a:r>
            <a:rPr lang="en-US" dirty="0"/>
            <a:t>Cognifitness </a:t>
          </a:r>
        </a:p>
      </dgm:t>
    </dgm:pt>
    <dgm:pt modelId="{483733F2-E31A-4C18-B1F3-E45720129EE7}" type="parTrans" cxnId="{8D84269B-BA4A-4746-B873-C3ACE6651686}">
      <dgm:prSet/>
      <dgm:spPr/>
      <dgm:t>
        <a:bodyPr/>
        <a:lstStyle/>
        <a:p>
          <a:endParaRPr lang="en-US"/>
        </a:p>
      </dgm:t>
    </dgm:pt>
    <dgm:pt modelId="{ADB15719-9D0D-49C2-94BD-685067EED551}" type="sibTrans" cxnId="{8D84269B-BA4A-4746-B873-C3ACE6651686}">
      <dgm:prSet/>
      <dgm:spPr/>
      <dgm:t>
        <a:bodyPr/>
        <a:lstStyle/>
        <a:p>
          <a:endParaRPr lang="en-US"/>
        </a:p>
      </dgm:t>
    </dgm:pt>
    <dgm:pt modelId="{8B7E3791-6E0A-466B-B9B2-DA46D9309D48}" type="pres">
      <dgm:prSet presAssocID="{DA9E7A98-8F9B-43AE-8605-F9355323AD71}" presName="vert0" presStyleCnt="0">
        <dgm:presLayoutVars>
          <dgm:dir/>
          <dgm:animOne val="branch"/>
          <dgm:animLvl val="lvl"/>
        </dgm:presLayoutVars>
      </dgm:prSet>
      <dgm:spPr/>
    </dgm:pt>
    <dgm:pt modelId="{47448F37-C027-4BA6-835D-DF6CD523D016}" type="pres">
      <dgm:prSet presAssocID="{12D10AD4-A45F-472B-BC48-D2B963A6063A}" presName="thickLine" presStyleLbl="alignNode1" presStyleIdx="0" presStyleCnt="3"/>
      <dgm:spPr/>
    </dgm:pt>
    <dgm:pt modelId="{01F880A7-290F-4383-8EDF-2A666074AFB7}" type="pres">
      <dgm:prSet presAssocID="{12D10AD4-A45F-472B-BC48-D2B963A6063A}" presName="horz1" presStyleCnt="0"/>
      <dgm:spPr/>
    </dgm:pt>
    <dgm:pt modelId="{B5DE6EF4-01C4-4C54-9D08-543F42332171}" type="pres">
      <dgm:prSet presAssocID="{12D10AD4-A45F-472B-BC48-D2B963A6063A}" presName="tx1" presStyleLbl="revTx" presStyleIdx="0" presStyleCnt="3"/>
      <dgm:spPr/>
    </dgm:pt>
    <dgm:pt modelId="{08F1829A-5AF6-4155-A9EA-5D74E71ACC6E}" type="pres">
      <dgm:prSet presAssocID="{12D10AD4-A45F-472B-BC48-D2B963A6063A}" presName="vert1" presStyleCnt="0"/>
      <dgm:spPr/>
    </dgm:pt>
    <dgm:pt modelId="{DD72FECF-DE14-459C-8EB6-DE5E5D975B18}" type="pres">
      <dgm:prSet presAssocID="{07BDB99A-EE3B-4FD1-BC89-9E47133E84EF}" presName="thickLine" presStyleLbl="alignNode1" presStyleIdx="1" presStyleCnt="3"/>
      <dgm:spPr/>
    </dgm:pt>
    <dgm:pt modelId="{BAA8404C-1A69-4BA8-AF59-A4FA1E352884}" type="pres">
      <dgm:prSet presAssocID="{07BDB99A-EE3B-4FD1-BC89-9E47133E84EF}" presName="horz1" presStyleCnt="0"/>
      <dgm:spPr/>
    </dgm:pt>
    <dgm:pt modelId="{4513A524-4E30-4049-8C9D-59C86CE7CAE5}" type="pres">
      <dgm:prSet presAssocID="{07BDB99A-EE3B-4FD1-BC89-9E47133E84EF}" presName="tx1" presStyleLbl="revTx" presStyleIdx="1" presStyleCnt="3"/>
      <dgm:spPr/>
    </dgm:pt>
    <dgm:pt modelId="{07BC21EA-FEC1-4418-A613-3818D02EA5A9}" type="pres">
      <dgm:prSet presAssocID="{07BDB99A-EE3B-4FD1-BC89-9E47133E84EF}" presName="vert1" presStyleCnt="0"/>
      <dgm:spPr/>
    </dgm:pt>
    <dgm:pt modelId="{857DADBE-C64F-4E0E-864F-6C3F106483E9}" type="pres">
      <dgm:prSet presAssocID="{AEC672DC-4BAB-44C0-A15F-D02A35665BA7}" presName="thickLine" presStyleLbl="alignNode1" presStyleIdx="2" presStyleCnt="3"/>
      <dgm:spPr/>
    </dgm:pt>
    <dgm:pt modelId="{10D42874-F0DD-45DB-BB45-A7498318D245}" type="pres">
      <dgm:prSet presAssocID="{AEC672DC-4BAB-44C0-A15F-D02A35665BA7}" presName="horz1" presStyleCnt="0"/>
      <dgm:spPr/>
    </dgm:pt>
    <dgm:pt modelId="{8256D7DB-6EDC-47E0-BB9C-B6CEC6D12C65}" type="pres">
      <dgm:prSet presAssocID="{AEC672DC-4BAB-44C0-A15F-D02A35665BA7}" presName="tx1" presStyleLbl="revTx" presStyleIdx="2" presStyleCnt="3"/>
      <dgm:spPr/>
    </dgm:pt>
    <dgm:pt modelId="{D0F1768E-69AD-4B97-A551-6423533BC6C7}" type="pres">
      <dgm:prSet presAssocID="{AEC672DC-4BAB-44C0-A15F-D02A35665BA7}" presName="vert1" presStyleCnt="0"/>
      <dgm:spPr/>
    </dgm:pt>
  </dgm:ptLst>
  <dgm:cxnLst>
    <dgm:cxn modelId="{BF238D32-276C-48D0-B363-B8B19ABA7A0D}" type="presOf" srcId="{12D10AD4-A45F-472B-BC48-D2B963A6063A}" destId="{B5DE6EF4-01C4-4C54-9D08-543F42332171}" srcOrd="0" destOrd="0" presId="urn:microsoft.com/office/officeart/2008/layout/LinedList"/>
    <dgm:cxn modelId="{97B2E83B-C358-46D0-AB53-5DAE1F345080}" type="presOf" srcId="{AEC672DC-4BAB-44C0-A15F-D02A35665BA7}" destId="{8256D7DB-6EDC-47E0-BB9C-B6CEC6D12C65}" srcOrd="0" destOrd="0" presId="urn:microsoft.com/office/officeart/2008/layout/LinedList"/>
    <dgm:cxn modelId="{60B78E5D-4616-4D7D-ADA3-D0357834231F}" srcId="{DA9E7A98-8F9B-43AE-8605-F9355323AD71}" destId="{07BDB99A-EE3B-4FD1-BC89-9E47133E84EF}" srcOrd="1" destOrd="0" parTransId="{AFF59793-37CF-46FA-A6F4-97D956177C13}" sibTransId="{5AE5749F-8E1F-4975-B982-2F0A1B48E886}"/>
    <dgm:cxn modelId="{E26BAC97-BB78-4107-AA6B-2BEC80D75186}" type="presOf" srcId="{07BDB99A-EE3B-4FD1-BC89-9E47133E84EF}" destId="{4513A524-4E30-4049-8C9D-59C86CE7CAE5}" srcOrd="0" destOrd="0" presId="urn:microsoft.com/office/officeart/2008/layout/LinedList"/>
    <dgm:cxn modelId="{D2C5C299-9AD9-463B-8B19-50687E5E4DB8}" type="presOf" srcId="{DA9E7A98-8F9B-43AE-8605-F9355323AD71}" destId="{8B7E3791-6E0A-466B-B9B2-DA46D9309D48}" srcOrd="0" destOrd="0" presId="urn:microsoft.com/office/officeart/2008/layout/LinedList"/>
    <dgm:cxn modelId="{8D84269B-BA4A-4746-B873-C3ACE6651686}" srcId="{DA9E7A98-8F9B-43AE-8605-F9355323AD71}" destId="{AEC672DC-4BAB-44C0-A15F-D02A35665BA7}" srcOrd="2" destOrd="0" parTransId="{483733F2-E31A-4C18-B1F3-E45720129EE7}" sibTransId="{ADB15719-9D0D-49C2-94BD-685067EED551}"/>
    <dgm:cxn modelId="{CB5DB8C2-0CD1-40D0-8F3D-E7E47DCF493A}" srcId="{DA9E7A98-8F9B-43AE-8605-F9355323AD71}" destId="{12D10AD4-A45F-472B-BC48-D2B963A6063A}" srcOrd="0" destOrd="0" parTransId="{55288865-D348-43DD-9049-DFE6A67980C0}" sibTransId="{70197973-1AB8-4145-A87C-170F3A7F5E68}"/>
    <dgm:cxn modelId="{E9B10BC3-71DE-4DB8-A5F1-B08DAA717FA2}" type="presParOf" srcId="{8B7E3791-6E0A-466B-B9B2-DA46D9309D48}" destId="{47448F37-C027-4BA6-835D-DF6CD523D016}" srcOrd="0" destOrd="0" presId="urn:microsoft.com/office/officeart/2008/layout/LinedList"/>
    <dgm:cxn modelId="{0DB1C2C8-AF24-45D0-B700-C2DA7967B6CA}" type="presParOf" srcId="{8B7E3791-6E0A-466B-B9B2-DA46D9309D48}" destId="{01F880A7-290F-4383-8EDF-2A666074AFB7}" srcOrd="1" destOrd="0" presId="urn:microsoft.com/office/officeart/2008/layout/LinedList"/>
    <dgm:cxn modelId="{C5E7BA1B-12B3-4603-9F05-7C7C36A4CA95}" type="presParOf" srcId="{01F880A7-290F-4383-8EDF-2A666074AFB7}" destId="{B5DE6EF4-01C4-4C54-9D08-543F42332171}" srcOrd="0" destOrd="0" presId="urn:microsoft.com/office/officeart/2008/layout/LinedList"/>
    <dgm:cxn modelId="{785DE1D4-3570-49BB-82BC-5C12D3F5F119}" type="presParOf" srcId="{01F880A7-290F-4383-8EDF-2A666074AFB7}" destId="{08F1829A-5AF6-4155-A9EA-5D74E71ACC6E}" srcOrd="1" destOrd="0" presId="urn:microsoft.com/office/officeart/2008/layout/LinedList"/>
    <dgm:cxn modelId="{04622726-EC92-4394-8874-D811F9E6364D}" type="presParOf" srcId="{8B7E3791-6E0A-466B-B9B2-DA46D9309D48}" destId="{DD72FECF-DE14-459C-8EB6-DE5E5D975B18}" srcOrd="2" destOrd="0" presId="urn:microsoft.com/office/officeart/2008/layout/LinedList"/>
    <dgm:cxn modelId="{4CBA2A9A-4858-44E5-A779-C9DA40AEFAAA}" type="presParOf" srcId="{8B7E3791-6E0A-466B-B9B2-DA46D9309D48}" destId="{BAA8404C-1A69-4BA8-AF59-A4FA1E352884}" srcOrd="3" destOrd="0" presId="urn:microsoft.com/office/officeart/2008/layout/LinedList"/>
    <dgm:cxn modelId="{10480BB7-6712-4795-8C9A-FDDA4D078053}" type="presParOf" srcId="{BAA8404C-1A69-4BA8-AF59-A4FA1E352884}" destId="{4513A524-4E30-4049-8C9D-59C86CE7CAE5}" srcOrd="0" destOrd="0" presId="urn:microsoft.com/office/officeart/2008/layout/LinedList"/>
    <dgm:cxn modelId="{69E981C3-1CCC-4AE3-A461-838FDD191B13}" type="presParOf" srcId="{BAA8404C-1A69-4BA8-AF59-A4FA1E352884}" destId="{07BC21EA-FEC1-4418-A613-3818D02EA5A9}" srcOrd="1" destOrd="0" presId="urn:microsoft.com/office/officeart/2008/layout/LinedList"/>
    <dgm:cxn modelId="{20022C78-62B0-496A-8D2C-EFB8B066C584}" type="presParOf" srcId="{8B7E3791-6E0A-466B-B9B2-DA46D9309D48}" destId="{857DADBE-C64F-4E0E-864F-6C3F106483E9}" srcOrd="4" destOrd="0" presId="urn:microsoft.com/office/officeart/2008/layout/LinedList"/>
    <dgm:cxn modelId="{59081A8B-7E3F-4783-9B71-58CB11B318AE}" type="presParOf" srcId="{8B7E3791-6E0A-466B-B9B2-DA46D9309D48}" destId="{10D42874-F0DD-45DB-BB45-A7498318D245}" srcOrd="5" destOrd="0" presId="urn:microsoft.com/office/officeart/2008/layout/LinedList"/>
    <dgm:cxn modelId="{CDF728A7-221B-455C-A73C-95F26F36FFBD}" type="presParOf" srcId="{10D42874-F0DD-45DB-BB45-A7498318D245}" destId="{8256D7DB-6EDC-47E0-BB9C-B6CEC6D12C65}" srcOrd="0" destOrd="0" presId="urn:microsoft.com/office/officeart/2008/layout/LinedList"/>
    <dgm:cxn modelId="{686CD6E7-A6C1-48E0-A15B-651DB2232F06}" type="presParOf" srcId="{10D42874-F0DD-45DB-BB45-A7498318D245}" destId="{D0F1768E-69AD-4B97-A551-6423533BC6C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5C07F54-620F-4390-B5CA-90FAB1629D37}" type="doc">
      <dgm:prSet loTypeId="urn:microsoft.com/office/officeart/2011/layout/HexagonRadial" loCatId="cycle" qsTypeId="urn:microsoft.com/office/officeart/2005/8/quickstyle/simple4" qsCatId="simple" csTypeId="urn:microsoft.com/office/officeart/2005/8/colors/colorful1" csCatId="colorful" phldr="1"/>
      <dgm:spPr/>
      <dgm:t>
        <a:bodyPr/>
        <a:lstStyle/>
        <a:p>
          <a:endParaRPr lang="en-US"/>
        </a:p>
      </dgm:t>
    </dgm:pt>
    <dgm:pt modelId="{BB67EA95-6D01-4897-A124-154E7C021BE0}">
      <dgm:prSet phldrT="[Text]"/>
      <dgm:spPr/>
      <dgm:t>
        <a:bodyPr/>
        <a:lstStyle/>
        <a:p>
          <a:r>
            <a:rPr lang="en-US" dirty="0"/>
            <a:t>Social support</a:t>
          </a:r>
        </a:p>
      </dgm:t>
    </dgm:pt>
    <dgm:pt modelId="{1CF87136-DB25-4414-BACE-902AAB8B9B16}" type="parTrans" cxnId="{B5C149B8-7133-476E-B89F-388D37C6F458}">
      <dgm:prSet/>
      <dgm:spPr/>
      <dgm:t>
        <a:bodyPr/>
        <a:lstStyle/>
        <a:p>
          <a:endParaRPr lang="en-US"/>
        </a:p>
      </dgm:t>
    </dgm:pt>
    <dgm:pt modelId="{13ADEB4B-C08B-4EA3-A511-ED52745F822D}" type="sibTrans" cxnId="{B5C149B8-7133-476E-B89F-388D37C6F458}">
      <dgm:prSet/>
      <dgm:spPr/>
      <dgm:t>
        <a:bodyPr/>
        <a:lstStyle/>
        <a:p>
          <a:endParaRPr lang="en-US"/>
        </a:p>
      </dgm:t>
    </dgm:pt>
    <dgm:pt modelId="{D4F669D0-3403-4702-B6AE-596D21A3839D}">
      <dgm:prSet phldrT="[Text]"/>
      <dgm:spPr/>
      <dgm:t>
        <a:bodyPr/>
        <a:lstStyle/>
        <a:p>
          <a:r>
            <a:rPr lang="en-US" dirty="0"/>
            <a:t>Psychoeducation</a:t>
          </a:r>
        </a:p>
      </dgm:t>
    </dgm:pt>
    <dgm:pt modelId="{A6B40DBD-AE6B-424E-9831-46C835F6F27C}" type="parTrans" cxnId="{D7688748-C116-40F4-8D3C-E0AA01AB12C5}">
      <dgm:prSet/>
      <dgm:spPr/>
      <dgm:t>
        <a:bodyPr/>
        <a:lstStyle/>
        <a:p>
          <a:endParaRPr lang="en-US"/>
        </a:p>
      </dgm:t>
    </dgm:pt>
    <dgm:pt modelId="{864188D7-D134-4A4C-B57B-5B694603C95F}" type="sibTrans" cxnId="{D7688748-C116-40F4-8D3C-E0AA01AB12C5}">
      <dgm:prSet/>
      <dgm:spPr/>
      <dgm:t>
        <a:bodyPr/>
        <a:lstStyle/>
        <a:p>
          <a:endParaRPr lang="en-US"/>
        </a:p>
      </dgm:t>
    </dgm:pt>
    <dgm:pt modelId="{4FAF9E3C-9355-442A-A42B-409B4DF2770D}">
      <dgm:prSet phldrT="[Text]"/>
      <dgm:spPr/>
      <dgm:t>
        <a:bodyPr/>
        <a:lstStyle/>
        <a:p>
          <a:r>
            <a:rPr lang="en-US" dirty="0"/>
            <a:t>Comorbidities</a:t>
          </a:r>
        </a:p>
      </dgm:t>
    </dgm:pt>
    <dgm:pt modelId="{F36413C2-D05B-4D33-BD33-9B36070DD7B1}" type="parTrans" cxnId="{9392C6C7-43F5-4EB4-806A-17D2F0E5900B}">
      <dgm:prSet/>
      <dgm:spPr/>
      <dgm:t>
        <a:bodyPr/>
        <a:lstStyle/>
        <a:p>
          <a:endParaRPr lang="en-US"/>
        </a:p>
      </dgm:t>
    </dgm:pt>
    <dgm:pt modelId="{C46E0B84-A8FE-4654-842E-AC1D4033218B}" type="sibTrans" cxnId="{9392C6C7-43F5-4EB4-806A-17D2F0E5900B}">
      <dgm:prSet/>
      <dgm:spPr/>
      <dgm:t>
        <a:bodyPr/>
        <a:lstStyle/>
        <a:p>
          <a:endParaRPr lang="en-US"/>
        </a:p>
      </dgm:t>
    </dgm:pt>
    <dgm:pt modelId="{3F3DB326-0CE8-43F8-818D-5265C7D84ABB}">
      <dgm:prSet phldrT="[Text]"/>
      <dgm:spPr/>
      <dgm:t>
        <a:bodyPr/>
        <a:lstStyle/>
        <a:p>
          <a:r>
            <a:rPr lang="en-US" dirty="0"/>
            <a:t>Workshops &amp; Guest speakers</a:t>
          </a:r>
        </a:p>
      </dgm:t>
    </dgm:pt>
    <dgm:pt modelId="{EE4C7E78-0DCC-45EF-A4FD-A2BE21BA7B8F}" type="parTrans" cxnId="{080E93F8-73D7-49AF-8262-F84A9850DF19}">
      <dgm:prSet/>
      <dgm:spPr/>
      <dgm:t>
        <a:bodyPr/>
        <a:lstStyle/>
        <a:p>
          <a:endParaRPr lang="en-US"/>
        </a:p>
      </dgm:t>
    </dgm:pt>
    <dgm:pt modelId="{6DF1BD83-1A38-407C-A8B2-BB24928B503D}" type="sibTrans" cxnId="{080E93F8-73D7-49AF-8262-F84A9850DF19}">
      <dgm:prSet/>
      <dgm:spPr/>
      <dgm:t>
        <a:bodyPr/>
        <a:lstStyle/>
        <a:p>
          <a:endParaRPr lang="en-US"/>
        </a:p>
      </dgm:t>
    </dgm:pt>
    <dgm:pt modelId="{A0868FF3-1BA6-491A-B7D4-60E91DFEA0EB}">
      <dgm:prSet phldrT="[Text]"/>
      <dgm:spPr/>
      <dgm:t>
        <a:bodyPr/>
        <a:lstStyle/>
        <a:p>
          <a:r>
            <a:rPr lang="en-US" dirty="0"/>
            <a:t>Health behaviors</a:t>
          </a:r>
        </a:p>
      </dgm:t>
    </dgm:pt>
    <dgm:pt modelId="{819F0ED9-4786-4263-8B27-839815CF00F4}" type="parTrans" cxnId="{6C352EE7-F9FC-4877-8EA1-34219D006B85}">
      <dgm:prSet/>
      <dgm:spPr/>
      <dgm:t>
        <a:bodyPr/>
        <a:lstStyle/>
        <a:p>
          <a:endParaRPr lang="en-US"/>
        </a:p>
      </dgm:t>
    </dgm:pt>
    <dgm:pt modelId="{B9EA41AD-BE8C-489C-8A34-EF0507D6CE19}" type="sibTrans" cxnId="{6C352EE7-F9FC-4877-8EA1-34219D006B85}">
      <dgm:prSet/>
      <dgm:spPr/>
      <dgm:t>
        <a:bodyPr/>
        <a:lstStyle/>
        <a:p>
          <a:endParaRPr lang="en-US"/>
        </a:p>
      </dgm:t>
    </dgm:pt>
    <dgm:pt modelId="{37CB7425-B368-40BC-B4C6-9F5920A058CE}">
      <dgm:prSet phldrT="[Text]"/>
      <dgm:spPr/>
      <dgm:t>
        <a:bodyPr/>
        <a:lstStyle/>
        <a:p>
          <a:r>
            <a:rPr lang="en-US" dirty="0"/>
            <a:t>Cognitive rehabilitation</a:t>
          </a:r>
        </a:p>
      </dgm:t>
    </dgm:pt>
    <dgm:pt modelId="{AD2A66A0-17A3-4900-A607-F8B9B802D517}" type="parTrans" cxnId="{A88DCB2B-1A9C-4D5D-A9AA-94233F4738EA}">
      <dgm:prSet/>
      <dgm:spPr/>
      <dgm:t>
        <a:bodyPr/>
        <a:lstStyle/>
        <a:p>
          <a:endParaRPr lang="en-US"/>
        </a:p>
      </dgm:t>
    </dgm:pt>
    <dgm:pt modelId="{9214AB31-5644-4C74-A2EA-F5D685CAA4DD}" type="sibTrans" cxnId="{A88DCB2B-1A9C-4D5D-A9AA-94233F4738EA}">
      <dgm:prSet/>
      <dgm:spPr/>
      <dgm:t>
        <a:bodyPr/>
        <a:lstStyle/>
        <a:p>
          <a:endParaRPr lang="en-US"/>
        </a:p>
      </dgm:t>
    </dgm:pt>
    <dgm:pt modelId="{BB5CF6DD-8A31-4259-8E6E-752D0EE577F4}">
      <dgm:prSet phldrT="[Text]"/>
      <dgm:spPr/>
      <dgm:t>
        <a:bodyPr/>
        <a:lstStyle/>
        <a:p>
          <a:r>
            <a:rPr lang="en-US" dirty="0"/>
            <a:t>Mindfulness</a:t>
          </a:r>
        </a:p>
      </dgm:t>
    </dgm:pt>
    <dgm:pt modelId="{71A0D569-963E-42C1-9B36-37E4B2EB8348}" type="parTrans" cxnId="{802A0734-56EB-4431-AEA9-BD02C689676D}">
      <dgm:prSet/>
      <dgm:spPr/>
      <dgm:t>
        <a:bodyPr/>
        <a:lstStyle/>
        <a:p>
          <a:endParaRPr lang="en-US"/>
        </a:p>
      </dgm:t>
    </dgm:pt>
    <dgm:pt modelId="{8E094C02-CFE9-4328-914C-2CADC244BE34}" type="sibTrans" cxnId="{802A0734-56EB-4431-AEA9-BD02C689676D}">
      <dgm:prSet/>
      <dgm:spPr/>
      <dgm:t>
        <a:bodyPr/>
        <a:lstStyle/>
        <a:p>
          <a:endParaRPr lang="en-US"/>
        </a:p>
      </dgm:t>
    </dgm:pt>
    <dgm:pt modelId="{039FAE17-40E3-46D6-9616-525BA39C506D}" type="pres">
      <dgm:prSet presAssocID="{55C07F54-620F-4390-B5CA-90FAB1629D37}" presName="Name0" presStyleCnt="0">
        <dgm:presLayoutVars>
          <dgm:chMax val="1"/>
          <dgm:chPref val="1"/>
          <dgm:dir/>
          <dgm:animOne val="branch"/>
          <dgm:animLvl val="lvl"/>
        </dgm:presLayoutVars>
      </dgm:prSet>
      <dgm:spPr/>
    </dgm:pt>
    <dgm:pt modelId="{2E625802-0305-4B05-9727-D41F65F56A0C}" type="pres">
      <dgm:prSet presAssocID="{BB67EA95-6D01-4897-A124-154E7C021BE0}" presName="Parent" presStyleLbl="node0" presStyleIdx="0" presStyleCnt="1">
        <dgm:presLayoutVars>
          <dgm:chMax val="6"/>
          <dgm:chPref val="6"/>
        </dgm:presLayoutVars>
      </dgm:prSet>
      <dgm:spPr/>
    </dgm:pt>
    <dgm:pt modelId="{87285B4C-7E1E-4194-AB1A-F3090B4F8CA1}" type="pres">
      <dgm:prSet presAssocID="{D4F669D0-3403-4702-B6AE-596D21A3839D}" presName="Accent1" presStyleCnt="0"/>
      <dgm:spPr/>
    </dgm:pt>
    <dgm:pt modelId="{AB6BBB1D-3F10-428F-A1FD-DE49B24D8042}" type="pres">
      <dgm:prSet presAssocID="{D4F669D0-3403-4702-B6AE-596D21A3839D}" presName="Accent" presStyleLbl="bgShp" presStyleIdx="0" presStyleCnt="6"/>
      <dgm:spPr/>
    </dgm:pt>
    <dgm:pt modelId="{DAFC83AC-BFC6-443E-84E8-0ABAD5D31998}" type="pres">
      <dgm:prSet presAssocID="{D4F669D0-3403-4702-B6AE-596D21A3839D}" presName="Child1" presStyleLbl="node1" presStyleIdx="0" presStyleCnt="6">
        <dgm:presLayoutVars>
          <dgm:chMax val="0"/>
          <dgm:chPref val="0"/>
          <dgm:bulletEnabled val="1"/>
        </dgm:presLayoutVars>
      </dgm:prSet>
      <dgm:spPr/>
    </dgm:pt>
    <dgm:pt modelId="{FC1BE19F-D923-4A16-BF4A-518A0FF985B5}" type="pres">
      <dgm:prSet presAssocID="{4FAF9E3C-9355-442A-A42B-409B4DF2770D}" presName="Accent2" presStyleCnt="0"/>
      <dgm:spPr/>
    </dgm:pt>
    <dgm:pt modelId="{3174FCF8-E43A-4F65-98A6-871222B010F6}" type="pres">
      <dgm:prSet presAssocID="{4FAF9E3C-9355-442A-A42B-409B4DF2770D}" presName="Accent" presStyleLbl="bgShp" presStyleIdx="1" presStyleCnt="6"/>
      <dgm:spPr/>
    </dgm:pt>
    <dgm:pt modelId="{5D0DB18A-CC02-439E-9109-C39491ED7371}" type="pres">
      <dgm:prSet presAssocID="{4FAF9E3C-9355-442A-A42B-409B4DF2770D}" presName="Child2" presStyleLbl="node1" presStyleIdx="1" presStyleCnt="6">
        <dgm:presLayoutVars>
          <dgm:chMax val="0"/>
          <dgm:chPref val="0"/>
          <dgm:bulletEnabled val="1"/>
        </dgm:presLayoutVars>
      </dgm:prSet>
      <dgm:spPr/>
    </dgm:pt>
    <dgm:pt modelId="{64371D68-BB11-492F-B59B-A8A4942478C3}" type="pres">
      <dgm:prSet presAssocID="{3F3DB326-0CE8-43F8-818D-5265C7D84ABB}" presName="Accent3" presStyleCnt="0"/>
      <dgm:spPr/>
    </dgm:pt>
    <dgm:pt modelId="{1AA1402B-24C2-4AE3-BD0F-4DCADC659911}" type="pres">
      <dgm:prSet presAssocID="{3F3DB326-0CE8-43F8-818D-5265C7D84ABB}" presName="Accent" presStyleLbl="bgShp" presStyleIdx="2" presStyleCnt="6"/>
      <dgm:spPr/>
    </dgm:pt>
    <dgm:pt modelId="{2B264E9F-F75D-452D-9AA7-1673E502D122}" type="pres">
      <dgm:prSet presAssocID="{3F3DB326-0CE8-43F8-818D-5265C7D84ABB}" presName="Child3" presStyleLbl="node1" presStyleIdx="2" presStyleCnt="6">
        <dgm:presLayoutVars>
          <dgm:chMax val="0"/>
          <dgm:chPref val="0"/>
          <dgm:bulletEnabled val="1"/>
        </dgm:presLayoutVars>
      </dgm:prSet>
      <dgm:spPr/>
    </dgm:pt>
    <dgm:pt modelId="{6B4092D7-8102-4334-8F09-F1134A8DAC29}" type="pres">
      <dgm:prSet presAssocID="{A0868FF3-1BA6-491A-B7D4-60E91DFEA0EB}" presName="Accent4" presStyleCnt="0"/>
      <dgm:spPr/>
    </dgm:pt>
    <dgm:pt modelId="{010D5C49-03CE-4997-BA95-974C58A0795A}" type="pres">
      <dgm:prSet presAssocID="{A0868FF3-1BA6-491A-B7D4-60E91DFEA0EB}" presName="Accent" presStyleLbl="bgShp" presStyleIdx="3" presStyleCnt="6"/>
      <dgm:spPr/>
    </dgm:pt>
    <dgm:pt modelId="{CD991A1A-CCC7-44AE-BE22-C346137376DD}" type="pres">
      <dgm:prSet presAssocID="{A0868FF3-1BA6-491A-B7D4-60E91DFEA0EB}" presName="Child4" presStyleLbl="node1" presStyleIdx="3" presStyleCnt="6">
        <dgm:presLayoutVars>
          <dgm:chMax val="0"/>
          <dgm:chPref val="0"/>
          <dgm:bulletEnabled val="1"/>
        </dgm:presLayoutVars>
      </dgm:prSet>
      <dgm:spPr/>
    </dgm:pt>
    <dgm:pt modelId="{E328CBDF-97EF-4898-9DF3-7866BE5E99B4}" type="pres">
      <dgm:prSet presAssocID="{37CB7425-B368-40BC-B4C6-9F5920A058CE}" presName="Accent5" presStyleCnt="0"/>
      <dgm:spPr/>
    </dgm:pt>
    <dgm:pt modelId="{5781EBC4-869B-4D89-B632-4842C42B4F17}" type="pres">
      <dgm:prSet presAssocID="{37CB7425-B368-40BC-B4C6-9F5920A058CE}" presName="Accent" presStyleLbl="bgShp" presStyleIdx="4" presStyleCnt="6"/>
      <dgm:spPr/>
    </dgm:pt>
    <dgm:pt modelId="{0F47B71A-4B06-4701-B629-C6D575D4872C}" type="pres">
      <dgm:prSet presAssocID="{37CB7425-B368-40BC-B4C6-9F5920A058CE}" presName="Child5" presStyleLbl="node1" presStyleIdx="4" presStyleCnt="6">
        <dgm:presLayoutVars>
          <dgm:chMax val="0"/>
          <dgm:chPref val="0"/>
          <dgm:bulletEnabled val="1"/>
        </dgm:presLayoutVars>
      </dgm:prSet>
      <dgm:spPr/>
    </dgm:pt>
    <dgm:pt modelId="{563C74A1-FBE7-4DB3-8E65-A38EF613D338}" type="pres">
      <dgm:prSet presAssocID="{BB5CF6DD-8A31-4259-8E6E-752D0EE577F4}" presName="Accent6" presStyleCnt="0"/>
      <dgm:spPr/>
    </dgm:pt>
    <dgm:pt modelId="{23FE7712-70A4-4D15-8412-ADD7997EB5B3}" type="pres">
      <dgm:prSet presAssocID="{BB5CF6DD-8A31-4259-8E6E-752D0EE577F4}" presName="Accent" presStyleLbl="bgShp" presStyleIdx="5" presStyleCnt="6"/>
      <dgm:spPr/>
    </dgm:pt>
    <dgm:pt modelId="{C204D916-CF38-4628-BC07-345D37613A84}" type="pres">
      <dgm:prSet presAssocID="{BB5CF6DD-8A31-4259-8E6E-752D0EE577F4}" presName="Child6" presStyleLbl="node1" presStyleIdx="5" presStyleCnt="6">
        <dgm:presLayoutVars>
          <dgm:chMax val="0"/>
          <dgm:chPref val="0"/>
          <dgm:bulletEnabled val="1"/>
        </dgm:presLayoutVars>
      </dgm:prSet>
      <dgm:spPr/>
    </dgm:pt>
  </dgm:ptLst>
  <dgm:cxnLst>
    <dgm:cxn modelId="{93377519-F058-4C8C-918E-1919B0173633}" type="presOf" srcId="{55C07F54-620F-4390-B5CA-90FAB1629D37}" destId="{039FAE17-40E3-46D6-9616-525BA39C506D}" srcOrd="0" destOrd="0" presId="urn:microsoft.com/office/officeart/2011/layout/HexagonRadial"/>
    <dgm:cxn modelId="{FE95E327-F089-44DE-AC2F-76A7E861D5BA}" type="presOf" srcId="{BB67EA95-6D01-4897-A124-154E7C021BE0}" destId="{2E625802-0305-4B05-9727-D41F65F56A0C}" srcOrd="0" destOrd="0" presId="urn:microsoft.com/office/officeart/2011/layout/HexagonRadial"/>
    <dgm:cxn modelId="{A88DCB2B-1A9C-4D5D-A9AA-94233F4738EA}" srcId="{BB67EA95-6D01-4897-A124-154E7C021BE0}" destId="{37CB7425-B368-40BC-B4C6-9F5920A058CE}" srcOrd="4" destOrd="0" parTransId="{AD2A66A0-17A3-4900-A607-F8B9B802D517}" sibTransId="{9214AB31-5644-4C74-A2EA-F5D685CAA4DD}"/>
    <dgm:cxn modelId="{802A0734-56EB-4431-AEA9-BD02C689676D}" srcId="{BB67EA95-6D01-4897-A124-154E7C021BE0}" destId="{BB5CF6DD-8A31-4259-8E6E-752D0EE577F4}" srcOrd="5" destOrd="0" parTransId="{71A0D569-963E-42C1-9B36-37E4B2EB8348}" sibTransId="{8E094C02-CFE9-4328-914C-2CADC244BE34}"/>
    <dgm:cxn modelId="{9D610A63-CC74-4432-B9E6-88BA599C40A1}" type="presOf" srcId="{BB5CF6DD-8A31-4259-8E6E-752D0EE577F4}" destId="{C204D916-CF38-4628-BC07-345D37613A84}" srcOrd="0" destOrd="0" presId="urn:microsoft.com/office/officeart/2011/layout/HexagonRadial"/>
    <dgm:cxn modelId="{D7688748-C116-40F4-8D3C-E0AA01AB12C5}" srcId="{BB67EA95-6D01-4897-A124-154E7C021BE0}" destId="{D4F669D0-3403-4702-B6AE-596D21A3839D}" srcOrd="0" destOrd="0" parTransId="{A6B40DBD-AE6B-424E-9831-46C835F6F27C}" sibTransId="{864188D7-D134-4A4C-B57B-5B694603C95F}"/>
    <dgm:cxn modelId="{6A1D3A74-900B-4D7A-A065-FE1E0109D3E4}" type="presOf" srcId="{3F3DB326-0CE8-43F8-818D-5265C7D84ABB}" destId="{2B264E9F-F75D-452D-9AA7-1673E502D122}" srcOrd="0" destOrd="0" presId="urn:microsoft.com/office/officeart/2011/layout/HexagonRadial"/>
    <dgm:cxn modelId="{79D4E554-5ED2-483F-94AF-26F74294A804}" type="presOf" srcId="{4FAF9E3C-9355-442A-A42B-409B4DF2770D}" destId="{5D0DB18A-CC02-439E-9109-C39491ED7371}" srcOrd="0" destOrd="0" presId="urn:microsoft.com/office/officeart/2011/layout/HexagonRadial"/>
    <dgm:cxn modelId="{D624FA86-0A53-4E7A-B801-2EB22D064C1F}" type="presOf" srcId="{D4F669D0-3403-4702-B6AE-596D21A3839D}" destId="{DAFC83AC-BFC6-443E-84E8-0ABAD5D31998}" srcOrd="0" destOrd="0" presId="urn:microsoft.com/office/officeart/2011/layout/HexagonRadial"/>
    <dgm:cxn modelId="{771ABA87-C2F3-4AB2-8369-9DF506EAEBEB}" type="presOf" srcId="{37CB7425-B368-40BC-B4C6-9F5920A058CE}" destId="{0F47B71A-4B06-4701-B629-C6D575D4872C}" srcOrd="0" destOrd="0" presId="urn:microsoft.com/office/officeart/2011/layout/HexagonRadial"/>
    <dgm:cxn modelId="{D1E9A891-9313-4FCB-AAD9-85385F6AA9A6}" type="presOf" srcId="{A0868FF3-1BA6-491A-B7D4-60E91DFEA0EB}" destId="{CD991A1A-CCC7-44AE-BE22-C346137376DD}" srcOrd="0" destOrd="0" presId="urn:microsoft.com/office/officeart/2011/layout/HexagonRadial"/>
    <dgm:cxn modelId="{B5C149B8-7133-476E-B89F-388D37C6F458}" srcId="{55C07F54-620F-4390-B5CA-90FAB1629D37}" destId="{BB67EA95-6D01-4897-A124-154E7C021BE0}" srcOrd="0" destOrd="0" parTransId="{1CF87136-DB25-4414-BACE-902AAB8B9B16}" sibTransId="{13ADEB4B-C08B-4EA3-A511-ED52745F822D}"/>
    <dgm:cxn modelId="{9392C6C7-43F5-4EB4-806A-17D2F0E5900B}" srcId="{BB67EA95-6D01-4897-A124-154E7C021BE0}" destId="{4FAF9E3C-9355-442A-A42B-409B4DF2770D}" srcOrd="1" destOrd="0" parTransId="{F36413C2-D05B-4D33-BD33-9B36070DD7B1}" sibTransId="{C46E0B84-A8FE-4654-842E-AC1D4033218B}"/>
    <dgm:cxn modelId="{6C352EE7-F9FC-4877-8EA1-34219D006B85}" srcId="{BB67EA95-6D01-4897-A124-154E7C021BE0}" destId="{A0868FF3-1BA6-491A-B7D4-60E91DFEA0EB}" srcOrd="3" destOrd="0" parTransId="{819F0ED9-4786-4263-8B27-839815CF00F4}" sibTransId="{B9EA41AD-BE8C-489C-8A34-EF0507D6CE19}"/>
    <dgm:cxn modelId="{080E93F8-73D7-49AF-8262-F84A9850DF19}" srcId="{BB67EA95-6D01-4897-A124-154E7C021BE0}" destId="{3F3DB326-0CE8-43F8-818D-5265C7D84ABB}" srcOrd="2" destOrd="0" parTransId="{EE4C7E78-0DCC-45EF-A4FD-A2BE21BA7B8F}" sibTransId="{6DF1BD83-1A38-407C-A8B2-BB24928B503D}"/>
    <dgm:cxn modelId="{343D186E-287D-4000-849D-F8708BBE39A0}" type="presParOf" srcId="{039FAE17-40E3-46D6-9616-525BA39C506D}" destId="{2E625802-0305-4B05-9727-D41F65F56A0C}" srcOrd="0" destOrd="0" presId="urn:microsoft.com/office/officeart/2011/layout/HexagonRadial"/>
    <dgm:cxn modelId="{4E97B2ED-9010-4B9A-B733-28915BA50734}" type="presParOf" srcId="{039FAE17-40E3-46D6-9616-525BA39C506D}" destId="{87285B4C-7E1E-4194-AB1A-F3090B4F8CA1}" srcOrd="1" destOrd="0" presId="urn:microsoft.com/office/officeart/2011/layout/HexagonRadial"/>
    <dgm:cxn modelId="{17BDC0FA-D166-427B-BFB9-905F3737BA73}" type="presParOf" srcId="{87285B4C-7E1E-4194-AB1A-F3090B4F8CA1}" destId="{AB6BBB1D-3F10-428F-A1FD-DE49B24D8042}" srcOrd="0" destOrd="0" presId="urn:microsoft.com/office/officeart/2011/layout/HexagonRadial"/>
    <dgm:cxn modelId="{2BFB605A-534B-4F0F-8313-AF4CC76B1D5B}" type="presParOf" srcId="{039FAE17-40E3-46D6-9616-525BA39C506D}" destId="{DAFC83AC-BFC6-443E-84E8-0ABAD5D31998}" srcOrd="2" destOrd="0" presId="urn:microsoft.com/office/officeart/2011/layout/HexagonRadial"/>
    <dgm:cxn modelId="{1A079D61-AD74-4650-A5A6-3D8493A29F1C}" type="presParOf" srcId="{039FAE17-40E3-46D6-9616-525BA39C506D}" destId="{FC1BE19F-D923-4A16-BF4A-518A0FF985B5}" srcOrd="3" destOrd="0" presId="urn:microsoft.com/office/officeart/2011/layout/HexagonRadial"/>
    <dgm:cxn modelId="{5E9B05A7-95E9-4C93-9AEC-80FCD0D62291}" type="presParOf" srcId="{FC1BE19F-D923-4A16-BF4A-518A0FF985B5}" destId="{3174FCF8-E43A-4F65-98A6-871222B010F6}" srcOrd="0" destOrd="0" presId="urn:microsoft.com/office/officeart/2011/layout/HexagonRadial"/>
    <dgm:cxn modelId="{51F281F9-8116-4653-BB0C-4C83C06A38FD}" type="presParOf" srcId="{039FAE17-40E3-46D6-9616-525BA39C506D}" destId="{5D0DB18A-CC02-439E-9109-C39491ED7371}" srcOrd="4" destOrd="0" presId="urn:microsoft.com/office/officeart/2011/layout/HexagonRadial"/>
    <dgm:cxn modelId="{2C753397-1EA4-4C49-89D7-DA41D7F5CFE9}" type="presParOf" srcId="{039FAE17-40E3-46D6-9616-525BA39C506D}" destId="{64371D68-BB11-492F-B59B-A8A4942478C3}" srcOrd="5" destOrd="0" presId="urn:microsoft.com/office/officeart/2011/layout/HexagonRadial"/>
    <dgm:cxn modelId="{97450BBB-B34A-4813-8568-899045313549}" type="presParOf" srcId="{64371D68-BB11-492F-B59B-A8A4942478C3}" destId="{1AA1402B-24C2-4AE3-BD0F-4DCADC659911}" srcOrd="0" destOrd="0" presId="urn:microsoft.com/office/officeart/2011/layout/HexagonRadial"/>
    <dgm:cxn modelId="{1E99D673-A7E7-4B4E-AE58-41F670192940}" type="presParOf" srcId="{039FAE17-40E3-46D6-9616-525BA39C506D}" destId="{2B264E9F-F75D-452D-9AA7-1673E502D122}" srcOrd="6" destOrd="0" presId="urn:microsoft.com/office/officeart/2011/layout/HexagonRadial"/>
    <dgm:cxn modelId="{DB11B6DA-37B2-4C85-82C4-B6249333C80A}" type="presParOf" srcId="{039FAE17-40E3-46D6-9616-525BA39C506D}" destId="{6B4092D7-8102-4334-8F09-F1134A8DAC29}" srcOrd="7" destOrd="0" presId="urn:microsoft.com/office/officeart/2011/layout/HexagonRadial"/>
    <dgm:cxn modelId="{BD9ED9A8-CFA5-40D9-B52D-8B21401D3D2A}" type="presParOf" srcId="{6B4092D7-8102-4334-8F09-F1134A8DAC29}" destId="{010D5C49-03CE-4997-BA95-974C58A0795A}" srcOrd="0" destOrd="0" presId="urn:microsoft.com/office/officeart/2011/layout/HexagonRadial"/>
    <dgm:cxn modelId="{F25EB264-3381-4583-9A0B-0921BBD55AE7}" type="presParOf" srcId="{039FAE17-40E3-46D6-9616-525BA39C506D}" destId="{CD991A1A-CCC7-44AE-BE22-C346137376DD}" srcOrd="8" destOrd="0" presId="urn:microsoft.com/office/officeart/2011/layout/HexagonRadial"/>
    <dgm:cxn modelId="{B022C588-AFB5-4B8A-A682-E61A0F06FACB}" type="presParOf" srcId="{039FAE17-40E3-46D6-9616-525BA39C506D}" destId="{E328CBDF-97EF-4898-9DF3-7866BE5E99B4}" srcOrd="9" destOrd="0" presId="urn:microsoft.com/office/officeart/2011/layout/HexagonRadial"/>
    <dgm:cxn modelId="{F40E1C76-348F-48EB-ABA2-34C51159D464}" type="presParOf" srcId="{E328CBDF-97EF-4898-9DF3-7866BE5E99B4}" destId="{5781EBC4-869B-4D89-B632-4842C42B4F17}" srcOrd="0" destOrd="0" presId="urn:microsoft.com/office/officeart/2011/layout/HexagonRadial"/>
    <dgm:cxn modelId="{3783F5F8-3962-4F5E-AF09-3B6B79B511AA}" type="presParOf" srcId="{039FAE17-40E3-46D6-9616-525BA39C506D}" destId="{0F47B71A-4B06-4701-B629-C6D575D4872C}" srcOrd="10" destOrd="0" presId="urn:microsoft.com/office/officeart/2011/layout/HexagonRadial"/>
    <dgm:cxn modelId="{042F420B-1500-4371-98C3-ECDD7AF0A3D1}" type="presParOf" srcId="{039FAE17-40E3-46D6-9616-525BA39C506D}" destId="{563C74A1-FBE7-4DB3-8E65-A38EF613D338}" srcOrd="11" destOrd="0" presId="urn:microsoft.com/office/officeart/2011/layout/HexagonRadial"/>
    <dgm:cxn modelId="{D19D195F-E645-41DD-B3D9-4159F111337E}" type="presParOf" srcId="{563C74A1-FBE7-4DB3-8E65-A38EF613D338}" destId="{23FE7712-70A4-4D15-8412-ADD7997EB5B3}" srcOrd="0" destOrd="0" presId="urn:microsoft.com/office/officeart/2011/layout/HexagonRadial"/>
    <dgm:cxn modelId="{D17F10FA-FBE5-44D3-AD48-C91E3C8C97FB}" type="presParOf" srcId="{039FAE17-40E3-46D6-9616-525BA39C506D}" destId="{C204D916-CF38-4628-BC07-345D37613A84}"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D33D54B-A6BF-4815-9BF7-F04B197E8CFA}" type="doc">
      <dgm:prSet loTypeId="urn:microsoft.com/office/officeart/2005/8/layout/gear1" loCatId="relationship" qsTypeId="urn:microsoft.com/office/officeart/2005/8/quickstyle/simple1" qsCatId="simple" csTypeId="urn:microsoft.com/office/officeart/2005/8/colors/accent1_2" csCatId="accent1" phldr="1"/>
      <dgm:spPr/>
      <dgm:t>
        <a:bodyPr/>
        <a:lstStyle/>
        <a:p>
          <a:endParaRPr lang="en-US"/>
        </a:p>
      </dgm:t>
    </dgm:pt>
    <dgm:pt modelId="{EB13009F-73B3-41BC-97A4-CFEEC40D3845}">
      <dgm:prSet phldrT="[Text]"/>
      <dgm:spPr/>
      <dgm:t>
        <a:bodyPr/>
        <a:lstStyle/>
        <a:p>
          <a:r>
            <a:rPr lang="en-US" dirty="0"/>
            <a:t>Ongoing Dialogue and Feedback</a:t>
          </a:r>
        </a:p>
      </dgm:t>
    </dgm:pt>
    <dgm:pt modelId="{61409D7C-9503-4AEE-B6E7-043F94BFEB28}" type="parTrans" cxnId="{44F07D0C-17BC-44ED-8DF7-0A0E94F0532F}">
      <dgm:prSet/>
      <dgm:spPr/>
      <dgm:t>
        <a:bodyPr/>
        <a:lstStyle/>
        <a:p>
          <a:endParaRPr lang="en-US"/>
        </a:p>
      </dgm:t>
    </dgm:pt>
    <dgm:pt modelId="{AEBF9A3D-0BEB-467F-8CD6-9C75CC647A43}" type="sibTrans" cxnId="{44F07D0C-17BC-44ED-8DF7-0A0E94F0532F}">
      <dgm:prSet/>
      <dgm:spPr/>
      <dgm:t>
        <a:bodyPr/>
        <a:lstStyle/>
        <a:p>
          <a:endParaRPr lang="en-US"/>
        </a:p>
      </dgm:t>
    </dgm:pt>
    <dgm:pt modelId="{15C61CE6-8B98-4A13-B0AD-E085F23EF55E}">
      <dgm:prSet phldrT="[Text]"/>
      <dgm:spPr/>
      <dgm:t>
        <a:bodyPr/>
        <a:lstStyle/>
        <a:p>
          <a:r>
            <a:rPr lang="en-US" dirty="0"/>
            <a:t>Client Goals &amp; Values</a:t>
          </a:r>
        </a:p>
      </dgm:t>
    </dgm:pt>
    <dgm:pt modelId="{D0ED46C7-AC68-47E0-BB63-CF3B350BDFB2}" type="parTrans" cxnId="{55D3BF36-8E31-48A0-914C-3E49D3951F13}">
      <dgm:prSet/>
      <dgm:spPr/>
      <dgm:t>
        <a:bodyPr/>
        <a:lstStyle/>
        <a:p>
          <a:endParaRPr lang="en-US"/>
        </a:p>
      </dgm:t>
    </dgm:pt>
    <dgm:pt modelId="{0B42B902-1881-4078-8595-2B616FA62F8A}" type="sibTrans" cxnId="{55D3BF36-8E31-48A0-914C-3E49D3951F13}">
      <dgm:prSet/>
      <dgm:spPr/>
      <dgm:t>
        <a:bodyPr/>
        <a:lstStyle/>
        <a:p>
          <a:endParaRPr lang="en-US"/>
        </a:p>
      </dgm:t>
    </dgm:pt>
    <dgm:pt modelId="{61166696-ABFC-44B2-A4A2-B62C86B5FD25}">
      <dgm:prSet phldrT="[Text]"/>
      <dgm:spPr/>
      <dgm:t>
        <a:bodyPr/>
        <a:lstStyle/>
        <a:p>
          <a:endParaRPr lang="en-US"/>
        </a:p>
      </dgm:t>
    </dgm:pt>
    <dgm:pt modelId="{3B975341-8393-465A-937E-41A6BF0CF74A}" type="parTrans" cxnId="{FE3760F9-F532-4751-B12A-CE218428EAE4}">
      <dgm:prSet/>
      <dgm:spPr/>
      <dgm:t>
        <a:bodyPr/>
        <a:lstStyle/>
        <a:p>
          <a:endParaRPr lang="en-US"/>
        </a:p>
      </dgm:t>
    </dgm:pt>
    <dgm:pt modelId="{BE59F044-69BE-4762-9469-5557C16C4830}" type="sibTrans" cxnId="{FE3760F9-F532-4751-B12A-CE218428EAE4}">
      <dgm:prSet/>
      <dgm:spPr/>
      <dgm:t>
        <a:bodyPr/>
        <a:lstStyle/>
        <a:p>
          <a:endParaRPr lang="en-US"/>
        </a:p>
      </dgm:t>
    </dgm:pt>
    <dgm:pt modelId="{064DD9C5-1448-488B-AD1A-17AB90904EB8}">
      <dgm:prSet phldrT="[Text]"/>
      <dgm:spPr/>
      <dgm:t>
        <a:bodyPr/>
        <a:lstStyle/>
        <a:p>
          <a:r>
            <a:rPr lang="en-US" dirty="0"/>
            <a:t>Evidence Based Interventions</a:t>
          </a:r>
        </a:p>
      </dgm:t>
    </dgm:pt>
    <dgm:pt modelId="{7D6BF079-ECB1-4708-A22F-542BFC15FDAC}" type="parTrans" cxnId="{07D747D1-8D6C-4B2E-A2B8-8AF05451C2DC}">
      <dgm:prSet/>
      <dgm:spPr/>
      <dgm:t>
        <a:bodyPr/>
        <a:lstStyle/>
        <a:p>
          <a:endParaRPr lang="en-US"/>
        </a:p>
      </dgm:t>
    </dgm:pt>
    <dgm:pt modelId="{3E683091-2DC9-48A9-BFF5-9F099AC3E4C5}" type="sibTrans" cxnId="{07D747D1-8D6C-4B2E-A2B8-8AF05451C2DC}">
      <dgm:prSet/>
      <dgm:spPr/>
      <dgm:t>
        <a:bodyPr/>
        <a:lstStyle/>
        <a:p>
          <a:endParaRPr lang="en-US"/>
        </a:p>
      </dgm:t>
    </dgm:pt>
    <dgm:pt modelId="{9B3BDB20-8A62-4AC9-9A0B-DE7C0D6A7A18}" type="pres">
      <dgm:prSet presAssocID="{5D33D54B-A6BF-4815-9BF7-F04B197E8CFA}" presName="composite" presStyleCnt="0">
        <dgm:presLayoutVars>
          <dgm:chMax val="3"/>
          <dgm:animLvl val="lvl"/>
          <dgm:resizeHandles val="exact"/>
        </dgm:presLayoutVars>
      </dgm:prSet>
      <dgm:spPr/>
    </dgm:pt>
    <dgm:pt modelId="{9988EE0E-1790-4B4F-9793-F7A2160CCED9}" type="pres">
      <dgm:prSet presAssocID="{EB13009F-73B3-41BC-97A4-CFEEC40D3845}" presName="gear1" presStyleLbl="node1" presStyleIdx="0" presStyleCnt="3">
        <dgm:presLayoutVars>
          <dgm:chMax val="1"/>
          <dgm:bulletEnabled val="1"/>
        </dgm:presLayoutVars>
      </dgm:prSet>
      <dgm:spPr/>
    </dgm:pt>
    <dgm:pt modelId="{9AB14524-0D5F-46C3-8FFA-7D80E62FDF31}" type="pres">
      <dgm:prSet presAssocID="{EB13009F-73B3-41BC-97A4-CFEEC40D3845}" presName="gear1srcNode" presStyleLbl="node1" presStyleIdx="0" presStyleCnt="3"/>
      <dgm:spPr/>
    </dgm:pt>
    <dgm:pt modelId="{EDF6FB79-0E35-4E90-8C3F-128F2EFA2939}" type="pres">
      <dgm:prSet presAssocID="{EB13009F-73B3-41BC-97A4-CFEEC40D3845}" presName="gear1dstNode" presStyleLbl="node1" presStyleIdx="0" presStyleCnt="3"/>
      <dgm:spPr/>
    </dgm:pt>
    <dgm:pt modelId="{C2D7CC6A-EF03-4F7A-923F-88B43F9721C8}" type="pres">
      <dgm:prSet presAssocID="{064DD9C5-1448-488B-AD1A-17AB90904EB8}" presName="gear2" presStyleLbl="node1" presStyleIdx="1" presStyleCnt="3">
        <dgm:presLayoutVars>
          <dgm:chMax val="1"/>
          <dgm:bulletEnabled val="1"/>
        </dgm:presLayoutVars>
      </dgm:prSet>
      <dgm:spPr/>
    </dgm:pt>
    <dgm:pt modelId="{145932BE-355E-494B-9E32-5CF515084E8C}" type="pres">
      <dgm:prSet presAssocID="{064DD9C5-1448-488B-AD1A-17AB90904EB8}" presName="gear2srcNode" presStyleLbl="node1" presStyleIdx="1" presStyleCnt="3"/>
      <dgm:spPr/>
    </dgm:pt>
    <dgm:pt modelId="{987B8560-6EF7-4FCF-A138-01809D6E90BF}" type="pres">
      <dgm:prSet presAssocID="{064DD9C5-1448-488B-AD1A-17AB90904EB8}" presName="gear2dstNode" presStyleLbl="node1" presStyleIdx="1" presStyleCnt="3"/>
      <dgm:spPr/>
    </dgm:pt>
    <dgm:pt modelId="{DA646E6E-5D61-4B13-B39D-AADCFDB1EB1B}" type="pres">
      <dgm:prSet presAssocID="{15C61CE6-8B98-4A13-B0AD-E085F23EF55E}" presName="gear3" presStyleLbl="node1" presStyleIdx="2" presStyleCnt="3"/>
      <dgm:spPr/>
    </dgm:pt>
    <dgm:pt modelId="{CF87A47F-D15C-4D6C-9B76-D021495B0C61}" type="pres">
      <dgm:prSet presAssocID="{15C61CE6-8B98-4A13-B0AD-E085F23EF55E}" presName="gear3tx" presStyleLbl="node1" presStyleIdx="2" presStyleCnt="3">
        <dgm:presLayoutVars>
          <dgm:chMax val="1"/>
          <dgm:bulletEnabled val="1"/>
        </dgm:presLayoutVars>
      </dgm:prSet>
      <dgm:spPr/>
    </dgm:pt>
    <dgm:pt modelId="{958A0E59-39D7-48A1-93D2-005C32237B66}" type="pres">
      <dgm:prSet presAssocID="{15C61CE6-8B98-4A13-B0AD-E085F23EF55E}" presName="gear3srcNode" presStyleLbl="node1" presStyleIdx="2" presStyleCnt="3"/>
      <dgm:spPr/>
    </dgm:pt>
    <dgm:pt modelId="{3F6F0CBC-4F50-478E-83E2-338CCFC09AC0}" type="pres">
      <dgm:prSet presAssocID="{15C61CE6-8B98-4A13-B0AD-E085F23EF55E}" presName="gear3dstNode" presStyleLbl="node1" presStyleIdx="2" presStyleCnt="3"/>
      <dgm:spPr/>
    </dgm:pt>
    <dgm:pt modelId="{6649D71B-5618-4908-A4CE-B57BEEB7E06B}" type="pres">
      <dgm:prSet presAssocID="{AEBF9A3D-0BEB-467F-8CD6-9C75CC647A43}" presName="connector1" presStyleLbl="sibTrans2D1" presStyleIdx="0" presStyleCnt="3"/>
      <dgm:spPr/>
    </dgm:pt>
    <dgm:pt modelId="{1E509EFF-2D1B-4F15-B5BC-5BEA8CBC3781}" type="pres">
      <dgm:prSet presAssocID="{3E683091-2DC9-48A9-BFF5-9F099AC3E4C5}" presName="connector2" presStyleLbl="sibTrans2D1" presStyleIdx="1" presStyleCnt="3"/>
      <dgm:spPr/>
    </dgm:pt>
    <dgm:pt modelId="{2639B8C3-1623-4EA9-9811-D071B544F1FE}" type="pres">
      <dgm:prSet presAssocID="{0B42B902-1881-4078-8595-2B616FA62F8A}" presName="connector3" presStyleLbl="sibTrans2D1" presStyleIdx="2" presStyleCnt="3"/>
      <dgm:spPr/>
    </dgm:pt>
  </dgm:ptLst>
  <dgm:cxnLst>
    <dgm:cxn modelId="{44F07D0C-17BC-44ED-8DF7-0A0E94F0532F}" srcId="{5D33D54B-A6BF-4815-9BF7-F04B197E8CFA}" destId="{EB13009F-73B3-41BC-97A4-CFEEC40D3845}" srcOrd="0" destOrd="0" parTransId="{61409D7C-9503-4AEE-B6E7-043F94BFEB28}" sibTransId="{AEBF9A3D-0BEB-467F-8CD6-9C75CC647A43}"/>
    <dgm:cxn modelId="{F533DF24-8B19-482A-9A37-C8E646CF7EAE}" type="presOf" srcId="{064DD9C5-1448-488B-AD1A-17AB90904EB8}" destId="{145932BE-355E-494B-9E32-5CF515084E8C}" srcOrd="1" destOrd="0" presId="urn:microsoft.com/office/officeart/2005/8/layout/gear1"/>
    <dgm:cxn modelId="{94DA5925-7DCC-4022-988E-20D81EBEE468}" type="presOf" srcId="{5D33D54B-A6BF-4815-9BF7-F04B197E8CFA}" destId="{9B3BDB20-8A62-4AC9-9A0B-DE7C0D6A7A18}" srcOrd="0" destOrd="0" presId="urn:microsoft.com/office/officeart/2005/8/layout/gear1"/>
    <dgm:cxn modelId="{1DD49D25-E2DC-426D-ABC2-16C0C9A93CF6}" type="presOf" srcId="{15C61CE6-8B98-4A13-B0AD-E085F23EF55E}" destId="{DA646E6E-5D61-4B13-B39D-AADCFDB1EB1B}" srcOrd="0" destOrd="0" presId="urn:microsoft.com/office/officeart/2005/8/layout/gear1"/>
    <dgm:cxn modelId="{BB327735-DADD-4EE5-8282-28097B590CD9}" type="presOf" srcId="{EB13009F-73B3-41BC-97A4-CFEEC40D3845}" destId="{EDF6FB79-0E35-4E90-8C3F-128F2EFA2939}" srcOrd="2" destOrd="0" presId="urn:microsoft.com/office/officeart/2005/8/layout/gear1"/>
    <dgm:cxn modelId="{55D3BF36-8E31-48A0-914C-3E49D3951F13}" srcId="{5D33D54B-A6BF-4815-9BF7-F04B197E8CFA}" destId="{15C61CE6-8B98-4A13-B0AD-E085F23EF55E}" srcOrd="2" destOrd="0" parTransId="{D0ED46C7-AC68-47E0-BB63-CF3B350BDFB2}" sibTransId="{0B42B902-1881-4078-8595-2B616FA62F8A}"/>
    <dgm:cxn modelId="{0DEA5674-BFF4-47D1-A234-D084BC46C31D}" type="presOf" srcId="{064DD9C5-1448-488B-AD1A-17AB90904EB8}" destId="{987B8560-6EF7-4FCF-A138-01809D6E90BF}" srcOrd="2" destOrd="0" presId="urn:microsoft.com/office/officeart/2005/8/layout/gear1"/>
    <dgm:cxn modelId="{D9D9A855-3F01-4BF8-A1CF-C2520691E42F}" type="presOf" srcId="{0B42B902-1881-4078-8595-2B616FA62F8A}" destId="{2639B8C3-1623-4EA9-9811-D071B544F1FE}" srcOrd="0" destOrd="0" presId="urn:microsoft.com/office/officeart/2005/8/layout/gear1"/>
    <dgm:cxn modelId="{5408AF7B-877F-44A2-9618-A828B77D3816}" type="presOf" srcId="{064DD9C5-1448-488B-AD1A-17AB90904EB8}" destId="{C2D7CC6A-EF03-4F7A-923F-88B43F9721C8}" srcOrd="0" destOrd="0" presId="urn:microsoft.com/office/officeart/2005/8/layout/gear1"/>
    <dgm:cxn modelId="{49F9E77F-94B8-4605-A7CB-F3C3F2CC50E7}" type="presOf" srcId="{15C61CE6-8B98-4A13-B0AD-E085F23EF55E}" destId="{CF87A47F-D15C-4D6C-9B76-D021495B0C61}" srcOrd="1" destOrd="0" presId="urn:microsoft.com/office/officeart/2005/8/layout/gear1"/>
    <dgm:cxn modelId="{14304781-38CE-427F-876A-C56034A92995}" type="presOf" srcId="{AEBF9A3D-0BEB-467F-8CD6-9C75CC647A43}" destId="{6649D71B-5618-4908-A4CE-B57BEEB7E06B}" srcOrd="0" destOrd="0" presId="urn:microsoft.com/office/officeart/2005/8/layout/gear1"/>
    <dgm:cxn modelId="{1D4C5593-5C6C-494F-AF5E-2312D4D1FA69}" type="presOf" srcId="{15C61CE6-8B98-4A13-B0AD-E085F23EF55E}" destId="{3F6F0CBC-4F50-478E-83E2-338CCFC09AC0}" srcOrd="3" destOrd="0" presId="urn:microsoft.com/office/officeart/2005/8/layout/gear1"/>
    <dgm:cxn modelId="{368118A0-29E7-47D9-91A3-656BF4A68B8C}" type="presOf" srcId="{EB13009F-73B3-41BC-97A4-CFEEC40D3845}" destId="{9988EE0E-1790-4B4F-9793-F7A2160CCED9}" srcOrd="0" destOrd="0" presId="urn:microsoft.com/office/officeart/2005/8/layout/gear1"/>
    <dgm:cxn modelId="{B21BF1A5-DE9F-4D78-8E83-A54C814F4616}" type="presOf" srcId="{15C61CE6-8B98-4A13-B0AD-E085F23EF55E}" destId="{958A0E59-39D7-48A1-93D2-005C32237B66}" srcOrd="2" destOrd="0" presId="urn:microsoft.com/office/officeart/2005/8/layout/gear1"/>
    <dgm:cxn modelId="{4E3728B5-FE49-4742-AEA9-AB16CB046B6D}" type="presOf" srcId="{EB13009F-73B3-41BC-97A4-CFEEC40D3845}" destId="{9AB14524-0D5F-46C3-8FFA-7D80E62FDF31}" srcOrd="1" destOrd="0" presId="urn:microsoft.com/office/officeart/2005/8/layout/gear1"/>
    <dgm:cxn modelId="{07D747D1-8D6C-4B2E-A2B8-8AF05451C2DC}" srcId="{5D33D54B-A6BF-4815-9BF7-F04B197E8CFA}" destId="{064DD9C5-1448-488B-AD1A-17AB90904EB8}" srcOrd="1" destOrd="0" parTransId="{7D6BF079-ECB1-4708-A22F-542BFC15FDAC}" sibTransId="{3E683091-2DC9-48A9-BFF5-9F099AC3E4C5}"/>
    <dgm:cxn modelId="{6D7DC3D5-AF9E-4841-9F8B-FCD2B109E12C}" type="presOf" srcId="{3E683091-2DC9-48A9-BFF5-9F099AC3E4C5}" destId="{1E509EFF-2D1B-4F15-B5BC-5BEA8CBC3781}" srcOrd="0" destOrd="0" presId="urn:microsoft.com/office/officeart/2005/8/layout/gear1"/>
    <dgm:cxn modelId="{FE3760F9-F532-4751-B12A-CE218428EAE4}" srcId="{5D33D54B-A6BF-4815-9BF7-F04B197E8CFA}" destId="{61166696-ABFC-44B2-A4A2-B62C86B5FD25}" srcOrd="3" destOrd="0" parTransId="{3B975341-8393-465A-937E-41A6BF0CF74A}" sibTransId="{BE59F044-69BE-4762-9469-5557C16C4830}"/>
    <dgm:cxn modelId="{B5C7F4AE-EF1A-4371-AF78-BCB9834AC2E5}" type="presParOf" srcId="{9B3BDB20-8A62-4AC9-9A0B-DE7C0D6A7A18}" destId="{9988EE0E-1790-4B4F-9793-F7A2160CCED9}" srcOrd="0" destOrd="0" presId="urn:microsoft.com/office/officeart/2005/8/layout/gear1"/>
    <dgm:cxn modelId="{1DE044F2-7672-437A-82A6-C911897343C0}" type="presParOf" srcId="{9B3BDB20-8A62-4AC9-9A0B-DE7C0D6A7A18}" destId="{9AB14524-0D5F-46C3-8FFA-7D80E62FDF31}" srcOrd="1" destOrd="0" presId="urn:microsoft.com/office/officeart/2005/8/layout/gear1"/>
    <dgm:cxn modelId="{16BD8DB7-F1F5-48D0-9F0A-521A8B2D2A2F}" type="presParOf" srcId="{9B3BDB20-8A62-4AC9-9A0B-DE7C0D6A7A18}" destId="{EDF6FB79-0E35-4E90-8C3F-128F2EFA2939}" srcOrd="2" destOrd="0" presId="urn:microsoft.com/office/officeart/2005/8/layout/gear1"/>
    <dgm:cxn modelId="{00820069-49BA-41FC-8373-DCC615F0AC97}" type="presParOf" srcId="{9B3BDB20-8A62-4AC9-9A0B-DE7C0D6A7A18}" destId="{C2D7CC6A-EF03-4F7A-923F-88B43F9721C8}" srcOrd="3" destOrd="0" presId="urn:microsoft.com/office/officeart/2005/8/layout/gear1"/>
    <dgm:cxn modelId="{DB4854ED-F9AB-41B9-BEDD-1219DE09112C}" type="presParOf" srcId="{9B3BDB20-8A62-4AC9-9A0B-DE7C0D6A7A18}" destId="{145932BE-355E-494B-9E32-5CF515084E8C}" srcOrd="4" destOrd="0" presId="urn:microsoft.com/office/officeart/2005/8/layout/gear1"/>
    <dgm:cxn modelId="{30DDD600-9B9D-4A3D-8F2B-5B34DB313777}" type="presParOf" srcId="{9B3BDB20-8A62-4AC9-9A0B-DE7C0D6A7A18}" destId="{987B8560-6EF7-4FCF-A138-01809D6E90BF}" srcOrd="5" destOrd="0" presId="urn:microsoft.com/office/officeart/2005/8/layout/gear1"/>
    <dgm:cxn modelId="{88814D00-39DB-48CF-8BB9-FD0B8B41E5C2}" type="presParOf" srcId="{9B3BDB20-8A62-4AC9-9A0B-DE7C0D6A7A18}" destId="{DA646E6E-5D61-4B13-B39D-AADCFDB1EB1B}" srcOrd="6" destOrd="0" presId="urn:microsoft.com/office/officeart/2005/8/layout/gear1"/>
    <dgm:cxn modelId="{FC9C18F2-D808-4537-94D4-A01EA42750E7}" type="presParOf" srcId="{9B3BDB20-8A62-4AC9-9A0B-DE7C0D6A7A18}" destId="{CF87A47F-D15C-4D6C-9B76-D021495B0C61}" srcOrd="7" destOrd="0" presId="urn:microsoft.com/office/officeart/2005/8/layout/gear1"/>
    <dgm:cxn modelId="{20C8F9A4-8840-4839-89A5-E1EB773A0048}" type="presParOf" srcId="{9B3BDB20-8A62-4AC9-9A0B-DE7C0D6A7A18}" destId="{958A0E59-39D7-48A1-93D2-005C32237B66}" srcOrd="8" destOrd="0" presId="urn:microsoft.com/office/officeart/2005/8/layout/gear1"/>
    <dgm:cxn modelId="{F2815CAE-EDDF-425D-B58E-29C40F336CF0}" type="presParOf" srcId="{9B3BDB20-8A62-4AC9-9A0B-DE7C0D6A7A18}" destId="{3F6F0CBC-4F50-478E-83E2-338CCFC09AC0}" srcOrd="9" destOrd="0" presId="urn:microsoft.com/office/officeart/2005/8/layout/gear1"/>
    <dgm:cxn modelId="{5EBB46A1-70A4-40E0-A9A8-A14E329156CA}" type="presParOf" srcId="{9B3BDB20-8A62-4AC9-9A0B-DE7C0D6A7A18}" destId="{6649D71B-5618-4908-A4CE-B57BEEB7E06B}" srcOrd="10" destOrd="0" presId="urn:microsoft.com/office/officeart/2005/8/layout/gear1"/>
    <dgm:cxn modelId="{AE316CE3-830A-478A-9675-AC0F1BEC882C}" type="presParOf" srcId="{9B3BDB20-8A62-4AC9-9A0B-DE7C0D6A7A18}" destId="{1E509EFF-2D1B-4F15-B5BC-5BEA8CBC3781}" srcOrd="11" destOrd="0" presId="urn:microsoft.com/office/officeart/2005/8/layout/gear1"/>
    <dgm:cxn modelId="{03D46722-3755-4847-B259-F538ED443669}" type="presParOf" srcId="{9B3BDB20-8A62-4AC9-9A0B-DE7C0D6A7A18}" destId="{2639B8C3-1623-4EA9-9811-D071B544F1FE}"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704B029-98CE-4BAB-8C00-E579A8A2F0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D40909-EA53-41A4-884A-7569CA50173D}">
      <dgm:prSet/>
      <dgm:spPr/>
      <dgm:t>
        <a:bodyPr/>
        <a:lstStyle/>
        <a:p>
          <a:r>
            <a:rPr lang="en-US" dirty="0"/>
            <a:t>MINDS 1.0</a:t>
          </a:r>
        </a:p>
      </dgm:t>
    </dgm:pt>
    <dgm:pt modelId="{E81500C9-36DA-4F92-9B96-5A8341A13D3A}" type="parTrans" cxnId="{B9AD8629-2323-4B1A-94C8-6E64A39C6691}">
      <dgm:prSet/>
      <dgm:spPr/>
      <dgm:t>
        <a:bodyPr/>
        <a:lstStyle/>
        <a:p>
          <a:endParaRPr lang="en-US"/>
        </a:p>
      </dgm:t>
    </dgm:pt>
    <dgm:pt modelId="{75E457B3-1F97-4A8A-99AE-85D455659BC2}" type="sibTrans" cxnId="{B9AD8629-2323-4B1A-94C8-6E64A39C6691}">
      <dgm:prSet/>
      <dgm:spPr/>
      <dgm:t>
        <a:bodyPr/>
        <a:lstStyle/>
        <a:p>
          <a:endParaRPr lang="en-US"/>
        </a:p>
      </dgm:t>
    </dgm:pt>
    <dgm:pt modelId="{803B514F-A219-47EB-9EE4-F0454733EB0F}">
      <dgm:prSet/>
      <dgm:spPr/>
      <dgm:t>
        <a:bodyPr/>
        <a:lstStyle/>
        <a:p>
          <a:r>
            <a:rPr lang="en-US" dirty="0"/>
            <a:t>Master MINDS </a:t>
          </a:r>
        </a:p>
      </dgm:t>
    </dgm:pt>
    <dgm:pt modelId="{C9E0A1EA-B052-4BDB-8C20-0731F2777407}" type="parTrans" cxnId="{61EC826A-D80F-4158-9585-5EEF19C553E1}">
      <dgm:prSet/>
      <dgm:spPr/>
      <dgm:t>
        <a:bodyPr/>
        <a:lstStyle/>
        <a:p>
          <a:endParaRPr lang="en-US"/>
        </a:p>
      </dgm:t>
    </dgm:pt>
    <dgm:pt modelId="{070F4493-6059-4CCF-AFD0-2505FCE1761E}" type="sibTrans" cxnId="{61EC826A-D80F-4158-9585-5EEF19C553E1}">
      <dgm:prSet/>
      <dgm:spPr/>
      <dgm:t>
        <a:bodyPr/>
        <a:lstStyle/>
        <a:p>
          <a:endParaRPr lang="en-US"/>
        </a:p>
      </dgm:t>
    </dgm:pt>
    <dgm:pt modelId="{1E3C92FB-5A85-429F-A108-64CA73F1048A}">
      <dgm:prSet/>
      <dgm:spPr/>
      <dgm:t>
        <a:bodyPr/>
        <a:lstStyle/>
        <a:p>
          <a:r>
            <a:rPr lang="en-US" dirty="0"/>
            <a:t>Open MINDS</a:t>
          </a:r>
        </a:p>
      </dgm:t>
    </dgm:pt>
    <dgm:pt modelId="{98547E53-FA1E-43A2-8FF4-157A5AB83CFF}" type="parTrans" cxnId="{D4C5553A-AB3E-4E21-80F9-27A9D78AD245}">
      <dgm:prSet/>
      <dgm:spPr/>
      <dgm:t>
        <a:bodyPr/>
        <a:lstStyle/>
        <a:p>
          <a:endParaRPr lang="en-US"/>
        </a:p>
      </dgm:t>
    </dgm:pt>
    <dgm:pt modelId="{B32B6486-9049-40B5-8AFA-EC3CEEB50FAA}" type="sibTrans" cxnId="{D4C5553A-AB3E-4E21-80F9-27A9D78AD245}">
      <dgm:prSet/>
      <dgm:spPr/>
      <dgm:t>
        <a:bodyPr/>
        <a:lstStyle/>
        <a:p>
          <a:endParaRPr lang="en-US"/>
        </a:p>
      </dgm:t>
    </dgm:pt>
    <dgm:pt modelId="{62DB1AF8-4BCE-4B2B-8E60-2F8FAD32F5B7}">
      <dgm:prSet/>
      <dgm:spPr/>
      <dgm:t>
        <a:bodyPr/>
        <a:lstStyle/>
        <a:p>
          <a:r>
            <a:rPr lang="en-US" dirty="0"/>
            <a:t>MINDS for Women</a:t>
          </a:r>
        </a:p>
      </dgm:t>
    </dgm:pt>
    <dgm:pt modelId="{E84E0823-13F0-45D1-9B9B-2E515CEB71D8}" type="parTrans" cxnId="{E4D9B94F-26F5-4340-8322-E01B4240467E}">
      <dgm:prSet/>
      <dgm:spPr/>
      <dgm:t>
        <a:bodyPr/>
        <a:lstStyle/>
        <a:p>
          <a:endParaRPr lang="en-US"/>
        </a:p>
      </dgm:t>
    </dgm:pt>
    <dgm:pt modelId="{A6646ACF-D460-43FE-9C1B-ED2D30AB2C14}" type="sibTrans" cxnId="{E4D9B94F-26F5-4340-8322-E01B4240467E}">
      <dgm:prSet/>
      <dgm:spPr/>
      <dgm:t>
        <a:bodyPr/>
        <a:lstStyle/>
        <a:p>
          <a:endParaRPr lang="en-US"/>
        </a:p>
      </dgm:t>
    </dgm:pt>
    <dgm:pt modelId="{1007F980-649F-4915-9D45-6A85D9C554CE}">
      <dgm:prSet/>
      <dgm:spPr/>
      <dgm:t>
        <a:bodyPr/>
        <a:lstStyle/>
        <a:p>
          <a:r>
            <a:rPr lang="en-US" dirty="0"/>
            <a:t>MINDS for Men </a:t>
          </a:r>
        </a:p>
      </dgm:t>
    </dgm:pt>
    <dgm:pt modelId="{A4549270-4238-4961-8525-EF0FCB7AE4A6}" type="parTrans" cxnId="{3651C842-48AD-4D95-AF03-342125AE033C}">
      <dgm:prSet/>
      <dgm:spPr/>
      <dgm:t>
        <a:bodyPr/>
        <a:lstStyle/>
        <a:p>
          <a:endParaRPr lang="en-US"/>
        </a:p>
      </dgm:t>
    </dgm:pt>
    <dgm:pt modelId="{E00A3B75-B584-4063-BF94-EE4472CFB002}" type="sibTrans" cxnId="{3651C842-48AD-4D95-AF03-342125AE033C}">
      <dgm:prSet/>
      <dgm:spPr/>
      <dgm:t>
        <a:bodyPr/>
        <a:lstStyle/>
        <a:p>
          <a:endParaRPr lang="en-US"/>
        </a:p>
      </dgm:t>
    </dgm:pt>
    <dgm:pt modelId="{A01ED99C-D35A-43C7-90B2-5A147F3A20D8}">
      <dgm:prSet/>
      <dgm:spPr/>
      <dgm:t>
        <a:bodyPr/>
        <a:lstStyle/>
        <a:p>
          <a:r>
            <a:rPr lang="en-US" dirty="0"/>
            <a:t>Caring MINDS</a:t>
          </a:r>
        </a:p>
      </dgm:t>
    </dgm:pt>
    <dgm:pt modelId="{065C6E5F-DB26-4433-BC76-4DE5F92FE565}" type="parTrans" cxnId="{9E2AE970-45B9-4FA6-A408-97785825278C}">
      <dgm:prSet/>
      <dgm:spPr/>
      <dgm:t>
        <a:bodyPr/>
        <a:lstStyle/>
        <a:p>
          <a:endParaRPr lang="en-US"/>
        </a:p>
      </dgm:t>
    </dgm:pt>
    <dgm:pt modelId="{F19AC7E7-5897-46D5-A18B-AB65861A255A}" type="sibTrans" cxnId="{9E2AE970-45B9-4FA6-A408-97785825278C}">
      <dgm:prSet/>
      <dgm:spPr/>
      <dgm:t>
        <a:bodyPr/>
        <a:lstStyle/>
        <a:p>
          <a:endParaRPr lang="en-US"/>
        </a:p>
      </dgm:t>
    </dgm:pt>
    <dgm:pt modelId="{AA4ADEFA-0ADD-4D6C-9EA3-FBAD0BF684B3}">
      <dgm:prSet/>
      <dgm:spPr/>
      <dgm:t>
        <a:bodyPr/>
        <a:lstStyle/>
        <a:p>
          <a:r>
            <a:rPr lang="en-US" dirty="0"/>
            <a:t>Mindful MINDS </a:t>
          </a:r>
        </a:p>
      </dgm:t>
    </dgm:pt>
    <dgm:pt modelId="{DDA335EF-D036-4CAE-BDC0-CB7C4C95E664}" type="parTrans" cxnId="{AFD13E22-E78D-4668-842D-EF2AA54CE1B2}">
      <dgm:prSet/>
      <dgm:spPr/>
      <dgm:t>
        <a:bodyPr/>
        <a:lstStyle/>
        <a:p>
          <a:endParaRPr lang="en-US"/>
        </a:p>
      </dgm:t>
    </dgm:pt>
    <dgm:pt modelId="{04A50CD3-D0DF-417A-B0F5-54BC5759866D}" type="sibTrans" cxnId="{AFD13E22-E78D-4668-842D-EF2AA54CE1B2}">
      <dgm:prSet/>
      <dgm:spPr/>
      <dgm:t>
        <a:bodyPr/>
        <a:lstStyle/>
        <a:p>
          <a:endParaRPr lang="en-US"/>
        </a:p>
      </dgm:t>
    </dgm:pt>
    <dgm:pt modelId="{A902EB68-795E-4846-B04B-16FBD5DEEF64}">
      <dgm:prSet/>
      <dgm:spPr/>
      <dgm:t>
        <a:bodyPr/>
        <a:lstStyle/>
        <a:p>
          <a:r>
            <a:rPr lang="en-US" dirty="0"/>
            <a:t>Working MINDS</a:t>
          </a:r>
        </a:p>
      </dgm:t>
    </dgm:pt>
    <dgm:pt modelId="{36A3D62E-29B2-46F2-9C73-B2F1C93E1A87}" type="parTrans" cxnId="{B57ED057-338E-465C-99E9-1554628253A0}">
      <dgm:prSet/>
      <dgm:spPr/>
      <dgm:t>
        <a:bodyPr/>
        <a:lstStyle/>
        <a:p>
          <a:endParaRPr lang="en-US"/>
        </a:p>
      </dgm:t>
    </dgm:pt>
    <dgm:pt modelId="{6C0F29F6-77E6-405C-81DD-C269DAC0C4F3}" type="sibTrans" cxnId="{B57ED057-338E-465C-99E9-1554628253A0}">
      <dgm:prSet/>
      <dgm:spPr/>
      <dgm:t>
        <a:bodyPr/>
        <a:lstStyle/>
        <a:p>
          <a:endParaRPr lang="en-US"/>
        </a:p>
      </dgm:t>
    </dgm:pt>
    <dgm:pt modelId="{8F84F08A-BE43-4067-95DB-CA51D2AA31AD}" type="pres">
      <dgm:prSet presAssocID="{D704B029-98CE-4BAB-8C00-E579A8A2F012}" presName="diagram" presStyleCnt="0">
        <dgm:presLayoutVars>
          <dgm:dir/>
          <dgm:resizeHandles val="exact"/>
        </dgm:presLayoutVars>
      </dgm:prSet>
      <dgm:spPr/>
    </dgm:pt>
    <dgm:pt modelId="{BF1D4F7C-F797-49C9-98DB-859C59101A74}" type="pres">
      <dgm:prSet presAssocID="{B3D40909-EA53-41A4-884A-7569CA50173D}" presName="node" presStyleLbl="node1" presStyleIdx="0" presStyleCnt="8">
        <dgm:presLayoutVars>
          <dgm:bulletEnabled val="1"/>
        </dgm:presLayoutVars>
      </dgm:prSet>
      <dgm:spPr/>
    </dgm:pt>
    <dgm:pt modelId="{8CD9C5B5-0106-4A42-87EF-BAF64001A137}" type="pres">
      <dgm:prSet presAssocID="{75E457B3-1F97-4A8A-99AE-85D455659BC2}" presName="sibTrans" presStyleCnt="0"/>
      <dgm:spPr/>
    </dgm:pt>
    <dgm:pt modelId="{B03C3C30-908E-46DB-BD1E-7C8971DFA8DD}" type="pres">
      <dgm:prSet presAssocID="{803B514F-A219-47EB-9EE4-F0454733EB0F}" presName="node" presStyleLbl="node1" presStyleIdx="1" presStyleCnt="8">
        <dgm:presLayoutVars>
          <dgm:bulletEnabled val="1"/>
        </dgm:presLayoutVars>
      </dgm:prSet>
      <dgm:spPr/>
    </dgm:pt>
    <dgm:pt modelId="{225A3FC3-B2E4-4904-8F90-AA25804CC375}" type="pres">
      <dgm:prSet presAssocID="{070F4493-6059-4CCF-AFD0-2505FCE1761E}" presName="sibTrans" presStyleCnt="0"/>
      <dgm:spPr/>
    </dgm:pt>
    <dgm:pt modelId="{34831B25-5792-46B7-A6F0-9F7CBA34B072}" type="pres">
      <dgm:prSet presAssocID="{1E3C92FB-5A85-429F-A108-64CA73F1048A}" presName="node" presStyleLbl="node1" presStyleIdx="2" presStyleCnt="8">
        <dgm:presLayoutVars>
          <dgm:bulletEnabled val="1"/>
        </dgm:presLayoutVars>
      </dgm:prSet>
      <dgm:spPr/>
    </dgm:pt>
    <dgm:pt modelId="{C78F014D-C8B6-4E66-B3CB-0E81C040C599}" type="pres">
      <dgm:prSet presAssocID="{B32B6486-9049-40B5-8AFA-EC3CEEB50FAA}" presName="sibTrans" presStyleCnt="0"/>
      <dgm:spPr/>
    </dgm:pt>
    <dgm:pt modelId="{1333793E-6540-4747-B8D4-C33E01CCFCE3}" type="pres">
      <dgm:prSet presAssocID="{62DB1AF8-4BCE-4B2B-8E60-2F8FAD32F5B7}" presName="node" presStyleLbl="node1" presStyleIdx="3" presStyleCnt="8">
        <dgm:presLayoutVars>
          <dgm:bulletEnabled val="1"/>
        </dgm:presLayoutVars>
      </dgm:prSet>
      <dgm:spPr/>
    </dgm:pt>
    <dgm:pt modelId="{39420D00-5352-4FA6-97BA-BD3613A37799}" type="pres">
      <dgm:prSet presAssocID="{A6646ACF-D460-43FE-9C1B-ED2D30AB2C14}" presName="sibTrans" presStyleCnt="0"/>
      <dgm:spPr/>
    </dgm:pt>
    <dgm:pt modelId="{624ACA56-C9CB-413C-B54A-27A39549F72D}" type="pres">
      <dgm:prSet presAssocID="{1007F980-649F-4915-9D45-6A85D9C554CE}" presName="node" presStyleLbl="node1" presStyleIdx="4" presStyleCnt="8">
        <dgm:presLayoutVars>
          <dgm:bulletEnabled val="1"/>
        </dgm:presLayoutVars>
      </dgm:prSet>
      <dgm:spPr/>
    </dgm:pt>
    <dgm:pt modelId="{55D74B88-0BCD-4B12-8644-4543D48112B3}" type="pres">
      <dgm:prSet presAssocID="{E00A3B75-B584-4063-BF94-EE4472CFB002}" presName="sibTrans" presStyleCnt="0"/>
      <dgm:spPr/>
    </dgm:pt>
    <dgm:pt modelId="{B5247C91-5238-4E32-BA48-C3132B197967}" type="pres">
      <dgm:prSet presAssocID="{A01ED99C-D35A-43C7-90B2-5A147F3A20D8}" presName="node" presStyleLbl="node1" presStyleIdx="5" presStyleCnt="8">
        <dgm:presLayoutVars>
          <dgm:bulletEnabled val="1"/>
        </dgm:presLayoutVars>
      </dgm:prSet>
      <dgm:spPr/>
    </dgm:pt>
    <dgm:pt modelId="{64D3C7DE-3EF0-402F-A373-59BEE1D17A39}" type="pres">
      <dgm:prSet presAssocID="{F19AC7E7-5897-46D5-A18B-AB65861A255A}" presName="sibTrans" presStyleCnt="0"/>
      <dgm:spPr/>
    </dgm:pt>
    <dgm:pt modelId="{C47B0BEA-5B14-4A12-883D-A6B8B99B4031}" type="pres">
      <dgm:prSet presAssocID="{AA4ADEFA-0ADD-4D6C-9EA3-FBAD0BF684B3}" presName="node" presStyleLbl="node1" presStyleIdx="6" presStyleCnt="8">
        <dgm:presLayoutVars>
          <dgm:bulletEnabled val="1"/>
        </dgm:presLayoutVars>
      </dgm:prSet>
      <dgm:spPr/>
    </dgm:pt>
    <dgm:pt modelId="{1481D536-0BDC-43E7-B3A2-FB1D411112BF}" type="pres">
      <dgm:prSet presAssocID="{04A50CD3-D0DF-417A-B0F5-54BC5759866D}" presName="sibTrans" presStyleCnt="0"/>
      <dgm:spPr/>
    </dgm:pt>
    <dgm:pt modelId="{5F6126C7-EAB1-46E6-A654-9264C607F216}" type="pres">
      <dgm:prSet presAssocID="{A902EB68-795E-4846-B04B-16FBD5DEEF64}" presName="node" presStyleLbl="node1" presStyleIdx="7" presStyleCnt="8">
        <dgm:presLayoutVars>
          <dgm:bulletEnabled val="1"/>
        </dgm:presLayoutVars>
      </dgm:prSet>
      <dgm:spPr/>
    </dgm:pt>
  </dgm:ptLst>
  <dgm:cxnLst>
    <dgm:cxn modelId="{8297C619-BBAF-46D6-806B-B2E46658BCE3}" type="presOf" srcId="{A902EB68-795E-4846-B04B-16FBD5DEEF64}" destId="{5F6126C7-EAB1-46E6-A654-9264C607F216}" srcOrd="0" destOrd="0" presId="urn:microsoft.com/office/officeart/2005/8/layout/default"/>
    <dgm:cxn modelId="{CB29B91D-B02F-4982-A38D-B51CF43C48E6}" type="presOf" srcId="{A01ED99C-D35A-43C7-90B2-5A147F3A20D8}" destId="{B5247C91-5238-4E32-BA48-C3132B197967}" srcOrd="0" destOrd="0" presId="urn:microsoft.com/office/officeart/2005/8/layout/default"/>
    <dgm:cxn modelId="{AFD13E22-E78D-4668-842D-EF2AA54CE1B2}" srcId="{D704B029-98CE-4BAB-8C00-E579A8A2F012}" destId="{AA4ADEFA-0ADD-4D6C-9EA3-FBAD0BF684B3}" srcOrd="6" destOrd="0" parTransId="{DDA335EF-D036-4CAE-BDC0-CB7C4C95E664}" sibTransId="{04A50CD3-D0DF-417A-B0F5-54BC5759866D}"/>
    <dgm:cxn modelId="{B9AD8629-2323-4B1A-94C8-6E64A39C6691}" srcId="{D704B029-98CE-4BAB-8C00-E579A8A2F012}" destId="{B3D40909-EA53-41A4-884A-7569CA50173D}" srcOrd="0" destOrd="0" parTransId="{E81500C9-36DA-4F92-9B96-5A8341A13D3A}" sibTransId="{75E457B3-1F97-4A8A-99AE-85D455659BC2}"/>
    <dgm:cxn modelId="{FAE26F2B-0747-4D62-87DB-A8E7B77E0DAF}" type="presOf" srcId="{1E3C92FB-5A85-429F-A108-64CA73F1048A}" destId="{34831B25-5792-46B7-A6F0-9F7CBA34B072}" srcOrd="0" destOrd="0" presId="urn:microsoft.com/office/officeart/2005/8/layout/default"/>
    <dgm:cxn modelId="{A76A212F-4BAE-4284-9607-77F508454890}" type="presOf" srcId="{AA4ADEFA-0ADD-4D6C-9EA3-FBAD0BF684B3}" destId="{C47B0BEA-5B14-4A12-883D-A6B8B99B4031}" srcOrd="0" destOrd="0" presId="urn:microsoft.com/office/officeart/2005/8/layout/default"/>
    <dgm:cxn modelId="{D4C5553A-AB3E-4E21-80F9-27A9D78AD245}" srcId="{D704B029-98CE-4BAB-8C00-E579A8A2F012}" destId="{1E3C92FB-5A85-429F-A108-64CA73F1048A}" srcOrd="2" destOrd="0" parTransId="{98547E53-FA1E-43A2-8FF4-157A5AB83CFF}" sibTransId="{B32B6486-9049-40B5-8AFA-EC3CEEB50FAA}"/>
    <dgm:cxn modelId="{3651C842-48AD-4D95-AF03-342125AE033C}" srcId="{D704B029-98CE-4BAB-8C00-E579A8A2F012}" destId="{1007F980-649F-4915-9D45-6A85D9C554CE}" srcOrd="4" destOrd="0" parTransId="{A4549270-4238-4961-8525-EF0FCB7AE4A6}" sibTransId="{E00A3B75-B584-4063-BF94-EE4472CFB002}"/>
    <dgm:cxn modelId="{61EC826A-D80F-4158-9585-5EEF19C553E1}" srcId="{D704B029-98CE-4BAB-8C00-E579A8A2F012}" destId="{803B514F-A219-47EB-9EE4-F0454733EB0F}" srcOrd="1" destOrd="0" parTransId="{C9E0A1EA-B052-4BDB-8C20-0731F2777407}" sibTransId="{070F4493-6059-4CCF-AFD0-2505FCE1761E}"/>
    <dgm:cxn modelId="{E4D9B94F-26F5-4340-8322-E01B4240467E}" srcId="{D704B029-98CE-4BAB-8C00-E579A8A2F012}" destId="{62DB1AF8-4BCE-4B2B-8E60-2F8FAD32F5B7}" srcOrd="3" destOrd="0" parTransId="{E84E0823-13F0-45D1-9B9B-2E515CEB71D8}" sibTransId="{A6646ACF-D460-43FE-9C1B-ED2D30AB2C14}"/>
    <dgm:cxn modelId="{9E2AE970-45B9-4FA6-A408-97785825278C}" srcId="{D704B029-98CE-4BAB-8C00-E579A8A2F012}" destId="{A01ED99C-D35A-43C7-90B2-5A147F3A20D8}" srcOrd="5" destOrd="0" parTransId="{065C6E5F-DB26-4433-BC76-4DE5F92FE565}" sibTransId="{F19AC7E7-5897-46D5-A18B-AB65861A255A}"/>
    <dgm:cxn modelId="{55B5E076-B1DC-4DEB-BA13-42A5DEB62892}" type="presOf" srcId="{1007F980-649F-4915-9D45-6A85D9C554CE}" destId="{624ACA56-C9CB-413C-B54A-27A39549F72D}" srcOrd="0" destOrd="0" presId="urn:microsoft.com/office/officeart/2005/8/layout/default"/>
    <dgm:cxn modelId="{B57ED057-338E-465C-99E9-1554628253A0}" srcId="{D704B029-98CE-4BAB-8C00-E579A8A2F012}" destId="{A902EB68-795E-4846-B04B-16FBD5DEEF64}" srcOrd="7" destOrd="0" parTransId="{36A3D62E-29B2-46F2-9C73-B2F1C93E1A87}" sibTransId="{6C0F29F6-77E6-405C-81DD-C269DAC0C4F3}"/>
    <dgm:cxn modelId="{A7FA967D-CF31-4EAB-BCB8-9B3546B4EB69}" type="presOf" srcId="{62DB1AF8-4BCE-4B2B-8E60-2F8FAD32F5B7}" destId="{1333793E-6540-4747-B8D4-C33E01CCFCE3}" srcOrd="0" destOrd="0" presId="urn:microsoft.com/office/officeart/2005/8/layout/default"/>
    <dgm:cxn modelId="{12E243B7-A188-40D4-AFE6-DCA3C66BDE20}" type="presOf" srcId="{B3D40909-EA53-41A4-884A-7569CA50173D}" destId="{BF1D4F7C-F797-49C9-98DB-859C59101A74}" srcOrd="0" destOrd="0" presId="urn:microsoft.com/office/officeart/2005/8/layout/default"/>
    <dgm:cxn modelId="{292F04CC-979A-4E6C-950D-EDAF4D1DE1A9}" type="presOf" srcId="{D704B029-98CE-4BAB-8C00-E579A8A2F012}" destId="{8F84F08A-BE43-4067-95DB-CA51D2AA31AD}" srcOrd="0" destOrd="0" presId="urn:microsoft.com/office/officeart/2005/8/layout/default"/>
    <dgm:cxn modelId="{7C810DD9-C59C-461F-A641-D477C756D9CD}" type="presOf" srcId="{803B514F-A219-47EB-9EE4-F0454733EB0F}" destId="{B03C3C30-908E-46DB-BD1E-7C8971DFA8DD}" srcOrd="0" destOrd="0" presId="urn:microsoft.com/office/officeart/2005/8/layout/default"/>
    <dgm:cxn modelId="{A3E650CF-1369-45F4-B0D7-A65803C965C5}" type="presParOf" srcId="{8F84F08A-BE43-4067-95DB-CA51D2AA31AD}" destId="{BF1D4F7C-F797-49C9-98DB-859C59101A74}" srcOrd="0" destOrd="0" presId="urn:microsoft.com/office/officeart/2005/8/layout/default"/>
    <dgm:cxn modelId="{5CEBED0B-E2A3-4710-9F03-F4BCF7E3D1DB}" type="presParOf" srcId="{8F84F08A-BE43-4067-95DB-CA51D2AA31AD}" destId="{8CD9C5B5-0106-4A42-87EF-BAF64001A137}" srcOrd="1" destOrd="0" presId="urn:microsoft.com/office/officeart/2005/8/layout/default"/>
    <dgm:cxn modelId="{9A5C9F4C-CA3D-4B92-ACC2-6CB23D0B11CA}" type="presParOf" srcId="{8F84F08A-BE43-4067-95DB-CA51D2AA31AD}" destId="{B03C3C30-908E-46DB-BD1E-7C8971DFA8DD}" srcOrd="2" destOrd="0" presId="urn:microsoft.com/office/officeart/2005/8/layout/default"/>
    <dgm:cxn modelId="{E19F8DCC-7CAD-46A4-837F-6D26E6BD813B}" type="presParOf" srcId="{8F84F08A-BE43-4067-95DB-CA51D2AA31AD}" destId="{225A3FC3-B2E4-4904-8F90-AA25804CC375}" srcOrd="3" destOrd="0" presId="urn:microsoft.com/office/officeart/2005/8/layout/default"/>
    <dgm:cxn modelId="{211A3785-0CBE-410A-A16E-CB2490ACD6CD}" type="presParOf" srcId="{8F84F08A-BE43-4067-95DB-CA51D2AA31AD}" destId="{34831B25-5792-46B7-A6F0-9F7CBA34B072}" srcOrd="4" destOrd="0" presId="urn:microsoft.com/office/officeart/2005/8/layout/default"/>
    <dgm:cxn modelId="{F590CB14-D688-48EA-8803-D01E0D6D8EA6}" type="presParOf" srcId="{8F84F08A-BE43-4067-95DB-CA51D2AA31AD}" destId="{C78F014D-C8B6-4E66-B3CB-0E81C040C599}" srcOrd="5" destOrd="0" presId="urn:microsoft.com/office/officeart/2005/8/layout/default"/>
    <dgm:cxn modelId="{79FD058E-1D57-4701-87A6-3C08DBA5AD42}" type="presParOf" srcId="{8F84F08A-BE43-4067-95DB-CA51D2AA31AD}" destId="{1333793E-6540-4747-B8D4-C33E01CCFCE3}" srcOrd="6" destOrd="0" presId="urn:microsoft.com/office/officeart/2005/8/layout/default"/>
    <dgm:cxn modelId="{26B8AE6E-75F4-48CD-A49F-D609DE148C60}" type="presParOf" srcId="{8F84F08A-BE43-4067-95DB-CA51D2AA31AD}" destId="{39420D00-5352-4FA6-97BA-BD3613A37799}" srcOrd="7" destOrd="0" presId="urn:microsoft.com/office/officeart/2005/8/layout/default"/>
    <dgm:cxn modelId="{B3566EC3-973D-4CFF-B2ED-0C3D4F6B4514}" type="presParOf" srcId="{8F84F08A-BE43-4067-95DB-CA51D2AA31AD}" destId="{624ACA56-C9CB-413C-B54A-27A39549F72D}" srcOrd="8" destOrd="0" presId="urn:microsoft.com/office/officeart/2005/8/layout/default"/>
    <dgm:cxn modelId="{5D24B35B-4748-4CB4-B487-B7DF40B9AC26}" type="presParOf" srcId="{8F84F08A-BE43-4067-95DB-CA51D2AA31AD}" destId="{55D74B88-0BCD-4B12-8644-4543D48112B3}" srcOrd="9" destOrd="0" presId="urn:microsoft.com/office/officeart/2005/8/layout/default"/>
    <dgm:cxn modelId="{FE3FB742-AD17-43B1-AB1F-0CCC11DE12DF}" type="presParOf" srcId="{8F84F08A-BE43-4067-95DB-CA51D2AA31AD}" destId="{B5247C91-5238-4E32-BA48-C3132B197967}" srcOrd="10" destOrd="0" presId="urn:microsoft.com/office/officeart/2005/8/layout/default"/>
    <dgm:cxn modelId="{73578C51-E4FA-4660-8231-1304676E9192}" type="presParOf" srcId="{8F84F08A-BE43-4067-95DB-CA51D2AA31AD}" destId="{64D3C7DE-3EF0-402F-A373-59BEE1D17A39}" srcOrd="11" destOrd="0" presId="urn:microsoft.com/office/officeart/2005/8/layout/default"/>
    <dgm:cxn modelId="{7D59CF51-DABC-4523-92DE-440FBA5B719A}" type="presParOf" srcId="{8F84F08A-BE43-4067-95DB-CA51D2AA31AD}" destId="{C47B0BEA-5B14-4A12-883D-A6B8B99B4031}" srcOrd="12" destOrd="0" presId="urn:microsoft.com/office/officeart/2005/8/layout/default"/>
    <dgm:cxn modelId="{47E75D6C-8F44-4F17-AAB6-57B3ED1C4D48}" type="presParOf" srcId="{8F84F08A-BE43-4067-95DB-CA51D2AA31AD}" destId="{1481D536-0BDC-43E7-B3A2-FB1D411112BF}" srcOrd="13" destOrd="0" presId="urn:microsoft.com/office/officeart/2005/8/layout/default"/>
    <dgm:cxn modelId="{E5CEFFD5-6CC9-4B29-B7CA-FFFA471230B6}" type="presParOf" srcId="{8F84F08A-BE43-4067-95DB-CA51D2AA31AD}" destId="{5F6126C7-EAB1-46E6-A654-9264C607F21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7F32CED-F286-4147-9F88-A41FA344E88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57E8E25-BDB4-4102-AFA8-37CE3469E0FC}">
      <dgm:prSet/>
      <dgm:spPr/>
      <dgm:t>
        <a:bodyPr/>
        <a:lstStyle/>
        <a:p>
          <a:pPr>
            <a:defRPr cap="all"/>
          </a:pPr>
          <a:r>
            <a:rPr lang="en-US" dirty="0"/>
            <a:t>Exercise &amp;</a:t>
          </a:r>
        </a:p>
        <a:p>
          <a:pPr>
            <a:defRPr cap="all"/>
          </a:pPr>
          <a:r>
            <a:rPr lang="en-US" dirty="0"/>
            <a:t> MS </a:t>
          </a:r>
        </a:p>
      </dgm:t>
    </dgm:pt>
    <dgm:pt modelId="{243C3BA1-17C9-447C-9641-F3CB504DF203}" type="parTrans" cxnId="{67218DC1-A79B-4EE4-A664-CA4C5A5EF0C3}">
      <dgm:prSet/>
      <dgm:spPr/>
      <dgm:t>
        <a:bodyPr/>
        <a:lstStyle/>
        <a:p>
          <a:endParaRPr lang="en-US"/>
        </a:p>
      </dgm:t>
    </dgm:pt>
    <dgm:pt modelId="{371A699B-1A80-4699-B1B1-0E5EB487BEBF}" type="sibTrans" cxnId="{67218DC1-A79B-4EE4-A664-CA4C5A5EF0C3}">
      <dgm:prSet/>
      <dgm:spPr/>
      <dgm:t>
        <a:bodyPr/>
        <a:lstStyle/>
        <a:p>
          <a:endParaRPr lang="en-US"/>
        </a:p>
      </dgm:t>
    </dgm:pt>
    <dgm:pt modelId="{5BAE2538-CA32-4EFD-89F6-C451F424BD53}">
      <dgm:prSet/>
      <dgm:spPr/>
      <dgm:t>
        <a:bodyPr/>
        <a:lstStyle/>
        <a:p>
          <a:pPr>
            <a:defRPr cap="all"/>
          </a:pPr>
          <a:r>
            <a:rPr lang="en-US" dirty="0"/>
            <a:t>Nutrition &amp; MS </a:t>
          </a:r>
        </a:p>
      </dgm:t>
    </dgm:pt>
    <dgm:pt modelId="{99B2AEDE-5482-4D39-8571-CCE3ADB167A5}" type="parTrans" cxnId="{78DBC4AF-EB29-436C-AE9D-01A48E19189F}">
      <dgm:prSet/>
      <dgm:spPr/>
      <dgm:t>
        <a:bodyPr/>
        <a:lstStyle/>
        <a:p>
          <a:endParaRPr lang="en-US"/>
        </a:p>
      </dgm:t>
    </dgm:pt>
    <dgm:pt modelId="{8D22ACFC-AF23-4DD9-AFAA-1DB6301A7F3E}" type="sibTrans" cxnId="{78DBC4AF-EB29-436C-AE9D-01A48E19189F}">
      <dgm:prSet/>
      <dgm:spPr/>
      <dgm:t>
        <a:bodyPr/>
        <a:lstStyle/>
        <a:p>
          <a:endParaRPr lang="en-US"/>
        </a:p>
      </dgm:t>
    </dgm:pt>
    <dgm:pt modelId="{FE0D2AD2-A25D-4282-9645-E0E9268E1CAE}">
      <dgm:prSet/>
      <dgm:spPr/>
      <dgm:t>
        <a:bodyPr/>
        <a:lstStyle/>
        <a:p>
          <a:pPr>
            <a:defRPr cap="all"/>
          </a:pPr>
          <a:r>
            <a:rPr lang="en-US" dirty="0"/>
            <a:t>Sleep &amp; </a:t>
          </a:r>
        </a:p>
        <a:p>
          <a:pPr>
            <a:defRPr cap="all"/>
          </a:pPr>
          <a:r>
            <a:rPr lang="en-US" dirty="0"/>
            <a:t>MS </a:t>
          </a:r>
        </a:p>
      </dgm:t>
    </dgm:pt>
    <dgm:pt modelId="{5F2653F3-31C3-49AC-973B-41A314C0202F}" type="parTrans" cxnId="{C6329B87-E368-4D46-9704-15C1C7AEF52C}">
      <dgm:prSet/>
      <dgm:spPr/>
      <dgm:t>
        <a:bodyPr/>
        <a:lstStyle/>
        <a:p>
          <a:endParaRPr lang="en-US"/>
        </a:p>
      </dgm:t>
    </dgm:pt>
    <dgm:pt modelId="{5DBCED82-5B72-456D-9915-0310CB5F825D}" type="sibTrans" cxnId="{C6329B87-E368-4D46-9704-15C1C7AEF52C}">
      <dgm:prSet/>
      <dgm:spPr/>
      <dgm:t>
        <a:bodyPr/>
        <a:lstStyle/>
        <a:p>
          <a:endParaRPr lang="en-US"/>
        </a:p>
      </dgm:t>
    </dgm:pt>
    <dgm:pt modelId="{A345E8B9-008C-4D95-BD47-695C3562A91C}">
      <dgm:prSet/>
      <dgm:spPr/>
      <dgm:t>
        <a:bodyPr/>
        <a:lstStyle/>
        <a:p>
          <a:pPr>
            <a:defRPr cap="all"/>
          </a:pPr>
          <a:r>
            <a:rPr lang="en-US" dirty="0"/>
            <a:t>Pain &amp; </a:t>
          </a:r>
        </a:p>
        <a:p>
          <a:pPr>
            <a:defRPr cap="all"/>
          </a:pPr>
          <a:r>
            <a:rPr lang="en-US" dirty="0"/>
            <a:t>MS </a:t>
          </a:r>
        </a:p>
      </dgm:t>
    </dgm:pt>
    <dgm:pt modelId="{999B1598-6C4A-4FE6-99E3-81E50F9E62C6}" type="parTrans" cxnId="{EC6B8481-C930-47F2-A734-11BD805E1AA3}">
      <dgm:prSet/>
      <dgm:spPr/>
      <dgm:t>
        <a:bodyPr/>
        <a:lstStyle/>
        <a:p>
          <a:endParaRPr lang="en-US"/>
        </a:p>
      </dgm:t>
    </dgm:pt>
    <dgm:pt modelId="{1990C410-D6F6-433F-96EE-FA947F904297}" type="sibTrans" cxnId="{EC6B8481-C930-47F2-A734-11BD805E1AA3}">
      <dgm:prSet/>
      <dgm:spPr/>
      <dgm:t>
        <a:bodyPr/>
        <a:lstStyle/>
        <a:p>
          <a:endParaRPr lang="en-US"/>
        </a:p>
      </dgm:t>
    </dgm:pt>
    <dgm:pt modelId="{ADB484F6-5CEB-4DC7-A44E-95BA5B782124}" type="pres">
      <dgm:prSet presAssocID="{F7F32CED-F286-4147-9F88-A41FA344E885}" presName="root" presStyleCnt="0">
        <dgm:presLayoutVars>
          <dgm:dir/>
          <dgm:resizeHandles val="exact"/>
        </dgm:presLayoutVars>
      </dgm:prSet>
      <dgm:spPr/>
    </dgm:pt>
    <dgm:pt modelId="{933D2891-7130-4084-B47C-7DC7068D8DE8}" type="pres">
      <dgm:prSet presAssocID="{657E8E25-BDB4-4102-AFA8-37CE3469E0FC}" presName="compNode" presStyleCnt="0"/>
      <dgm:spPr/>
    </dgm:pt>
    <dgm:pt modelId="{1670F1FB-F997-469B-B9B3-2C2766715E95}" type="pres">
      <dgm:prSet presAssocID="{657E8E25-BDB4-4102-AFA8-37CE3469E0FC}" presName="iconBgRect" presStyleLbl="bgShp" presStyleIdx="0" presStyleCnt="4"/>
      <dgm:spPr>
        <a:prstGeom prst="round2DiagRect">
          <a:avLst>
            <a:gd name="adj1" fmla="val 29727"/>
            <a:gd name="adj2" fmla="val 0"/>
          </a:avLst>
        </a:prstGeom>
      </dgm:spPr>
    </dgm:pt>
    <dgm:pt modelId="{244C2224-7718-4CAA-A93A-C8EC0B92064F}" type="pres">
      <dgm:prSet presAssocID="{657E8E25-BDB4-4102-AFA8-37CE3469E0F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339A6AB7-45E6-40AF-9B8A-487C0AE8ECD2}" type="pres">
      <dgm:prSet presAssocID="{657E8E25-BDB4-4102-AFA8-37CE3469E0FC}" presName="spaceRect" presStyleCnt="0"/>
      <dgm:spPr/>
    </dgm:pt>
    <dgm:pt modelId="{889DFCBF-83B1-4F7A-A1F7-24CE81D11AE7}" type="pres">
      <dgm:prSet presAssocID="{657E8E25-BDB4-4102-AFA8-37CE3469E0FC}" presName="textRect" presStyleLbl="revTx" presStyleIdx="0" presStyleCnt="4">
        <dgm:presLayoutVars>
          <dgm:chMax val="1"/>
          <dgm:chPref val="1"/>
        </dgm:presLayoutVars>
      </dgm:prSet>
      <dgm:spPr/>
    </dgm:pt>
    <dgm:pt modelId="{94C7FE15-28E6-4778-AD0C-C2C4C982F672}" type="pres">
      <dgm:prSet presAssocID="{371A699B-1A80-4699-B1B1-0E5EB487BEBF}" presName="sibTrans" presStyleCnt="0"/>
      <dgm:spPr/>
    </dgm:pt>
    <dgm:pt modelId="{CFBBA4C5-FC3F-4723-B186-B3317C2969E9}" type="pres">
      <dgm:prSet presAssocID="{5BAE2538-CA32-4EFD-89F6-C451F424BD53}" presName="compNode" presStyleCnt="0"/>
      <dgm:spPr/>
    </dgm:pt>
    <dgm:pt modelId="{C34CB8DF-B2F5-4413-BE2A-809EFAE8B1E3}" type="pres">
      <dgm:prSet presAssocID="{5BAE2538-CA32-4EFD-89F6-C451F424BD53}" presName="iconBgRect" presStyleLbl="bgShp" presStyleIdx="1" presStyleCnt="4"/>
      <dgm:spPr>
        <a:prstGeom prst="round2DiagRect">
          <a:avLst>
            <a:gd name="adj1" fmla="val 29727"/>
            <a:gd name="adj2" fmla="val 0"/>
          </a:avLst>
        </a:prstGeom>
      </dgm:spPr>
    </dgm:pt>
    <dgm:pt modelId="{4B1AF32C-5DC7-46F3-B7F0-90C81DC43508}" type="pres">
      <dgm:prSet presAssocID="{5BAE2538-CA32-4EFD-89F6-C451F424BD5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93243D0F-56C9-4C9B-8732-76B913A0B308}" type="pres">
      <dgm:prSet presAssocID="{5BAE2538-CA32-4EFD-89F6-C451F424BD53}" presName="spaceRect" presStyleCnt="0"/>
      <dgm:spPr/>
    </dgm:pt>
    <dgm:pt modelId="{05A2C74B-40E1-44C9-AADE-103A26B0E8A1}" type="pres">
      <dgm:prSet presAssocID="{5BAE2538-CA32-4EFD-89F6-C451F424BD53}" presName="textRect" presStyleLbl="revTx" presStyleIdx="1" presStyleCnt="4">
        <dgm:presLayoutVars>
          <dgm:chMax val="1"/>
          <dgm:chPref val="1"/>
        </dgm:presLayoutVars>
      </dgm:prSet>
      <dgm:spPr/>
    </dgm:pt>
    <dgm:pt modelId="{5A8FDB1A-1358-4188-B88A-96A697496A21}" type="pres">
      <dgm:prSet presAssocID="{8D22ACFC-AF23-4DD9-AFAA-1DB6301A7F3E}" presName="sibTrans" presStyleCnt="0"/>
      <dgm:spPr/>
    </dgm:pt>
    <dgm:pt modelId="{087C0896-6D8D-4359-979E-DE5B69E58D50}" type="pres">
      <dgm:prSet presAssocID="{FE0D2AD2-A25D-4282-9645-E0E9268E1CAE}" presName="compNode" presStyleCnt="0"/>
      <dgm:spPr/>
    </dgm:pt>
    <dgm:pt modelId="{EDAC2D83-01B0-40F3-8BF7-DCC6FA386FF5}" type="pres">
      <dgm:prSet presAssocID="{FE0D2AD2-A25D-4282-9645-E0E9268E1CAE}" presName="iconBgRect" presStyleLbl="bgShp" presStyleIdx="2" presStyleCnt="4"/>
      <dgm:spPr>
        <a:prstGeom prst="round2DiagRect">
          <a:avLst>
            <a:gd name="adj1" fmla="val 29727"/>
            <a:gd name="adj2" fmla="val 0"/>
          </a:avLst>
        </a:prstGeom>
      </dgm:spPr>
    </dgm:pt>
    <dgm:pt modelId="{E3ED4AC6-E53A-494B-B48A-F7059676CD74}" type="pres">
      <dgm:prSet presAssocID="{FE0D2AD2-A25D-4282-9645-E0E9268E1CA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eep"/>
        </a:ext>
      </dgm:extLst>
    </dgm:pt>
    <dgm:pt modelId="{A78B9BD6-B24C-47E4-AF0A-AE12C14F2365}" type="pres">
      <dgm:prSet presAssocID="{FE0D2AD2-A25D-4282-9645-E0E9268E1CAE}" presName="spaceRect" presStyleCnt="0"/>
      <dgm:spPr/>
    </dgm:pt>
    <dgm:pt modelId="{F2CFCCCF-D7A2-4853-A8DD-E671DFCEF5AE}" type="pres">
      <dgm:prSet presAssocID="{FE0D2AD2-A25D-4282-9645-E0E9268E1CAE}" presName="textRect" presStyleLbl="revTx" presStyleIdx="2" presStyleCnt="4">
        <dgm:presLayoutVars>
          <dgm:chMax val="1"/>
          <dgm:chPref val="1"/>
        </dgm:presLayoutVars>
      </dgm:prSet>
      <dgm:spPr/>
    </dgm:pt>
    <dgm:pt modelId="{D117E7C9-4782-475A-8950-53BF13476705}" type="pres">
      <dgm:prSet presAssocID="{5DBCED82-5B72-456D-9915-0310CB5F825D}" presName="sibTrans" presStyleCnt="0"/>
      <dgm:spPr/>
    </dgm:pt>
    <dgm:pt modelId="{4B26910D-2EDE-44F3-920D-628CF7CF96FB}" type="pres">
      <dgm:prSet presAssocID="{A345E8B9-008C-4D95-BD47-695C3562A91C}" presName="compNode" presStyleCnt="0"/>
      <dgm:spPr/>
    </dgm:pt>
    <dgm:pt modelId="{07A23C5F-D797-4EB5-83AD-D4396F4EAD4C}" type="pres">
      <dgm:prSet presAssocID="{A345E8B9-008C-4D95-BD47-695C3562A91C}" presName="iconBgRect" presStyleLbl="bgShp" presStyleIdx="3" presStyleCnt="4"/>
      <dgm:spPr>
        <a:prstGeom prst="round2DiagRect">
          <a:avLst>
            <a:gd name="adj1" fmla="val 29727"/>
            <a:gd name="adj2" fmla="val 0"/>
          </a:avLst>
        </a:prstGeom>
      </dgm:spPr>
    </dgm:pt>
    <dgm:pt modelId="{661C511F-73AC-49F2-8BBD-4937C2D2D35B}" type="pres">
      <dgm:prSet presAssocID="{A345E8B9-008C-4D95-BD47-695C3562A91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dhesive Bandage with solid fill"/>
        </a:ext>
      </dgm:extLst>
    </dgm:pt>
    <dgm:pt modelId="{B3566028-3DF8-4D9B-A419-E7576901CE11}" type="pres">
      <dgm:prSet presAssocID="{A345E8B9-008C-4D95-BD47-695C3562A91C}" presName="spaceRect" presStyleCnt="0"/>
      <dgm:spPr/>
    </dgm:pt>
    <dgm:pt modelId="{4F7BFD26-2B12-4743-A25F-275E54108E67}" type="pres">
      <dgm:prSet presAssocID="{A345E8B9-008C-4D95-BD47-695C3562A91C}" presName="textRect" presStyleLbl="revTx" presStyleIdx="3" presStyleCnt="4">
        <dgm:presLayoutVars>
          <dgm:chMax val="1"/>
          <dgm:chPref val="1"/>
        </dgm:presLayoutVars>
      </dgm:prSet>
      <dgm:spPr/>
    </dgm:pt>
  </dgm:ptLst>
  <dgm:cxnLst>
    <dgm:cxn modelId="{43445F1C-63FB-45FA-860D-AAF7D08C1EB4}" type="presOf" srcId="{FE0D2AD2-A25D-4282-9645-E0E9268E1CAE}" destId="{F2CFCCCF-D7A2-4853-A8DD-E671DFCEF5AE}" srcOrd="0" destOrd="0" presId="urn:microsoft.com/office/officeart/2018/5/layout/IconLeafLabelList"/>
    <dgm:cxn modelId="{FB564946-6AAD-417D-9074-F875C161DAED}" type="presOf" srcId="{5BAE2538-CA32-4EFD-89F6-C451F424BD53}" destId="{05A2C74B-40E1-44C9-AADE-103A26B0E8A1}" srcOrd="0" destOrd="0" presId="urn:microsoft.com/office/officeart/2018/5/layout/IconLeafLabelList"/>
    <dgm:cxn modelId="{EC6B8481-C930-47F2-A734-11BD805E1AA3}" srcId="{F7F32CED-F286-4147-9F88-A41FA344E885}" destId="{A345E8B9-008C-4D95-BD47-695C3562A91C}" srcOrd="3" destOrd="0" parTransId="{999B1598-6C4A-4FE6-99E3-81E50F9E62C6}" sibTransId="{1990C410-D6F6-433F-96EE-FA947F904297}"/>
    <dgm:cxn modelId="{C6329B87-E368-4D46-9704-15C1C7AEF52C}" srcId="{F7F32CED-F286-4147-9F88-A41FA344E885}" destId="{FE0D2AD2-A25D-4282-9645-E0E9268E1CAE}" srcOrd="2" destOrd="0" parTransId="{5F2653F3-31C3-49AC-973B-41A314C0202F}" sibTransId="{5DBCED82-5B72-456D-9915-0310CB5F825D}"/>
    <dgm:cxn modelId="{61020789-8C6C-4460-A4AC-856304DFDA8A}" type="presOf" srcId="{657E8E25-BDB4-4102-AFA8-37CE3469E0FC}" destId="{889DFCBF-83B1-4F7A-A1F7-24CE81D11AE7}" srcOrd="0" destOrd="0" presId="urn:microsoft.com/office/officeart/2018/5/layout/IconLeafLabelList"/>
    <dgm:cxn modelId="{78BDACA9-0EA6-45FD-87DA-7D33D4E594CE}" type="presOf" srcId="{F7F32CED-F286-4147-9F88-A41FA344E885}" destId="{ADB484F6-5CEB-4DC7-A44E-95BA5B782124}" srcOrd="0" destOrd="0" presId="urn:microsoft.com/office/officeart/2018/5/layout/IconLeafLabelList"/>
    <dgm:cxn modelId="{78DBC4AF-EB29-436C-AE9D-01A48E19189F}" srcId="{F7F32CED-F286-4147-9F88-A41FA344E885}" destId="{5BAE2538-CA32-4EFD-89F6-C451F424BD53}" srcOrd="1" destOrd="0" parTransId="{99B2AEDE-5482-4D39-8571-CCE3ADB167A5}" sibTransId="{8D22ACFC-AF23-4DD9-AFAA-1DB6301A7F3E}"/>
    <dgm:cxn modelId="{67218DC1-A79B-4EE4-A664-CA4C5A5EF0C3}" srcId="{F7F32CED-F286-4147-9F88-A41FA344E885}" destId="{657E8E25-BDB4-4102-AFA8-37CE3469E0FC}" srcOrd="0" destOrd="0" parTransId="{243C3BA1-17C9-447C-9641-F3CB504DF203}" sibTransId="{371A699B-1A80-4699-B1B1-0E5EB487BEBF}"/>
    <dgm:cxn modelId="{080C50D2-4B55-453C-967E-4BA7F77E619E}" type="presOf" srcId="{A345E8B9-008C-4D95-BD47-695C3562A91C}" destId="{4F7BFD26-2B12-4743-A25F-275E54108E67}" srcOrd="0" destOrd="0" presId="urn:microsoft.com/office/officeart/2018/5/layout/IconLeafLabelList"/>
    <dgm:cxn modelId="{7BED2E4D-A04A-4E71-A781-6809BBB20E71}" type="presParOf" srcId="{ADB484F6-5CEB-4DC7-A44E-95BA5B782124}" destId="{933D2891-7130-4084-B47C-7DC7068D8DE8}" srcOrd="0" destOrd="0" presId="urn:microsoft.com/office/officeart/2018/5/layout/IconLeafLabelList"/>
    <dgm:cxn modelId="{E7A3EA35-E73E-434F-A82A-909DC6FED06A}" type="presParOf" srcId="{933D2891-7130-4084-B47C-7DC7068D8DE8}" destId="{1670F1FB-F997-469B-B9B3-2C2766715E95}" srcOrd="0" destOrd="0" presId="urn:microsoft.com/office/officeart/2018/5/layout/IconLeafLabelList"/>
    <dgm:cxn modelId="{CF545073-B333-4443-A1D6-32E33B9A4078}" type="presParOf" srcId="{933D2891-7130-4084-B47C-7DC7068D8DE8}" destId="{244C2224-7718-4CAA-A93A-C8EC0B92064F}" srcOrd="1" destOrd="0" presId="urn:microsoft.com/office/officeart/2018/5/layout/IconLeafLabelList"/>
    <dgm:cxn modelId="{1A1C7F8C-94A7-4324-81FB-9C8FC1179EED}" type="presParOf" srcId="{933D2891-7130-4084-B47C-7DC7068D8DE8}" destId="{339A6AB7-45E6-40AF-9B8A-487C0AE8ECD2}" srcOrd="2" destOrd="0" presId="urn:microsoft.com/office/officeart/2018/5/layout/IconLeafLabelList"/>
    <dgm:cxn modelId="{D0DA914C-ADE3-4DD4-905C-41F6E44F9549}" type="presParOf" srcId="{933D2891-7130-4084-B47C-7DC7068D8DE8}" destId="{889DFCBF-83B1-4F7A-A1F7-24CE81D11AE7}" srcOrd="3" destOrd="0" presId="urn:microsoft.com/office/officeart/2018/5/layout/IconLeafLabelList"/>
    <dgm:cxn modelId="{814B3CD9-96F5-42CF-B905-6FACAEDA38F0}" type="presParOf" srcId="{ADB484F6-5CEB-4DC7-A44E-95BA5B782124}" destId="{94C7FE15-28E6-4778-AD0C-C2C4C982F672}" srcOrd="1" destOrd="0" presId="urn:microsoft.com/office/officeart/2018/5/layout/IconLeafLabelList"/>
    <dgm:cxn modelId="{9016EF4A-1398-4B23-B4A5-A0EFABFC00D7}" type="presParOf" srcId="{ADB484F6-5CEB-4DC7-A44E-95BA5B782124}" destId="{CFBBA4C5-FC3F-4723-B186-B3317C2969E9}" srcOrd="2" destOrd="0" presId="urn:microsoft.com/office/officeart/2018/5/layout/IconLeafLabelList"/>
    <dgm:cxn modelId="{81F5BFE3-BF4E-4724-8AFF-09BC6F83D036}" type="presParOf" srcId="{CFBBA4C5-FC3F-4723-B186-B3317C2969E9}" destId="{C34CB8DF-B2F5-4413-BE2A-809EFAE8B1E3}" srcOrd="0" destOrd="0" presId="urn:microsoft.com/office/officeart/2018/5/layout/IconLeafLabelList"/>
    <dgm:cxn modelId="{27750A92-9564-4BF7-A682-C0E8995EFA42}" type="presParOf" srcId="{CFBBA4C5-FC3F-4723-B186-B3317C2969E9}" destId="{4B1AF32C-5DC7-46F3-B7F0-90C81DC43508}" srcOrd="1" destOrd="0" presId="urn:microsoft.com/office/officeart/2018/5/layout/IconLeafLabelList"/>
    <dgm:cxn modelId="{6E2B0057-66BA-4389-90E5-EF0A74967C68}" type="presParOf" srcId="{CFBBA4C5-FC3F-4723-B186-B3317C2969E9}" destId="{93243D0F-56C9-4C9B-8732-76B913A0B308}" srcOrd="2" destOrd="0" presId="urn:microsoft.com/office/officeart/2018/5/layout/IconLeafLabelList"/>
    <dgm:cxn modelId="{74386F84-E5EE-401C-9152-C7204B5B2F73}" type="presParOf" srcId="{CFBBA4C5-FC3F-4723-B186-B3317C2969E9}" destId="{05A2C74B-40E1-44C9-AADE-103A26B0E8A1}" srcOrd="3" destOrd="0" presId="urn:microsoft.com/office/officeart/2018/5/layout/IconLeafLabelList"/>
    <dgm:cxn modelId="{817AEDF4-5EE9-48F3-A68A-8455850C8AB8}" type="presParOf" srcId="{ADB484F6-5CEB-4DC7-A44E-95BA5B782124}" destId="{5A8FDB1A-1358-4188-B88A-96A697496A21}" srcOrd="3" destOrd="0" presId="urn:microsoft.com/office/officeart/2018/5/layout/IconLeafLabelList"/>
    <dgm:cxn modelId="{9C842C68-6FCD-40A3-B290-E0C5ED6219B4}" type="presParOf" srcId="{ADB484F6-5CEB-4DC7-A44E-95BA5B782124}" destId="{087C0896-6D8D-4359-979E-DE5B69E58D50}" srcOrd="4" destOrd="0" presId="urn:microsoft.com/office/officeart/2018/5/layout/IconLeafLabelList"/>
    <dgm:cxn modelId="{443BEA21-E3CC-4A90-BCBD-0726725CA059}" type="presParOf" srcId="{087C0896-6D8D-4359-979E-DE5B69E58D50}" destId="{EDAC2D83-01B0-40F3-8BF7-DCC6FA386FF5}" srcOrd="0" destOrd="0" presId="urn:microsoft.com/office/officeart/2018/5/layout/IconLeafLabelList"/>
    <dgm:cxn modelId="{14C39095-35D5-42D1-BE94-24C49DC07BF5}" type="presParOf" srcId="{087C0896-6D8D-4359-979E-DE5B69E58D50}" destId="{E3ED4AC6-E53A-494B-B48A-F7059676CD74}" srcOrd="1" destOrd="0" presId="urn:microsoft.com/office/officeart/2018/5/layout/IconLeafLabelList"/>
    <dgm:cxn modelId="{2657012B-EE4E-4FE0-88BD-634E26D3D354}" type="presParOf" srcId="{087C0896-6D8D-4359-979E-DE5B69E58D50}" destId="{A78B9BD6-B24C-47E4-AF0A-AE12C14F2365}" srcOrd="2" destOrd="0" presId="urn:microsoft.com/office/officeart/2018/5/layout/IconLeafLabelList"/>
    <dgm:cxn modelId="{2E2EDF18-6D50-4B60-9C76-89A283E9A8A3}" type="presParOf" srcId="{087C0896-6D8D-4359-979E-DE5B69E58D50}" destId="{F2CFCCCF-D7A2-4853-A8DD-E671DFCEF5AE}" srcOrd="3" destOrd="0" presId="urn:microsoft.com/office/officeart/2018/5/layout/IconLeafLabelList"/>
    <dgm:cxn modelId="{4622AD3D-5435-42EF-A590-CB386E5853DC}" type="presParOf" srcId="{ADB484F6-5CEB-4DC7-A44E-95BA5B782124}" destId="{D117E7C9-4782-475A-8950-53BF13476705}" srcOrd="5" destOrd="0" presId="urn:microsoft.com/office/officeart/2018/5/layout/IconLeafLabelList"/>
    <dgm:cxn modelId="{096A0864-1877-4AF8-A0CA-0494A2770FFF}" type="presParOf" srcId="{ADB484F6-5CEB-4DC7-A44E-95BA5B782124}" destId="{4B26910D-2EDE-44F3-920D-628CF7CF96FB}" srcOrd="6" destOrd="0" presId="urn:microsoft.com/office/officeart/2018/5/layout/IconLeafLabelList"/>
    <dgm:cxn modelId="{9C6379C2-BF2E-437D-8127-1A6532643C87}" type="presParOf" srcId="{4B26910D-2EDE-44F3-920D-628CF7CF96FB}" destId="{07A23C5F-D797-4EB5-83AD-D4396F4EAD4C}" srcOrd="0" destOrd="0" presId="urn:microsoft.com/office/officeart/2018/5/layout/IconLeafLabelList"/>
    <dgm:cxn modelId="{896CA3D0-6402-4046-AF7F-FC47E8A43DA8}" type="presParOf" srcId="{4B26910D-2EDE-44F3-920D-628CF7CF96FB}" destId="{661C511F-73AC-49F2-8BBD-4937C2D2D35B}" srcOrd="1" destOrd="0" presId="urn:microsoft.com/office/officeart/2018/5/layout/IconLeafLabelList"/>
    <dgm:cxn modelId="{8D8A2FCC-0B82-4B56-8751-F530106EDF15}" type="presParOf" srcId="{4B26910D-2EDE-44F3-920D-628CF7CF96FB}" destId="{B3566028-3DF8-4D9B-A419-E7576901CE11}" srcOrd="2" destOrd="0" presId="urn:microsoft.com/office/officeart/2018/5/layout/IconLeafLabelList"/>
    <dgm:cxn modelId="{161D4A56-8561-460F-951E-88DC93C6D477}" type="presParOf" srcId="{4B26910D-2EDE-44F3-920D-628CF7CF96FB}" destId="{4F7BFD26-2B12-4743-A25F-275E54108E6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01AE6-8CEB-42A5-A129-9DAB96323BA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FB2BB6-0F94-4C52-A9A7-4E6B876AD4D9}">
      <dgm:prSet/>
      <dgm:spPr/>
      <dgm:t>
        <a:bodyPr/>
        <a:lstStyle/>
        <a:p>
          <a:pPr>
            <a:lnSpc>
              <a:spcPct val="100000"/>
            </a:lnSpc>
          </a:pPr>
          <a:r>
            <a:rPr lang="en-US" dirty="0"/>
            <a:t>Multi-dimensional team model most effective and efficient treatment approach for MS (Harris et al., 2003; Vickery et al., 2000; Forbes, 2007) </a:t>
          </a:r>
        </a:p>
      </dgm:t>
    </dgm:pt>
    <dgm:pt modelId="{6C7C2B61-1E2D-45ED-B9CF-E6A078BD1F8F}" type="parTrans" cxnId="{AFD5FF39-C213-4858-8ABE-5F874E18EDAE}">
      <dgm:prSet/>
      <dgm:spPr/>
      <dgm:t>
        <a:bodyPr/>
        <a:lstStyle/>
        <a:p>
          <a:endParaRPr lang="en-US"/>
        </a:p>
      </dgm:t>
    </dgm:pt>
    <dgm:pt modelId="{2749B254-8DCA-4C4A-9AC8-7C393EB833F0}" type="sibTrans" cxnId="{AFD5FF39-C213-4858-8ABE-5F874E18EDAE}">
      <dgm:prSet/>
      <dgm:spPr/>
      <dgm:t>
        <a:bodyPr/>
        <a:lstStyle/>
        <a:p>
          <a:endParaRPr lang="en-US"/>
        </a:p>
      </dgm:t>
    </dgm:pt>
    <dgm:pt modelId="{572C7635-B955-4739-BA7E-926A8CE0AF6E}">
      <dgm:prSet/>
      <dgm:spPr/>
      <dgm:t>
        <a:bodyPr/>
        <a:lstStyle/>
        <a:p>
          <a:pPr>
            <a:lnSpc>
              <a:spcPct val="100000"/>
            </a:lnSpc>
          </a:pPr>
          <a:r>
            <a:rPr lang="en-US" dirty="0"/>
            <a:t>“An interdisciplinary approach to MS care facilitates coordination of services and continuity of care, while avoiding duplication and fragmentation for the patient and family.” </a:t>
          </a:r>
        </a:p>
      </dgm:t>
    </dgm:pt>
    <dgm:pt modelId="{A2FE3DF8-44DF-4A8E-98F8-695C15FC73C7}" type="parTrans" cxnId="{80FCAE70-B760-4799-BD61-2DAF943B011B}">
      <dgm:prSet/>
      <dgm:spPr/>
      <dgm:t>
        <a:bodyPr/>
        <a:lstStyle/>
        <a:p>
          <a:endParaRPr lang="en-US"/>
        </a:p>
      </dgm:t>
    </dgm:pt>
    <dgm:pt modelId="{5BA654C1-2B60-4503-A561-8AA46F2E4A8F}" type="sibTrans" cxnId="{80FCAE70-B760-4799-BD61-2DAF943B011B}">
      <dgm:prSet/>
      <dgm:spPr/>
      <dgm:t>
        <a:bodyPr/>
        <a:lstStyle/>
        <a:p>
          <a:endParaRPr lang="en-US"/>
        </a:p>
      </dgm:t>
    </dgm:pt>
    <dgm:pt modelId="{E8EDBC62-BA49-46A3-80FE-3BBDBA36EEFA}">
      <dgm:prSet/>
      <dgm:spPr/>
      <dgm:t>
        <a:bodyPr/>
        <a:lstStyle/>
        <a:p>
          <a:pPr>
            <a:lnSpc>
              <a:spcPct val="100000"/>
            </a:lnSpc>
          </a:pPr>
          <a:r>
            <a:rPr lang="en-US" dirty="0"/>
            <a:t>Interdisciplinary care for MS embodies notion of patient empowerment </a:t>
          </a:r>
          <a:br>
            <a:rPr lang="en-US" dirty="0"/>
          </a:br>
          <a:endParaRPr lang="en-US" dirty="0"/>
        </a:p>
      </dgm:t>
    </dgm:pt>
    <dgm:pt modelId="{FED670D0-9A29-4E59-8AAF-9ED10BFFDABD}" type="parTrans" cxnId="{431BCBC3-7534-4ED9-AAA6-727EB7920306}">
      <dgm:prSet/>
      <dgm:spPr/>
      <dgm:t>
        <a:bodyPr/>
        <a:lstStyle/>
        <a:p>
          <a:endParaRPr lang="en-US"/>
        </a:p>
      </dgm:t>
    </dgm:pt>
    <dgm:pt modelId="{02D47F89-F473-4838-A43C-521A0D9C3C5C}" type="sibTrans" cxnId="{431BCBC3-7534-4ED9-AAA6-727EB7920306}">
      <dgm:prSet/>
      <dgm:spPr/>
      <dgm:t>
        <a:bodyPr/>
        <a:lstStyle/>
        <a:p>
          <a:endParaRPr lang="en-US"/>
        </a:p>
      </dgm:t>
    </dgm:pt>
    <dgm:pt modelId="{86ED3262-C17F-48BA-8BE7-2FF42C8F625B}" type="pres">
      <dgm:prSet presAssocID="{25101AE6-8CEB-42A5-A129-9DAB96323BA4}" presName="root" presStyleCnt="0">
        <dgm:presLayoutVars>
          <dgm:dir/>
          <dgm:resizeHandles val="exact"/>
        </dgm:presLayoutVars>
      </dgm:prSet>
      <dgm:spPr/>
    </dgm:pt>
    <dgm:pt modelId="{353C5A0A-4058-49F1-BFAA-2B30DEC64984}" type="pres">
      <dgm:prSet presAssocID="{74FB2BB6-0F94-4C52-A9A7-4E6B876AD4D9}" presName="compNode" presStyleCnt="0"/>
      <dgm:spPr/>
    </dgm:pt>
    <dgm:pt modelId="{AC44CA45-E389-4ACA-9DFF-FD132F70FA56}" type="pres">
      <dgm:prSet presAssocID="{74FB2BB6-0F94-4C52-A9A7-4E6B876AD4D9}" presName="bgRect" presStyleLbl="bgShp" presStyleIdx="0" presStyleCnt="3"/>
      <dgm:spPr/>
    </dgm:pt>
    <dgm:pt modelId="{792D9F7B-47D3-4DA7-898F-89DAA8D85396}" type="pres">
      <dgm:prSet presAssocID="{74FB2BB6-0F94-4C52-A9A7-4E6B876AD4D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1DD839B7-83FC-490E-A910-C6614F4D18EC}" type="pres">
      <dgm:prSet presAssocID="{74FB2BB6-0F94-4C52-A9A7-4E6B876AD4D9}" presName="spaceRect" presStyleCnt="0"/>
      <dgm:spPr/>
    </dgm:pt>
    <dgm:pt modelId="{07035F87-CFE8-4B02-AE97-58BE1DD1A91C}" type="pres">
      <dgm:prSet presAssocID="{74FB2BB6-0F94-4C52-A9A7-4E6B876AD4D9}" presName="parTx" presStyleLbl="revTx" presStyleIdx="0" presStyleCnt="3">
        <dgm:presLayoutVars>
          <dgm:chMax val="0"/>
          <dgm:chPref val="0"/>
        </dgm:presLayoutVars>
      </dgm:prSet>
      <dgm:spPr/>
    </dgm:pt>
    <dgm:pt modelId="{F21EDEF6-680B-4604-B100-A27C69DC5EAF}" type="pres">
      <dgm:prSet presAssocID="{2749B254-8DCA-4C4A-9AC8-7C393EB833F0}" presName="sibTrans" presStyleCnt="0"/>
      <dgm:spPr/>
    </dgm:pt>
    <dgm:pt modelId="{CCECB29B-69B3-4494-AC8B-12FFE0111160}" type="pres">
      <dgm:prSet presAssocID="{572C7635-B955-4739-BA7E-926A8CE0AF6E}" presName="compNode" presStyleCnt="0"/>
      <dgm:spPr/>
    </dgm:pt>
    <dgm:pt modelId="{19AEE41F-3DAC-40FC-B33F-057CAFFF5335}" type="pres">
      <dgm:prSet presAssocID="{572C7635-B955-4739-BA7E-926A8CE0AF6E}" presName="bgRect" presStyleLbl="bgShp" presStyleIdx="1" presStyleCnt="3"/>
      <dgm:spPr/>
    </dgm:pt>
    <dgm:pt modelId="{9C98731E-7F77-49B6-AC27-A0BC5EF8BD1E}" type="pres">
      <dgm:prSet presAssocID="{572C7635-B955-4739-BA7E-926A8CE0AF6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ycle with people with solid fill"/>
        </a:ext>
      </dgm:extLst>
    </dgm:pt>
    <dgm:pt modelId="{7A9C8D22-6892-4D3E-A577-7D3CA96880F1}" type="pres">
      <dgm:prSet presAssocID="{572C7635-B955-4739-BA7E-926A8CE0AF6E}" presName="spaceRect" presStyleCnt="0"/>
      <dgm:spPr/>
    </dgm:pt>
    <dgm:pt modelId="{C642A709-A2C2-44C3-BFBE-228470467DD6}" type="pres">
      <dgm:prSet presAssocID="{572C7635-B955-4739-BA7E-926A8CE0AF6E}" presName="parTx" presStyleLbl="revTx" presStyleIdx="1" presStyleCnt="3">
        <dgm:presLayoutVars>
          <dgm:chMax val="0"/>
          <dgm:chPref val="0"/>
        </dgm:presLayoutVars>
      </dgm:prSet>
      <dgm:spPr/>
    </dgm:pt>
    <dgm:pt modelId="{B47DCD12-2D11-4048-998E-75543505A442}" type="pres">
      <dgm:prSet presAssocID="{5BA654C1-2B60-4503-A561-8AA46F2E4A8F}" presName="sibTrans" presStyleCnt="0"/>
      <dgm:spPr/>
    </dgm:pt>
    <dgm:pt modelId="{9C35CE51-0E0E-43E3-A50E-037195114D5A}" type="pres">
      <dgm:prSet presAssocID="{E8EDBC62-BA49-46A3-80FE-3BBDBA36EEFA}" presName="compNode" presStyleCnt="0"/>
      <dgm:spPr/>
    </dgm:pt>
    <dgm:pt modelId="{069D7C5D-EFBE-45A7-9D27-B73571FF9A71}" type="pres">
      <dgm:prSet presAssocID="{E8EDBC62-BA49-46A3-80FE-3BBDBA36EEFA}" presName="bgRect" presStyleLbl="bgShp" presStyleIdx="2" presStyleCnt="3"/>
      <dgm:spPr/>
    </dgm:pt>
    <dgm:pt modelId="{E323BAAF-EDF4-4B9B-9A81-C299B8B670CF}" type="pres">
      <dgm:prSet presAssocID="{E8EDBC62-BA49-46A3-80FE-3BBDBA36EE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enched Fist with solid fill"/>
        </a:ext>
      </dgm:extLst>
    </dgm:pt>
    <dgm:pt modelId="{A0441535-5A26-427D-B5D1-4CDF2A63AED2}" type="pres">
      <dgm:prSet presAssocID="{E8EDBC62-BA49-46A3-80FE-3BBDBA36EEFA}" presName="spaceRect" presStyleCnt="0"/>
      <dgm:spPr/>
    </dgm:pt>
    <dgm:pt modelId="{D9DF9783-BE96-4F6B-A2C8-BD70061D7686}" type="pres">
      <dgm:prSet presAssocID="{E8EDBC62-BA49-46A3-80FE-3BBDBA36EEFA}" presName="parTx" presStyleLbl="revTx" presStyleIdx="2" presStyleCnt="3">
        <dgm:presLayoutVars>
          <dgm:chMax val="0"/>
          <dgm:chPref val="0"/>
        </dgm:presLayoutVars>
      </dgm:prSet>
      <dgm:spPr/>
    </dgm:pt>
  </dgm:ptLst>
  <dgm:cxnLst>
    <dgm:cxn modelId="{949C2802-49FA-4F09-9345-2455C7390958}" type="presOf" srcId="{E8EDBC62-BA49-46A3-80FE-3BBDBA36EEFA}" destId="{D9DF9783-BE96-4F6B-A2C8-BD70061D7686}" srcOrd="0" destOrd="0" presId="urn:microsoft.com/office/officeart/2018/2/layout/IconVerticalSolidList"/>
    <dgm:cxn modelId="{AFD5FF39-C213-4858-8ABE-5F874E18EDAE}" srcId="{25101AE6-8CEB-42A5-A129-9DAB96323BA4}" destId="{74FB2BB6-0F94-4C52-A9A7-4E6B876AD4D9}" srcOrd="0" destOrd="0" parTransId="{6C7C2B61-1E2D-45ED-B9CF-E6A078BD1F8F}" sibTransId="{2749B254-8DCA-4C4A-9AC8-7C393EB833F0}"/>
    <dgm:cxn modelId="{A4BA9E6D-A1CA-4FB0-8BC5-C88AC092587C}" type="presOf" srcId="{572C7635-B955-4739-BA7E-926A8CE0AF6E}" destId="{C642A709-A2C2-44C3-BFBE-228470467DD6}" srcOrd="0" destOrd="0" presId="urn:microsoft.com/office/officeart/2018/2/layout/IconVerticalSolidList"/>
    <dgm:cxn modelId="{80FCAE70-B760-4799-BD61-2DAF943B011B}" srcId="{25101AE6-8CEB-42A5-A129-9DAB96323BA4}" destId="{572C7635-B955-4739-BA7E-926A8CE0AF6E}" srcOrd="1" destOrd="0" parTransId="{A2FE3DF8-44DF-4A8E-98F8-695C15FC73C7}" sibTransId="{5BA654C1-2B60-4503-A561-8AA46F2E4A8F}"/>
    <dgm:cxn modelId="{EC88068F-23F3-40B0-9FC5-EEC3C04D9095}" type="presOf" srcId="{25101AE6-8CEB-42A5-A129-9DAB96323BA4}" destId="{86ED3262-C17F-48BA-8BE7-2FF42C8F625B}" srcOrd="0" destOrd="0" presId="urn:microsoft.com/office/officeart/2018/2/layout/IconVerticalSolidList"/>
    <dgm:cxn modelId="{DF2F42A7-C5DE-4744-A78B-5A5C6DECAAA0}" type="presOf" srcId="{74FB2BB6-0F94-4C52-A9A7-4E6B876AD4D9}" destId="{07035F87-CFE8-4B02-AE97-58BE1DD1A91C}" srcOrd="0" destOrd="0" presId="urn:microsoft.com/office/officeart/2018/2/layout/IconVerticalSolidList"/>
    <dgm:cxn modelId="{431BCBC3-7534-4ED9-AAA6-727EB7920306}" srcId="{25101AE6-8CEB-42A5-A129-9DAB96323BA4}" destId="{E8EDBC62-BA49-46A3-80FE-3BBDBA36EEFA}" srcOrd="2" destOrd="0" parTransId="{FED670D0-9A29-4E59-8AAF-9ED10BFFDABD}" sibTransId="{02D47F89-F473-4838-A43C-521A0D9C3C5C}"/>
    <dgm:cxn modelId="{6CDC97F4-E592-4AB7-8404-B8432DDF71C3}" type="presParOf" srcId="{86ED3262-C17F-48BA-8BE7-2FF42C8F625B}" destId="{353C5A0A-4058-49F1-BFAA-2B30DEC64984}" srcOrd="0" destOrd="0" presId="urn:microsoft.com/office/officeart/2018/2/layout/IconVerticalSolidList"/>
    <dgm:cxn modelId="{0410A738-29AD-4F79-8B67-DDCEDA5A6440}" type="presParOf" srcId="{353C5A0A-4058-49F1-BFAA-2B30DEC64984}" destId="{AC44CA45-E389-4ACA-9DFF-FD132F70FA56}" srcOrd="0" destOrd="0" presId="urn:microsoft.com/office/officeart/2018/2/layout/IconVerticalSolidList"/>
    <dgm:cxn modelId="{D9E24AFB-BE72-42FD-A31D-4CC9022C18ED}" type="presParOf" srcId="{353C5A0A-4058-49F1-BFAA-2B30DEC64984}" destId="{792D9F7B-47D3-4DA7-898F-89DAA8D85396}" srcOrd="1" destOrd="0" presId="urn:microsoft.com/office/officeart/2018/2/layout/IconVerticalSolidList"/>
    <dgm:cxn modelId="{11880071-3692-4270-8E71-677AAD692272}" type="presParOf" srcId="{353C5A0A-4058-49F1-BFAA-2B30DEC64984}" destId="{1DD839B7-83FC-490E-A910-C6614F4D18EC}" srcOrd="2" destOrd="0" presId="urn:microsoft.com/office/officeart/2018/2/layout/IconVerticalSolidList"/>
    <dgm:cxn modelId="{BE9077A2-C362-4477-87CD-648CE7AEDECF}" type="presParOf" srcId="{353C5A0A-4058-49F1-BFAA-2B30DEC64984}" destId="{07035F87-CFE8-4B02-AE97-58BE1DD1A91C}" srcOrd="3" destOrd="0" presId="urn:microsoft.com/office/officeart/2018/2/layout/IconVerticalSolidList"/>
    <dgm:cxn modelId="{0CADA658-2544-484B-9E54-139D0691EB00}" type="presParOf" srcId="{86ED3262-C17F-48BA-8BE7-2FF42C8F625B}" destId="{F21EDEF6-680B-4604-B100-A27C69DC5EAF}" srcOrd="1" destOrd="0" presId="urn:microsoft.com/office/officeart/2018/2/layout/IconVerticalSolidList"/>
    <dgm:cxn modelId="{32663FFA-A997-45ED-A1C0-BE0BB7CF3B2C}" type="presParOf" srcId="{86ED3262-C17F-48BA-8BE7-2FF42C8F625B}" destId="{CCECB29B-69B3-4494-AC8B-12FFE0111160}" srcOrd="2" destOrd="0" presId="urn:microsoft.com/office/officeart/2018/2/layout/IconVerticalSolidList"/>
    <dgm:cxn modelId="{9B545918-A5D7-42FA-B415-11E0BCE69FC4}" type="presParOf" srcId="{CCECB29B-69B3-4494-AC8B-12FFE0111160}" destId="{19AEE41F-3DAC-40FC-B33F-057CAFFF5335}" srcOrd="0" destOrd="0" presId="urn:microsoft.com/office/officeart/2018/2/layout/IconVerticalSolidList"/>
    <dgm:cxn modelId="{C01383B1-6DDB-49BF-AA9D-F45D1A547518}" type="presParOf" srcId="{CCECB29B-69B3-4494-AC8B-12FFE0111160}" destId="{9C98731E-7F77-49B6-AC27-A0BC5EF8BD1E}" srcOrd="1" destOrd="0" presId="urn:microsoft.com/office/officeart/2018/2/layout/IconVerticalSolidList"/>
    <dgm:cxn modelId="{5D278283-DD3E-4E37-8C50-E937AF6EDDC6}" type="presParOf" srcId="{CCECB29B-69B3-4494-AC8B-12FFE0111160}" destId="{7A9C8D22-6892-4D3E-A577-7D3CA96880F1}" srcOrd="2" destOrd="0" presId="urn:microsoft.com/office/officeart/2018/2/layout/IconVerticalSolidList"/>
    <dgm:cxn modelId="{F47A3F78-603A-4A9E-A88A-025BCDDFB7AA}" type="presParOf" srcId="{CCECB29B-69B3-4494-AC8B-12FFE0111160}" destId="{C642A709-A2C2-44C3-BFBE-228470467DD6}" srcOrd="3" destOrd="0" presId="urn:microsoft.com/office/officeart/2018/2/layout/IconVerticalSolidList"/>
    <dgm:cxn modelId="{B33B721C-85F4-4B77-A39B-C19E5B5FEE3F}" type="presParOf" srcId="{86ED3262-C17F-48BA-8BE7-2FF42C8F625B}" destId="{B47DCD12-2D11-4048-998E-75543505A442}" srcOrd="3" destOrd="0" presId="urn:microsoft.com/office/officeart/2018/2/layout/IconVerticalSolidList"/>
    <dgm:cxn modelId="{40D77E92-E713-4067-B9B2-2CC66D4F0B43}" type="presParOf" srcId="{86ED3262-C17F-48BA-8BE7-2FF42C8F625B}" destId="{9C35CE51-0E0E-43E3-A50E-037195114D5A}" srcOrd="4" destOrd="0" presId="urn:microsoft.com/office/officeart/2018/2/layout/IconVerticalSolidList"/>
    <dgm:cxn modelId="{B5170564-828B-4EA7-A4CD-4265A56A68E8}" type="presParOf" srcId="{9C35CE51-0E0E-43E3-A50E-037195114D5A}" destId="{069D7C5D-EFBE-45A7-9D27-B73571FF9A71}" srcOrd="0" destOrd="0" presId="urn:microsoft.com/office/officeart/2018/2/layout/IconVerticalSolidList"/>
    <dgm:cxn modelId="{C8E526C9-FD03-4A40-B187-78CA91B1D309}" type="presParOf" srcId="{9C35CE51-0E0E-43E3-A50E-037195114D5A}" destId="{E323BAAF-EDF4-4B9B-9A81-C299B8B670CF}" srcOrd="1" destOrd="0" presId="urn:microsoft.com/office/officeart/2018/2/layout/IconVerticalSolidList"/>
    <dgm:cxn modelId="{0F6A0D44-0799-4B80-BB86-4DCA2DA9456D}" type="presParOf" srcId="{9C35CE51-0E0E-43E3-A50E-037195114D5A}" destId="{A0441535-5A26-427D-B5D1-4CDF2A63AED2}" srcOrd="2" destOrd="0" presId="urn:microsoft.com/office/officeart/2018/2/layout/IconVerticalSolidList"/>
    <dgm:cxn modelId="{88F194F5-FE36-4BC4-838F-6054B054FF2F}" type="presParOf" srcId="{9C35CE51-0E0E-43E3-A50E-037195114D5A}" destId="{D9DF9783-BE96-4F6B-A2C8-BD70061D76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C911F-856F-42ED-94D9-1DCEC51983B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7D6D365-E165-4DD4-A485-934BDBBF814C}">
      <dgm:prSet/>
      <dgm:spPr/>
      <dgm:t>
        <a:bodyPr/>
        <a:lstStyle/>
        <a:p>
          <a:r>
            <a:rPr lang="en-US" b="1" dirty="0"/>
            <a:t>Worldwide Prevalence</a:t>
          </a:r>
          <a:r>
            <a:rPr lang="en-US" dirty="0"/>
            <a:t>: MS organizations have estimated that </a:t>
          </a:r>
          <a:r>
            <a:rPr lang="en-US" b="1" dirty="0"/>
            <a:t>2.3 million people </a:t>
          </a:r>
          <a:r>
            <a:rPr lang="en-US" dirty="0"/>
            <a:t>are living with MS worldwide. </a:t>
          </a:r>
        </a:p>
      </dgm:t>
    </dgm:pt>
    <dgm:pt modelId="{106D1378-151B-4FB8-84C3-04F7DC85417C}" type="parTrans" cxnId="{2991B141-2867-446C-B302-FA7BAF73AD76}">
      <dgm:prSet/>
      <dgm:spPr/>
      <dgm:t>
        <a:bodyPr/>
        <a:lstStyle/>
        <a:p>
          <a:endParaRPr lang="en-US"/>
        </a:p>
      </dgm:t>
    </dgm:pt>
    <dgm:pt modelId="{A27C6AC4-9733-4745-8E94-96D9B932E27F}" type="sibTrans" cxnId="{2991B141-2867-446C-B302-FA7BAF73AD76}">
      <dgm:prSet/>
      <dgm:spPr/>
      <dgm:t>
        <a:bodyPr/>
        <a:lstStyle/>
        <a:p>
          <a:endParaRPr lang="en-US"/>
        </a:p>
      </dgm:t>
    </dgm:pt>
    <dgm:pt modelId="{A4E9BD59-22AC-4FC9-8B78-96D0EB41F929}">
      <dgm:prSet/>
      <dgm:spPr/>
      <dgm:t>
        <a:bodyPr/>
        <a:lstStyle/>
        <a:p>
          <a:r>
            <a:rPr lang="en-US" b="1" dirty="0"/>
            <a:t>US Prevalence</a:t>
          </a:r>
          <a:r>
            <a:rPr lang="en-US" dirty="0"/>
            <a:t>: Nearly </a:t>
          </a:r>
          <a:r>
            <a:rPr lang="en-US" b="1" dirty="0"/>
            <a:t>1 million adults </a:t>
          </a:r>
          <a:r>
            <a:rPr lang="en-US" dirty="0"/>
            <a:t>living with MS in the United States. This is more than </a:t>
          </a:r>
          <a:r>
            <a:rPr lang="en-US" i="1" dirty="0"/>
            <a:t>twice </a:t>
          </a:r>
          <a:r>
            <a:rPr lang="en-US" dirty="0"/>
            <a:t>the previously reported number from a national study in 1975 and subsequent updates (Wallin, et al., 2019)</a:t>
          </a:r>
        </a:p>
      </dgm:t>
    </dgm:pt>
    <dgm:pt modelId="{85D97789-BB8B-4D38-BBA6-08B172C0E2C7}" type="parTrans" cxnId="{77EFB2A7-9E24-456E-9CA6-80457A5EE28C}">
      <dgm:prSet/>
      <dgm:spPr/>
      <dgm:t>
        <a:bodyPr/>
        <a:lstStyle/>
        <a:p>
          <a:endParaRPr lang="en-US"/>
        </a:p>
      </dgm:t>
    </dgm:pt>
    <dgm:pt modelId="{1859E7F0-631E-4E59-858B-D2ED50422D14}" type="sibTrans" cxnId="{77EFB2A7-9E24-456E-9CA6-80457A5EE28C}">
      <dgm:prSet/>
      <dgm:spPr/>
      <dgm:t>
        <a:bodyPr/>
        <a:lstStyle/>
        <a:p>
          <a:endParaRPr lang="en-US"/>
        </a:p>
      </dgm:t>
    </dgm:pt>
    <dgm:pt modelId="{B15FC49E-3FD0-4E79-BBA7-D6DD6599023E}">
      <dgm:prSet/>
      <dgm:spPr/>
      <dgm:t>
        <a:bodyPr/>
        <a:lstStyle/>
        <a:p>
          <a:r>
            <a:rPr lang="en-US" b="1" dirty="0"/>
            <a:t>Incidence</a:t>
          </a:r>
          <a:r>
            <a:rPr lang="en-US" dirty="0"/>
            <a:t> (new cases): With the challenges inherent in promptly and correctly identifying people with MS, arriving at an accurate incidence figure has been virtually impossible.</a:t>
          </a:r>
        </a:p>
      </dgm:t>
    </dgm:pt>
    <dgm:pt modelId="{ADC3D954-BAED-47A5-8E77-28D888636BD3}" type="parTrans" cxnId="{6D83DB17-90B6-41CF-8619-B6864173AA66}">
      <dgm:prSet/>
      <dgm:spPr/>
      <dgm:t>
        <a:bodyPr/>
        <a:lstStyle/>
        <a:p>
          <a:endParaRPr lang="en-US"/>
        </a:p>
      </dgm:t>
    </dgm:pt>
    <dgm:pt modelId="{F76B0EC2-A81E-44C8-BEA0-C197F5BC77B2}" type="sibTrans" cxnId="{6D83DB17-90B6-41CF-8619-B6864173AA66}">
      <dgm:prSet/>
      <dgm:spPr/>
      <dgm:t>
        <a:bodyPr/>
        <a:lstStyle/>
        <a:p>
          <a:endParaRPr lang="en-US"/>
        </a:p>
      </dgm:t>
    </dgm:pt>
    <dgm:pt modelId="{3D43056C-21B1-4F6E-A97B-9ED430A1CEAD}" type="pres">
      <dgm:prSet presAssocID="{EBBC911F-856F-42ED-94D9-1DCEC51983B2}" presName="vert0" presStyleCnt="0">
        <dgm:presLayoutVars>
          <dgm:dir/>
          <dgm:animOne val="branch"/>
          <dgm:animLvl val="lvl"/>
        </dgm:presLayoutVars>
      </dgm:prSet>
      <dgm:spPr/>
    </dgm:pt>
    <dgm:pt modelId="{E49ECCA7-E65D-4FD6-ABC1-E00BD2C50BBA}" type="pres">
      <dgm:prSet presAssocID="{D7D6D365-E165-4DD4-A485-934BDBBF814C}" presName="thickLine" presStyleLbl="alignNode1" presStyleIdx="0" presStyleCnt="3"/>
      <dgm:spPr/>
    </dgm:pt>
    <dgm:pt modelId="{68AC3E7D-9A94-40EC-855E-F8182D050956}" type="pres">
      <dgm:prSet presAssocID="{D7D6D365-E165-4DD4-A485-934BDBBF814C}" presName="horz1" presStyleCnt="0"/>
      <dgm:spPr/>
    </dgm:pt>
    <dgm:pt modelId="{12184A30-01AE-43A8-A1AF-37C31AEE1ECC}" type="pres">
      <dgm:prSet presAssocID="{D7D6D365-E165-4DD4-A485-934BDBBF814C}" presName="tx1" presStyleLbl="revTx" presStyleIdx="0" presStyleCnt="3"/>
      <dgm:spPr/>
    </dgm:pt>
    <dgm:pt modelId="{FC05806A-4B49-40F9-B97B-B9B657301D8C}" type="pres">
      <dgm:prSet presAssocID="{D7D6D365-E165-4DD4-A485-934BDBBF814C}" presName="vert1" presStyleCnt="0"/>
      <dgm:spPr/>
    </dgm:pt>
    <dgm:pt modelId="{BF8AD8AE-715C-4C94-B14E-2724D65D9A6D}" type="pres">
      <dgm:prSet presAssocID="{A4E9BD59-22AC-4FC9-8B78-96D0EB41F929}" presName="thickLine" presStyleLbl="alignNode1" presStyleIdx="1" presStyleCnt="3"/>
      <dgm:spPr/>
    </dgm:pt>
    <dgm:pt modelId="{23A1098D-C037-462E-98CD-8AC201138BF7}" type="pres">
      <dgm:prSet presAssocID="{A4E9BD59-22AC-4FC9-8B78-96D0EB41F929}" presName="horz1" presStyleCnt="0"/>
      <dgm:spPr/>
    </dgm:pt>
    <dgm:pt modelId="{D0EF2B6A-2483-45F7-B7CC-ADB3A4EBF852}" type="pres">
      <dgm:prSet presAssocID="{A4E9BD59-22AC-4FC9-8B78-96D0EB41F929}" presName="tx1" presStyleLbl="revTx" presStyleIdx="1" presStyleCnt="3"/>
      <dgm:spPr/>
    </dgm:pt>
    <dgm:pt modelId="{C5EB567A-EF3C-41E2-A4EB-B45E501CC16E}" type="pres">
      <dgm:prSet presAssocID="{A4E9BD59-22AC-4FC9-8B78-96D0EB41F929}" presName="vert1" presStyleCnt="0"/>
      <dgm:spPr/>
    </dgm:pt>
    <dgm:pt modelId="{EF674980-AF52-4CC2-A055-8594A8B4685D}" type="pres">
      <dgm:prSet presAssocID="{B15FC49E-3FD0-4E79-BBA7-D6DD6599023E}" presName="thickLine" presStyleLbl="alignNode1" presStyleIdx="2" presStyleCnt="3"/>
      <dgm:spPr/>
    </dgm:pt>
    <dgm:pt modelId="{FD53D945-FE9A-4456-BBAC-BB731853DA30}" type="pres">
      <dgm:prSet presAssocID="{B15FC49E-3FD0-4E79-BBA7-D6DD6599023E}" presName="horz1" presStyleCnt="0"/>
      <dgm:spPr/>
    </dgm:pt>
    <dgm:pt modelId="{5B879A38-85D6-462A-8349-3851D92043F7}" type="pres">
      <dgm:prSet presAssocID="{B15FC49E-3FD0-4E79-BBA7-D6DD6599023E}" presName="tx1" presStyleLbl="revTx" presStyleIdx="2" presStyleCnt="3"/>
      <dgm:spPr/>
    </dgm:pt>
    <dgm:pt modelId="{88314C6D-4BEA-436D-B34B-9E0B8F807DCC}" type="pres">
      <dgm:prSet presAssocID="{B15FC49E-3FD0-4E79-BBA7-D6DD6599023E}" presName="vert1" presStyleCnt="0"/>
      <dgm:spPr/>
    </dgm:pt>
  </dgm:ptLst>
  <dgm:cxnLst>
    <dgm:cxn modelId="{6D83DB17-90B6-41CF-8619-B6864173AA66}" srcId="{EBBC911F-856F-42ED-94D9-1DCEC51983B2}" destId="{B15FC49E-3FD0-4E79-BBA7-D6DD6599023E}" srcOrd="2" destOrd="0" parTransId="{ADC3D954-BAED-47A5-8E77-28D888636BD3}" sibTransId="{F76B0EC2-A81E-44C8-BEA0-C197F5BC77B2}"/>
    <dgm:cxn modelId="{3445E73D-8A9A-40CB-A715-8C10692FB99A}" type="presOf" srcId="{B15FC49E-3FD0-4E79-BBA7-D6DD6599023E}" destId="{5B879A38-85D6-462A-8349-3851D92043F7}" srcOrd="0" destOrd="0" presId="urn:microsoft.com/office/officeart/2008/layout/LinedList"/>
    <dgm:cxn modelId="{2991B141-2867-446C-B302-FA7BAF73AD76}" srcId="{EBBC911F-856F-42ED-94D9-1DCEC51983B2}" destId="{D7D6D365-E165-4DD4-A485-934BDBBF814C}" srcOrd="0" destOrd="0" parTransId="{106D1378-151B-4FB8-84C3-04F7DC85417C}" sibTransId="{A27C6AC4-9733-4745-8E94-96D9B932E27F}"/>
    <dgm:cxn modelId="{56B0FE4F-76A9-45E9-9271-0D549BD8C315}" type="presOf" srcId="{D7D6D365-E165-4DD4-A485-934BDBBF814C}" destId="{12184A30-01AE-43A8-A1AF-37C31AEE1ECC}" srcOrd="0" destOrd="0" presId="urn:microsoft.com/office/officeart/2008/layout/LinedList"/>
    <dgm:cxn modelId="{4F373C99-35CC-4E09-9252-F0CD6857F23A}" type="presOf" srcId="{A4E9BD59-22AC-4FC9-8B78-96D0EB41F929}" destId="{D0EF2B6A-2483-45F7-B7CC-ADB3A4EBF852}" srcOrd="0" destOrd="0" presId="urn:microsoft.com/office/officeart/2008/layout/LinedList"/>
    <dgm:cxn modelId="{77EFB2A7-9E24-456E-9CA6-80457A5EE28C}" srcId="{EBBC911F-856F-42ED-94D9-1DCEC51983B2}" destId="{A4E9BD59-22AC-4FC9-8B78-96D0EB41F929}" srcOrd="1" destOrd="0" parTransId="{85D97789-BB8B-4D38-BBA6-08B172C0E2C7}" sibTransId="{1859E7F0-631E-4E59-858B-D2ED50422D14}"/>
    <dgm:cxn modelId="{153672F6-107A-4D0D-BBBD-448011E76081}" type="presOf" srcId="{EBBC911F-856F-42ED-94D9-1DCEC51983B2}" destId="{3D43056C-21B1-4F6E-A97B-9ED430A1CEAD}" srcOrd="0" destOrd="0" presId="urn:microsoft.com/office/officeart/2008/layout/LinedList"/>
    <dgm:cxn modelId="{C15E084D-5800-48D5-BE01-CBAEBDCACF71}" type="presParOf" srcId="{3D43056C-21B1-4F6E-A97B-9ED430A1CEAD}" destId="{E49ECCA7-E65D-4FD6-ABC1-E00BD2C50BBA}" srcOrd="0" destOrd="0" presId="urn:microsoft.com/office/officeart/2008/layout/LinedList"/>
    <dgm:cxn modelId="{135A14D9-A2F0-4291-B998-6CBC72E64ED7}" type="presParOf" srcId="{3D43056C-21B1-4F6E-A97B-9ED430A1CEAD}" destId="{68AC3E7D-9A94-40EC-855E-F8182D050956}" srcOrd="1" destOrd="0" presId="urn:microsoft.com/office/officeart/2008/layout/LinedList"/>
    <dgm:cxn modelId="{D54BB918-B327-4E93-A585-ED284DF918B2}" type="presParOf" srcId="{68AC3E7D-9A94-40EC-855E-F8182D050956}" destId="{12184A30-01AE-43A8-A1AF-37C31AEE1ECC}" srcOrd="0" destOrd="0" presId="urn:microsoft.com/office/officeart/2008/layout/LinedList"/>
    <dgm:cxn modelId="{2F4E72AE-B592-44E1-827E-FDFE50CFFA01}" type="presParOf" srcId="{68AC3E7D-9A94-40EC-855E-F8182D050956}" destId="{FC05806A-4B49-40F9-B97B-B9B657301D8C}" srcOrd="1" destOrd="0" presId="urn:microsoft.com/office/officeart/2008/layout/LinedList"/>
    <dgm:cxn modelId="{956FB013-5A0E-427D-8879-8C1D32594397}" type="presParOf" srcId="{3D43056C-21B1-4F6E-A97B-9ED430A1CEAD}" destId="{BF8AD8AE-715C-4C94-B14E-2724D65D9A6D}" srcOrd="2" destOrd="0" presId="urn:microsoft.com/office/officeart/2008/layout/LinedList"/>
    <dgm:cxn modelId="{BF7A1745-604C-482D-A57F-29252BCD9C28}" type="presParOf" srcId="{3D43056C-21B1-4F6E-A97B-9ED430A1CEAD}" destId="{23A1098D-C037-462E-98CD-8AC201138BF7}" srcOrd="3" destOrd="0" presId="urn:microsoft.com/office/officeart/2008/layout/LinedList"/>
    <dgm:cxn modelId="{15F6883D-18E3-4C98-B3B3-15A1A66E1589}" type="presParOf" srcId="{23A1098D-C037-462E-98CD-8AC201138BF7}" destId="{D0EF2B6A-2483-45F7-B7CC-ADB3A4EBF852}" srcOrd="0" destOrd="0" presId="urn:microsoft.com/office/officeart/2008/layout/LinedList"/>
    <dgm:cxn modelId="{D40C6251-05FE-44B0-B165-5144B7E2E96C}" type="presParOf" srcId="{23A1098D-C037-462E-98CD-8AC201138BF7}" destId="{C5EB567A-EF3C-41E2-A4EB-B45E501CC16E}" srcOrd="1" destOrd="0" presId="urn:microsoft.com/office/officeart/2008/layout/LinedList"/>
    <dgm:cxn modelId="{A7F25BD3-F7F5-4817-BE28-D6B9A3DC41C3}" type="presParOf" srcId="{3D43056C-21B1-4F6E-A97B-9ED430A1CEAD}" destId="{EF674980-AF52-4CC2-A055-8594A8B4685D}" srcOrd="4" destOrd="0" presId="urn:microsoft.com/office/officeart/2008/layout/LinedList"/>
    <dgm:cxn modelId="{1ABE9524-2B79-46D1-BE27-060E6988922E}" type="presParOf" srcId="{3D43056C-21B1-4F6E-A97B-9ED430A1CEAD}" destId="{FD53D945-FE9A-4456-BBAC-BB731853DA30}" srcOrd="5" destOrd="0" presId="urn:microsoft.com/office/officeart/2008/layout/LinedList"/>
    <dgm:cxn modelId="{926778B9-BBBB-40E2-B519-A0B99A9B7857}" type="presParOf" srcId="{FD53D945-FE9A-4456-BBAC-BB731853DA30}" destId="{5B879A38-85D6-462A-8349-3851D92043F7}" srcOrd="0" destOrd="0" presId="urn:microsoft.com/office/officeart/2008/layout/LinedList"/>
    <dgm:cxn modelId="{D40EAC8C-F729-4C6D-808E-9AEE518245AA}" type="presParOf" srcId="{FD53D945-FE9A-4456-BBAC-BB731853DA30}" destId="{88314C6D-4BEA-436D-B34B-9E0B8F807D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E44F2C-474F-4272-9B28-9C68B8D7C4F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5735F56-7742-4434-AA7E-A5C6B925951E}">
      <dgm:prSet/>
      <dgm:spPr/>
      <dgm:t>
        <a:bodyPr/>
        <a:lstStyle/>
        <a:p>
          <a:r>
            <a:rPr lang="en-US" dirty="0"/>
            <a:t>Approximately </a:t>
          </a:r>
          <a:r>
            <a:rPr lang="en-US" b="1" dirty="0"/>
            <a:t>40-65%</a:t>
          </a:r>
          <a:r>
            <a:rPr lang="en-US" dirty="0"/>
            <a:t> of people with MS experience cognitive symptoms</a:t>
          </a:r>
        </a:p>
      </dgm:t>
    </dgm:pt>
    <dgm:pt modelId="{477619D2-7BB9-41F2-90E9-FEFC3C47A7A1}" type="parTrans" cxnId="{2899B313-DB63-4820-89E0-273DBB2EA7A2}">
      <dgm:prSet/>
      <dgm:spPr/>
      <dgm:t>
        <a:bodyPr/>
        <a:lstStyle/>
        <a:p>
          <a:endParaRPr lang="en-US"/>
        </a:p>
      </dgm:t>
    </dgm:pt>
    <dgm:pt modelId="{7DDF79C0-EBA0-45F4-80B2-1323784B5D96}" type="sibTrans" cxnId="{2899B313-DB63-4820-89E0-273DBB2EA7A2}">
      <dgm:prSet/>
      <dgm:spPr/>
      <dgm:t>
        <a:bodyPr/>
        <a:lstStyle/>
        <a:p>
          <a:endParaRPr lang="en-US"/>
        </a:p>
      </dgm:t>
    </dgm:pt>
    <dgm:pt modelId="{73E792CA-E676-45AC-9952-79EFFE783350}">
      <dgm:prSet/>
      <dgm:spPr/>
      <dgm:t>
        <a:bodyPr/>
        <a:lstStyle/>
        <a:p>
          <a:r>
            <a:rPr lang="en-US" dirty="0"/>
            <a:t>Approximately </a:t>
          </a:r>
          <a:r>
            <a:rPr lang="en-US" b="1" dirty="0"/>
            <a:t>30-50%</a:t>
          </a:r>
          <a:r>
            <a:rPr lang="en-US" dirty="0"/>
            <a:t> of individuals with MS experience some form of psychological distress (e.g., depression, anxiety). </a:t>
          </a:r>
        </a:p>
      </dgm:t>
    </dgm:pt>
    <dgm:pt modelId="{7623DAFD-F54C-41A6-9ED2-5B6235CAD6A1}" type="parTrans" cxnId="{CA62DC5A-2571-46B3-AFF2-F4510FE47C58}">
      <dgm:prSet/>
      <dgm:spPr/>
      <dgm:t>
        <a:bodyPr/>
        <a:lstStyle/>
        <a:p>
          <a:endParaRPr lang="en-US"/>
        </a:p>
      </dgm:t>
    </dgm:pt>
    <dgm:pt modelId="{C86DD506-89B4-495F-A708-DB899222085A}" type="sibTrans" cxnId="{CA62DC5A-2571-46B3-AFF2-F4510FE47C58}">
      <dgm:prSet/>
      <dgm:spPr/>
      <dgm:t>
        <a:bodyPr/>
        <a:lstStyle/>
        <a:p>
          <a:endParaRPr lang="en-US"/>
        </a:p>
      </dgm:t>
    </dgm:pt>
    <dgm:pt modelId="{438098B2-B142-474D-A8EE-10EBE7157C8C}">
      <dgm:prSet/>
      <dgm:spPr/>
      <dgm:t>
        <a:bodyPr/>
        <a:lstStyle/>
        <a:p>
          <a:endParaRPr lang="en-US" dirty="0"/>
        </a:p>
      </dgm:t>
    </dgm:pt>
    <dgm:pt modelId="{7C69F122-D57C-48DF-B845-151697041B25}" type="parTrans" cxnId="{8A96EA21-5346-4CC6-B99D-0CE078F3E56D}">
      <dgm:prSet/>
      <dgm:spPr/>
      <dgm:t>
        <a:bodyPr/>
        <a:lstStyle/>
        <a:p>
          <a:endParaRPr lang="en-US"/>
        </a:p>
      </dgm:t>
    </dgm:pt>
    <dgm:pt modelId="{54E58B0B-4F61-4FEF-A701-64132FEFF2DF}" type="sibTrans" cxnId="{8A96EA21-5346-4CC6-B99D-0CE078F3E56D}">
      <dgm:prSet/>
      <dgm:spPr/>
      <dgm:t>
        <a:bodyPr/>
        <a:lstStyle/>
        <a:p>
          <a:endParaRPr lang="en-US"/>
        </a:p>
      </dgm:t>
    </dgm:pt>
    <dgm:pt modelId="{90A1D774-BF05-42D4-972F-8B4E97310ACF}" type="pres">
      <dgm:prSet presAssocID="{C1E44F2C-474F-4272-9B28-9C68B8D7C4F8}" presName="linear" presStyleCnt="0">
        <dgm:presLayoutVars>
          <dgm:animLvl val="lvl"/>
          <dgm:resizeHandles val="exact"/>
        </dgm:presLayoutVars>
      </dgm:prSet>
      <dgm:spPr/>
    </dgm:pt>
    <dgm:pt modelId="{3B176D49-F925-4769-82BA-BE33B9C5BAAF}" type="pres">
      <dgm:prSet presAssocID="{E5735F56-7742-4434-AA7E-A5C6B925951E}" presName="parentText" presStyleLbl="node1" presStyleIdx="0" presStyleCnt="2">
        <dgm:presLayoutVars>
          <dgm:chMax val="0"/>
          <dgm:bulletEnabled val="1"/>
        </dgm:presLayoutVars>
      </dgm:prSet>
      <dgm:spPr/>
    </dgm:pt>
    <dgm:pt modelId="{39FE52A1-26F6-4741-84C6-FC2AF183F0FD}" type="pres">
      <dgm:prSet presAssocID="{7DDF79C0-EBA0-45F4-80B2-1323784B5D96}" presName="spacer" presStyleCnt="0"/>
      <dgm:spPr/>
    </dgm:pt>
    <dgm:pt modelId="{8A733C26-E86E-48ED-BC26-A9273D8946FF}" type="pres">
      <dgm:prSet presAssocID="{73E792CA-E676-45AC-9952-79EFFE783350}" presName="parentText" presStyleLbl="node1" presStyleIdx="1" presStyleCnt="2">
        <dgm:presLayoutVars>
          <dgm:chMax val="0"/>
          <dgm:bulletEnabled val="1"/>
        </dgm:presLayoutVars>
      </dgm:prSet>
      <dgm:spPr/>
    </dgm:pt>
    <dgm:pt modelId="{A4CCEC56-BDCF-4DA2-9D1E-A83334AB7DD2}" type="pres">
      <dgm:prSet presAssocID="{73E792CA-E676-45AC-9952-79EFFE783350}" presName="childText" presStyleLbl="revTx" presStyleIdx="0" presStyleCnt="1">
        <dgm:presLayoutVars>
          <dgm:bulletEnabled val="1"/>
        </dgm:presLayoutVars>
      </dgm:prSet>
      <dgm:spPr/>
    </dgm:pt>
  </dgm:ptLst>
  <dgm:cxnLst>
    <dgm:cxn modelId="{2899B313-DB63-4820-89E0-273DBB2EA7A2}" srcId="{C1E44F2C-474F-4272-9B28-9C68B8D7C4F8}" destId="{E5735F56-7742-4434-AA7E-A5C6B925951E}" srcOrd="0" destOrd="0" parTransId="{477619D2-7BB9-41F2-90E9-FEFC3C47A7A1}" sibTransId="{7DDF79C0-EBA0-45F4-80B2-1323784B5D96}"/>
    <dgm:cxn modelId="{8A96EA21-5346-4CC6-B99D-0CE078F3E56D}" srcId="{73E792CA-E676-45AC-9952-79EFFE783350}" destId="{438098B2-B142-474D-A8EE-10EBE7157C8C}" srcOrd="0" destOrd="0" parTransId="{7C69F122-D57C-48DF-B845-151697041B25}" sibTransId="{54E58B0B-4F61-4FEF-A701-64132FEFF2DF}"/>
    <dgm:cxn modelId="{FBB8632C-45A8-4841-91EF-8E800553E0AF}" type="presOf" srcId="{438098B2-B142-474D-A8EE-10EBE7157C8C}" destId="{A4CCEC56-BDCF-4DA2-9D1E-A83334AB7DD2}" srcOrd="0" destOrd="0" presId="urn:microsoft.com/office/officeart/2005/8/layout/vList2"/>
    <dgm:cxn modelId="{CA62DC5A-2571-46B3-AFF2-F4510FE47C58}" srcId="{C1E44F2C-474F-4272-9B28-9C68B8D7C4F8}" destId="{73E792CA-E676-45AC-9952-79EFFE783350}" srcOrd="1" destOrd="0" parTransId="{7623DAFD-F54C-41A6-9ED2-5B6235CAD6A1}" sibTransId="{C86DD506-89B4-495F-A708-DB899222085A}"/>
    <dgm:cxn modelId="{331BD6A1-9645-4342-A7FF-FBF88EC424A2}" type="presOf" srcId="{E5735F56-7742-4434-AA7E-A5C6B925951E}" destId="{3B176D49-F925-4769-82BA-BE33B9C5BAAF}" srcOrd="0" destOrd="0" presId="urn:microsoft.com/office/officeart/2005/8/layout/vList2"/>
    <dgm:cxn modelId="{1E4924E1-5813-441D-B660-256621DC0223}" type="presOf" srcId="{73E792CA-E676-45AC-9952-79EFFE783350}" destId="{8A733C26-E86E-48ED-BC26-A9273D8946FF}" srcOrd="0" destOrd="0" presId="urn:microsoft.com/office/officeart/2005/8/layout/vList2"/>
    <dgm:cxn modelId="{86331FEE-CD0D-4D19-B774-D65032B3E000}" type="presOf" srcId="{C1E44F2C-474F-4272-9B28-9C68B8D7C4F8}" destId="{90A1D774-BF05-42D4-972F-8B4E97310ACF}" srcOrd="0" destOrd="0" presId="urn:microsoft.com/office/officeart/2005/8/layout/vList2"/>
    <dgm:cxn modelId="{C15DE414-6E34-4342-9B3D-CC8CAC6E2C43}" type="presParOf" srcId="{90A1D774-BF05-42D4-972F-8B4E97310ACF}" destId="{3B176D49-F925-4769-82BA-BE33B9C5BAAF}" srcOrd="0" destOrd="0" presId="urn:microsoft.com/office/officeart/2005/8/layout/vList2"/>
    <dgm:cxn modelId="{37765B8F-1A50-46D9-9C8C-A08F8C4EE527}" type="presParOf" srcId="{90A1D774-BF05-42D4-972F-8B4E97310ACF}" destId="{39FE52A1-26F6-4741-84C6-FC2AF183F0FD}" srcOrd="1" destOrd="0" presId="urn:microsoft.com/office/officeart/2005/8/layout/vList2"/>
    <dgm:cxn modelId="{8D634904-BA7F-43AD-8D79-8E82829E3FB7}" type="presParOf" srcId="{90A1D774-BF05-42D4-972F-8B4E97310ACF}" destId="{8A733C26-E86E-48ED-BC26-A9273D8946FF}" srcOrd="2" destOrd="0" presId="urn:microsoft.com/office/officeart/2005/8/layout/vList2"/>
    <dgm:cxn modelId="{F8568343-4A37-43F5-A27C-C2652EDA3974}" type="presParOf" srcId="{90A1D774-BF05-42D4-972F-8B4E97310ACF}" destId="{A4CCEC56-BDCF-4DA2-9D1E-A83334AB7DD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A3839A-D6CD-464D-A0F3-6EF5AE320C5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7AF280F-1FFE-4A30-9A05-121E2F67A020}">
      <dgm:prSet phldrT="[Text]"/>
      <dgm:spPr/>
      <dgm:t>
        <a:bodyPr/>
        <a:lstStyle/>
        <a:p>
          <a:r>
            <a:rPr lang="en-US" dirty="0"/>
            <a:t>Information Processing Speed</a:t>
          </a:r>
        </a:p>
      </dgm:t>
    </dgm:pt>
    <dgm:pt modelId="{135C7096-FCDE-4415-9567-A8E0D1273166}" type="parTrans" cxnId="{7AB5D694-C61D-4AB6-A334-05AA28BE992E}">
      <dgm:prSet/>
      <dgm:spPr/>
      <dgm:t>
        <a:bodyPr/>
        <a:lstStyle/>
        <a:p>
          <a:endParaRPr lang="en-US"/>
        </a:p>
      </dgm:t>
    </dgm:pt>
    <dgm:pt modelId="{BC4A9816-5368-4110-B1B2-525C126AE8A4}" type="sibTrans" cxnId="{7AB5D694-C61D-4AB6-A334-05AA28BE992E}">
      <dgm:prSet/>
      <dgm:spPr/>
      <dgm:t>
        <a:bodyPr/>
        <a:lstStyle/>
        <a:p>
          <a:endParaRPr lang="en-US"/>
        </a:p>
      </dgm:t>
    </dgm:pt>
    <dgm:pt modelId="{70DA042B-F40F-4F79-8D10-45DF6AFCB39E}">
      <dgm:prSet phldrT="[Text]"/>
      <dgm:spPr/>
      <dgm:t>
        <a:bodyPr/>
        <a:lstStyle/>
        <a:p>
          <a:r>
            <a:rPr lang="en-US" b="0" dirty="0"/>
            <a:t>Learning</a:t>
          </a:r>
          <a:r>
            <a:rPr lang="en-US" dirty="0"/>
            <a:t> &amp; Memory</a:t>
          </a:r>
        </a:p>
      </dgm:t>
    </dgm:pt>
    <dgm:pt modelId="{C62FBFE8-2CC3-4ABA-B4E1-AAA1CD179035}" type="parTrans" cxnId="{93C2BF47-161C-4FF5-A9F7-D7C469E3AE01}">
      <dgm:prSet/>
      <dgm:spPr/>
      <dgm:t>
        <a:bodyPr/>
        <a:lstStyle/>
        <a:p>
          <a:endParaRPr lang="en-US"/>
        </a:p>
      </dgm:t>
    </dgm:pt>
    <dgm:pt modelId="{B26BD5C6-5386-423B-8063-E5A7BDE4772D}" type="sibTrans" cxnId="{93C2BF47-161C-4FF5-A9F7-D7C469E3AE01}">
      <dgm:prSet/>
      <dgm:spPr/>
      <dgm:t>
        <a:bodyPr/>
        <a:lstStyle/>
        <a:p>
          <a:endParaRPr lang="en-US"/>
        </a:p>
      </dgm:t>
    </dgm:pt>
    <dgm:pt modelId="{6D5912FA-1FB8-47A7-8724-79FA4D777567}">
      <dgm:prSet phldrT="[Text]"/>
      <dgm:spPr/>
      <dgm:t>
        <a:bodyPr/>
        <a:lstStyle/>
        <a:p>
          <a:r>
            <a:rPr lang="en-US" dirty="0"/>
            <a:t>Executive Functioning </a:t>
          </a:r>
        </a:p>
      </dgm:t>
    </dgm:pt>
    <dgm:pt modelId="{5E283A01-FDA7-4C4E-AD5E-792EA0F288A4}" type="parTrans" cxnId="{7017A1AC-6B29-4FD9-8240-81C56DF60D03}">
      <dgm:prSet/>
      <dgm:spPr/>
      <dgm:t>
        <a:bodyPr/>
        <a:lstStyle/>
        <a:p>
          <a:endParaRPr lang="en-US"/>
        </a:p>
      </dgm:t>
    </dgm:pt>
    <dgm:pt modelId="{0CA808DA-7596-47D2-91E9-393551ADB3D8}" type="sibTrans" cxnId="{7017A1AC-6B29-4FD9-8240-81C56DF60D03}">
      <dgm:prSet/>
      <dgm:spPr/>
      <dgm:t>
        <a:bodyPr/>
        <a:lstStyle/>
        <a:p>
          <a:endParaRPr lang="en-US"/>
        </a:p>
      </dgm:t>
    </dgm:pt>
    <dgm:pt modelId="{7E04A9C2-54FB-4F8A-BD86-3268FDF04BF2}" type="pres">
      <dgm:prSet presAssocID="{E0A3839A-D6CD-464D-A0F3-6EF5AE320C50}" presName="linear" presStyleCnt="0">
        <dgm:presLayoutVars>
          <dgm:dir/>
          <dgm:animLvl val="lvl"/>
          <dgm:resizeHandles val="exact"/>
        </dgm:presLayoutVars>
      </dgm:prSet>
      <dgm:spPr/>
    </dgm:pt>
    <dgm:pt modelId="{A5623BC4-91F0-4CF1-B27C-BE027F4121CD}" type="pres">
      <dgm:prSet presAssocID="{37AF280F-1FFE-4A30-9A05-121E2F67A020}" presName="parentLin" presStyleCnt="0"/>
      <dgm:spPr/>
    </dgm:pt>
    <dgm:pt modelId="{63368190-92F2-4C83-916E-BE189E9A302F}" type="pres">
      <dgm:prSet presAssocID="{37AF280F-1FFE-4A30-9A05-121E2F67A020}" presName="parentLeftMargin" presStyleLbl="node1" presStyleIdx="0" presStyleCnt="3"/>
      <dgm:spPr/>
    </dgm:pt>
    <dgm:pt modelId="{826AB912-BE33-4EA6-AD2D-3279A0F8FC36}" type="pres">
      <dgm:prSet presAssocID="{37AF280F-1FFE-4A30-9A05-121E2F67A020}" presName="parentText" presStyleLbl="node1" presStyleIdx="0" presStyleCnt="3">
        <dgm:presLayoutVars>
          <dgm:chMax val="0"/>
          <dgm:bulletEnabled val="1"/>
        </dgm:presLayoutVars>
      </dgm:prSet>
      <dgm:spPr/>
    </dgm:pt>
    <dgm:pt modelId="{E0BC1F2E-BE20-41CA-82B9-4C7FD9B8D1AB}" type="pres">
      <dgm:prSet presAssocID="{37AF280F-1FFE-4A30-9A05-121E2F67A020}" presName="negativeSpace" presStyleCnt="0"/>
      <dgm:spPr/>
    </dgm:pt>
    <dgm:pt modelId="{16996D47-104F-4367-8ADB-0302110AF5FC}" type="pres">
      <dgm:prSet presAssocID="{37AF280F-1FFE-4A30-9A05-121E2F67A020}" presName="childText" presStyleLbl="conFgAcc1" presStyleIdx="0" presStyleCnt="3">
        <dgm:presLayoutVars>
          <dgm:bulletEnabled val="1"/>
        </dgm:presLayoutVars>
      </dgm:prSet>
      <dgm:spPr/>
    </dgm:pt>
    <dgm:pt modelId="{38FF191F-CBEA-41F1-87A0-300E3123B0FF}" type="pres">
      <dgm:prSet presAssocID="{BC4A9816-5368-4110-B1B2-525C126AE8A4}" presName="spaceBetweenRectangles" presStyleCnt="0"/>
      <dgm:spPr/>
    </dgm:pt>
    <dgm:pt modelId="{2D6D94FF-92F1-4284-80E4-701B659FB460}" type="pres">
      <dgm:prSet presAssocID="{70DA042B-F40F-4F79-8D10-45DF6AFCB39E}" presName="parentLin" presStyleCnt="0"/>
      <dgm:spPr/>
    </dgm:pt>
    <dgm:pt modelId="{5E7C1DBE-FE3F-440D-81FA-9E32E51BD4F4}" type="pres">
      <dgm:prSet presAssocID="{70DA042B-F40F-4F79-8D10-45DF6AFCB39E}" presName="parentLeftMargin" presStyleLbl="node1" presStyleIdx="0" presStyleCnt="3"/>
      <dgm:spPr/>
    </dgm:pt>
    <dgm:pt modelId="{3AD8E521-8910-4D5A-8D32-1D61F2288526}" type="pres">
      <dgm:prSet presAssocID="{70DA042B-F40F-4F79-8D10-45DF6AFCB39E}" presName="parentText" presStyleLbl="node1" presStyleIdx="1" presStyleCnt="3">
        <dgm:presLayoutVars>
          <dgm:chMax val="0"/>
          <dgm:bulletEnabled val="1"/>
        </dgm:presLayoutVars>
      </dgm:prSet>
      <dgm:spPr/>
    </dgm:pt>
    <dgm:pt modelId="{88FF29C1-A759-4D3A-984C-58D069212072}" type="pres">
      <dgm:prSet presAssocID="{70DA042B-F40F-4F79-8D10-45DF6AFCB39E}" presName="negativeSpace" presStyleCnt="0"/>
      <dgm:spPr/>
    </dgm:pt>
    <dgm:pt modelId="{46D8EE7B-E360-4862-B386-650B819E2082}" type="pres">
      <dgm:prSet presAssocID="{70DA042B-F40F-4F79-8D10-45DF6AFCB39E}" presName="childText" presStyleLbl="conFgAcc1" presStyleIdx="1" presStyleCnt="3">
        <dgm:presLayoutVars>
          <dgm:bulletEnabled val="1"/>
        </dgm:presLayoutVars>
      </dgm:prSet>
      <dgm:spPr/>
    </dgm:pt>
    <dgm:pt modelId="{9F110C8E-4FF5-4A05-9D50-EB462397619F}" type="pres">
      <dgm:prSet presAssocID="{B26BD5C6-5386-423B-8063-E5A7BDE4772D}" presName="spaceBetweenRectangles" presStyleCnt="0"/>
      <dgm:spPr/>
    </dgm:pt>
    <dgm:pt modelId="{54761049-F2C1-4280-9034-15570964A28A}" type="pres">
      <dgm:prSet presAssocID="{6D5912FA-1FB8-47A7-8724-79FA4D777567}" presName="parentLin" presStyleCnt="0"/>
      <dgm:spPr/>
    </dgm:pt>
    <dgm:pt modelId="{0590C0F8-CB5C-44F4-952E-B52F102F5266}" type="pres">
      <dgm:prSet presAssocID="{6D5912FA-1FB8-47A7-8724-79FA4D777567}" presName="parentLeftMargin" presStyleLbl="node1" presStyleIdx="1" presStyleCnt="3"/>
      <dgm:spPr/>
    </dgm:pt>
    <dgm:pt modelId="{3BB4EBDB-290A-4584-B48F-A0C8C364AFC8}" type="pres">
      <dgm:prSet presAssocID="{6D5912FA-1FB8-47A7-8724-79FA4D777567}" presName="parentText" presStyleLbl="node1" presStyleIdx="2" presStyleCnt="3">
        <dgm:presLayoutVars>
          <dgm:chMax val="0"/>
          <dgm:bulletEnabled val="1"/>
        </dgm:presLayoutVars>
      </dgm:prSet>
      <dgm:spPr/>
    </dgm:pt>
    <dgm:pt modelId="{E60BA53A-D76E-405E-A8B8-DB3330A41A42}" type="pres">
      <dgm:prSet presAssocID="{6D5912FA-1FB8-47A7-8724-79FA4D777567}" presName="negativeSpace" presStyleCnt="0"/>
      <dgm:spPr/>
    </dgm:pt>
    <dgm:pt modelId="{DAF504CA-DE16-4E20-B8EF-1827A554EEF4}" type="pres">
      <dgm:prSet presAssocID="{6D5912FA-1FB8-47A7-8724-79FA4D777567}" presName="childText" presStyleLbl="conFgAcc1" presStyleIdx="2" presStyleCnt="3">
        <dgm:presLayoutVars>
          <dgm:bulletEnabled val="1"/>
        </dgm:presLayoutVars>
      </dgm:prSet>
      <dgm:spPr/>
    </dgm:pt>
  </dgm:ptLst>
  <dgm:cxnLst>
    <dgm:cxn modelId="{0816EC12-0C85-419A-AEAD-A77B7AE4DB6D}" type="presOf" srcId="{6D5912FA-1FB8-47A7-8724-79FA4D777567}" destId="{3BB4EBDB-290A-4584-B48F-A0C8C364AFC8}" srcOrd="1" destOrd="0" presId="urn:microsoft.com/office/officeart/2005/8/layout/list1"/>
    <dgm:cxn modelId="{B302853A-42F9-465F-8907-45A1823DEC68}" type="presOf" srcId="{37AF280F-1FFE-4A30-9A05-121E2F67A020}" destId="{826AB912-BE33-4EA6-AD2D-3279A0F8FC36}" srcOrd="1" destOrd="0" presId="urn:microsoft.com/office/officeart/2005/8/layout/list1"/>
    <dgm:cxn modelId="{8448A15B-50CA-4A8F-8353-5906BED33A5C}" type="presOf" srcId="{70DA042B-F40F-4F79-8D10-45DF6AFCB39E}" destId="{5E7C1DBE-FE3F-440D-81FA-9E32E51BD4F4}" srcOrd="0" destOrd="0" presId="urn:microsoft.com/office/officeart/2005/8/layout/list1"/>
    <dgm:cxn modelId="{511F5544-8064-4430-9370-229AB3C247C3}" type="presOf" srcId="{37AF280F-1FFE-4A30-9A05-121E2F67A020}" destId="{63368190-92F2-4C83-916E-BE189E9A302F}" srcOrd="0" destOrd="0" presId="urn:microsoft.com/office/officeart/2005/8/layout/list1"/>
    <dgm:cxn modelId="{93C2BF47-161C-4FF5-A9F7-D7C469E3AE01}" srcId="{E0A3839A-D6CD-464D-A0F3-6EF5AE320C50}" destId="{70DA042B-F40F-4F79-8D10-45DF6AFCB39E}" srcOrd="1" destOrd="0" parTransId="{C62FBFE8-2CC3-4ABA-B4E1-AAA1CD179035}" sibTransId="{B26BD5C6-5386-423B-8063-E5A7BDE4772D}"/>
    <dgm:cxn modelId="{464F3471-F4F6-4094-B67D-157DF6FD28AB}" type="presOf" srcId="{E0A3839A-D6CD-464D-A0F3-6EF5AE320C50}" destId="{7E04A9C2-54FB-4F8A-BD86-3268FDF04BF2}" srcOrd="0" destOrd="0" presId="urn:microsoft.com/office/officeart/2005/8/layout/list1"/>
    <dgm:cxn modelId="{69F34559-C983-4775-831C-2E929ECD0C3F}" type="presOf" srcId="{70DA042B-F40F-4F79-8D10-45DF6AFCB39E}" destId="{3AD8E521-8910-4D5A-8D32-1D61F2288526}" srcOrd="1" destOrd="0" presId="urn:microsoft.com/office/officeart/2005/8/layout/list1"/>
    <dgm:cxn modelId="{7AB5D694-C61D-4AB6-A334-05AA28BE992E}" srcId="{E0A3839A-D6CD-464D-A0F3-6EF5AE320C50}" destId="{37AF280F-1FFE-4A30-9A05-121E2F67A020}" srcOrd="0" destOrd="0" parTransId="{135C7096-FCDE-4415-9567-A8E0D1273166}" sibTransId="{BC4A9816-5368-4110-B1B2-525C126AE8A4}"/>
    <dgm:cxn modelId="{23E78DA8-7103-4F99-8F3F-5785E49C3073}" type="presOf" srcId="{6D5912FA-1FB8-47A7-8724-79FA4D777567}" destId="{0590C0F8-CB5C-44F4-952E-B52F102F5266}" srcOrd="0" destOrd="0" presId="urn:microsoft.com/office/officeart/2005/8/layout/list1"/>
    <dgm:cxn modelId="{7017A1AC-6B29-4FD9-8240-81C56DF60D03}" srcId="{E0A3839A-D6CD-464D-A0F3-6EF5AE320C50}" destId="{6D5912FA-1FB8-47A7-8724-79FA4D777567}" srcOrd="2" destOrd="0" parTransId="{5E283A01-FDA7-4C4E-AD5E-792EA0F288A4}" sibTransId="{0CA808DA-7596-47D2-91E9-393551ADB3D8}"/>
    <dgm:cxn modelId="{41518207-41D1-47B8-AF9A-6BE3D884DADD}" type="presParOf" srcId="{7E04A9C2-54FB-4F8A-BD86-3268FDF04BF2}" destId="{A5623BC4-91F0-4CF1-B27C-BE027F4121CD}" srcOrd="0" destOrd="0" presId="urn:microsoft.com/office/officeart/2005/8/layout/list1"/>
    <dgm:cxn modelId="{776F03E8-5C5E-46FE-BBF8-E274B177825D}" type="presParOf" srcId="{A5623BC4-91F0-4CF1-B27C-BE027F4121CD}" destId="{63368190-92F2-4C83-916E-BE189E9A302F}" srcOrd="0" destOrd="0" presId="urn:microsoft.com/office/officeart/2005/8/layout/list1"/>
    <dgm:cxn modelId="{A6A70E60-F685-4B0A-9333-B9AAB4A9AC51}" type="presParOf" srcId="{A5623BC4-91F0-4CF1-B27C-BE027F4121CD}" destId="{826AB912-BE33-4EA6-AD2D-3279A0F8FC36}" srcOrd="1" destOrd="0" presId="urn:microsoft.com/office/officeart/2005/8/layout/list1"/>
    <dgm:cxn modelId="{B980C9C1-B95E-4640-96E3-44920529F659}" type="presParOf" srcId="{7E04A9C2-54FB-4F8A-BD86-3268FDF04BF2}" destId="{E0BC1F2E-BE20-41CA-82B9-4C7FD9B8D1AB}" srcOrd="1" destOrd="0" presId="urn:microsoft.com/office/officeart/2005/8/layout/list1"/>
    <dgm:cxn modelId="{047F488E-8CBA-49B6-9383-4875CD43C0B0}" type="presParOf" srcId="{7E04A9C2-54FB-4F8A-BD86-3268FDF04BF2}" destId="{16996D47-104F-4367-8ADB-0302110AF5FC}" srcOrd="2" destOrd="0" presId="urn:microsoft.com/office/officeart/2005/8/layout/list1"/>
    <dgm:cxn modelId="{BCC17B99-14CF-4F98-9ABB-0F1239D84E43}" type="presParOf" srcId="{7E04A9C2-54FB-4F8A-BD86-3268FDF04BF2}" destId="{38FF191F-CBEA-41F1-87A0-300E3123B0FF}" srcOrd="3" destOrd="0" presId="urn:microsoft.com/office/officeart/2005/8/layout/list1"/>
    <dgm:cxn modelId="{BC02202A-C75B-4329-9577-4EF9050EE39E}" type="presParOf" srcId="{7E04A9C2-54FB-4F8A-BD86-3268FDF04BF2}" destId="{2D6D94FF-92F1-4284-80E4-701B659FB460}" srcOrd="4" destOrd="0" presId="urn:microsoft.com/office/officeart/2005/8/layout/list1"/>
    <dgm:cxn modelId="{CE957DF2-B104-4CB2-BA63-A7CA427200FC}" type="presParOf" srcId="{2D6D94FF-92F1-4284-80E4-701B659FB460}" destId="{5E7C1DBE-FE3F-440D-81FA-9E32E51BD4F4}" srcOrd="0" destOrd="0" presId="urn:microsoft.com/office/officeart/2005/8/layout/list1"/>
    <dgm:cxn modelId="{1B23FF30-0B32-48A1-95D2-FF56CDF9F1E0}" type="presParOf" srcId="{2D6D94FF-92F1-4284-80E4-701B659FB460}" destId="{3AD8E521-8910-4D5A-8D32-1D61F2288526}" srcOrd="1" destOrd="0" presId="urn:microsoft.com/office/officeart/2005/8/layout/list1"/>
    <dgm:cxn modelId="{74E10285-4C71-4511-9A86-DF8BD3CECFB6}" type="presParOf" srcId="{7E04A9C2-54FB-4F8A-BD86-3268FDF04BF2}" destId="{88FF29C1-A759-4D3A-984C-58D069212072}" srcOrd="5" destOrd="0" presId="urn:microsoft.com/office/officeart/2005/8/layout/list1"/>
    <dgm:cxn modelId="{32863FC6-79D7-4651-ABDE-F314C348B834}" type="presParOf" srcId="{7E04A9C2-54FB-4F8A-BD86-3268FDF04BF2}" destId="{46D8EE7B-E360-4862-B386-650B819E2082}" srcOrd="6" destOrd="0" presId="urn:microsoft.com/office/officeart/2005/8/layout/list1"/>
    <dgm:cxn modelId="{61BE4131-F5DB-44D6-B008-D7A94103D411}" type="presParOf" srcId="{7E04A9C2-54FB-4F8A-BD86-3268FDF04BF2}" destId="{9F110C8E-4FF5-4A05-9D50-EB462397619F}" srcOrd="7" destOrd="0" presId="urn:microsoft.com/office/officeart/2005/8/layout/list1"/>
    <dgm:cxn modelId="{FF31EBA7-A03A-4360-998B-A76CF1F56A56}" type="presParOf" srcId="{7E04A9C2-54FB-4F8A-BD86-3268FDF04BF2}" destId="{54761049-F2C1-4280-9034-15570964A28A}" srcOrd="8" destOrd="0" presId="urn:microsoft.com/office/officeart/2005/8/layout/list1"/>
    <dgm:cxn modelId="{C46D1E35-D64D-4444-8D5B-AFF4D8E9974E}" type="presParOf" srcId="{54761049-F2C1-4280-9034-15570964A28A}" destId="{0590C0F8-CB5C-44F4-952E-B52F102F5266}" srcOrd="0" destOrd="0" presId="urn:microsoft.com/office/officeart/2005/8/layout/list1"/>
    <dgm:cxn modelId="{F32E013B-F6EA-4E67-8E65-4268D766B869}" type="presParOf" srcId="{54761049-F2C1-4280-9034-15570964A28A}" destId="{3BB4EBDB-290A-4584-B48F-A0C8C364AFC8}" srcOrd="1" destOrd="0" presId="urn:microsoft.com/office/officeart/2005/8/layout/list1"/>
    <dgm:cxn modelId="{48D27B01-76D3-4D34-8D28-5542487377DF}" type="presParOf" srcId="{7E04A9C2-54FB-4F8A-BD86-3268FDF04BF2}" destId="{E60BA53A-D76E-405E-A8B8-DB3330A41A42}" srcOrd="9" destOrd="0" presId="urn:microsoft.com/office/officeart/2005/8/layout/list1"/>
    <dgm:cxn modelId="{351B2F6B-B3FF-471F-B828-EBC5BA839982}" type="presParOf" srcId="{7E04A9C2-54FB-4F8A-BD86-3268FDF04BF2}" destId="{DAF504CA-DE16-4E20-B8EF-1827A554EEF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2C9FE9-1BCC-4AE7-8626-885DDB6A427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0EB3FB4-09BB-43C9-8C19-DB4743E00877}">
      <dgm:prSet/>
      <dgm:spPr/>
      <dgm:t>
        <a:bodyPr/>
        <a:lstStyle/>
        <a:p>
          <a:r>
            <a:rPr lang="en-US" dirty="0"/>
            <a:t>Most Common </a:t>
          </a:r>
        </a:p>
      </dgm:t>
    </dgm:pt>
    <dgm:pt modelId="{58B4A9EA-888D-4F77-BB8A-A0364FD9D740}" type="parTrans" cxnId="{33A15D47-78F4-4597-9B69-626BE3BB55E5}">
      <dgm:prSet/>
      <dgm:spPr/>
      <dgm:t>
        <a:bodyPr/>
        <a:lstStyle/>
        <a:p>
          <a:endParaRPr lang="en-US"/>
        </a:p>
      </dgm:t>
    </dgm:pt>
    <dgm:pt modelId="{851D0CC5-C5CC-4FED-84B0-2C8AD6CEB2A6}" type="sibTrans" cxnId="{33A15D47-78F4-4597-9B69-626BE3BB55E5}">
      <dgm:prSet/>
      <dgm:spPr/>
      <dgm:t>
        <a:bodyPr/>
        <a:lstStyle/>
        <a:p>
          <a:endParaRPr lang="en-US"/>
        </a:p>
      </dgm:t>
    </dgm:pt>
    <dgm:pt modelId="{D55E7DDB-923B-4DC6-A442-9EA78AE5A712}">
      <dgm:prSet/>
      <dgm:spPr/>
      <dgm:t>
        <a:bodyPr/>
        <a:lstStyle/>
        <a:p>
          <a:r>
            <a:rPr lang="en-US" dirty="0"/>
            <a:t>Depression </a:t>
          </a:r>
        </a:p>
      </dgm:t>
    </dgm:pt>
    <dgm:pt modelId="{71F4C402-8BA3-4D4D-AE57-522CEA2E132E}" type="parTrans" cxnId="{322CC6E2-9C28-48DD-A60A-75A973A26514}">
      <dgm:prSet/>
      <dgm:spPr/>
      <dgm:t>
        <a:bodyPr/>
        <a:lstStyle/>
        <a:p>
          <a:endParaRPr lang="en-US"/>
        </a:p>
      </dgm:t>
    </dgm:pt>
    <dgm:pt modelId="{16024D6B-6FF5-4570-BF3D-E6A9D839FBC4}" type="sibTrans" cxnId="{322CC6E2-9C28-48DD-A60A-75A973A26514}">
      <dgm:prSet/>
      <dgm:spPr/>
      <dgm:t>
        <a:bodyPr/>
        <a:lstStyle/>
        <a:p>
          <a:endParaRPr lang="en-US"/>
        </a:p>
      </dgm:t>
    </dgm:pt>
    <dgm:pt modelId="{4FDCF754-B1DF-48DE-B627-DF0B71513172}">
      <dgm:prSet/>
      <dgm:spPr/>
      <dgm:t>
        <a:bodyPr/>
        <a:lstStyle/>
        <a:p>
          <a:r>
            <a:rPr lang="en-US" dirty="0"/>
            <a:t>Anxiety </a:t>
          </a:r>
        </a:p>
      </dgm:t>
    </dgm:pt>
    <dgm:pt modelId="{53DE7D33-7CCA-42BE-B02D-55C12C2B4D72}" type="parTrans" cxnId="{B464EF7B-7CBF-4856-8124-B39F78341E6A}">
      <dgm:prSet/>
      <dgm:spPr/>
      <dgm:t>
        <a:bodyPr/>
        <a:lstStyle/>
        <a:p>
          <a:endParaRPr lang="en-US"/>
        </a:p>
      </dgm:t>
    </dgm:pt>
    <dgm:pt modelId="{A6E60604-508B-412E-B0E2-85FC31DB096C}" type="sibTrans" cxnId="{B464EF7B-7CBF-4856-8124-B39F78341E6A}">
      <dgm:prSet/>
      <dgm:spPr/>
      <dgm:t>
        <a:bodyPr/>
        <a:lstStyle/>
        <a:p>
          <a:endParaRPr lang="en-US"/>
        </a:p>
      </dgm:t>
    </dgm:pt>
    <dgm:pt modelId="{A14CE717-3682-435F-B3BC-674AA5ADE77C}">
      <dgm:prSet/>
      <dgm:spPr/>
      <dgm:t>
        <a:bodyPr/>
        <a:lstStyle/>
        <a:p>
          <a:r>
            <a:rPr lang="en-US" dirty="0"/>
            <a:t>Adjustment difficulties </a:t>
          </a:r>
        </a:p>
      </dgm:t>
    </dgm:pt>
    <dgm:pt modelId="{A3705405-9027-4238-985E-B18D5B91D517}" type="parTrans" cxnId="{9EDB24C6-E91E-4613-86B9-79CF0C45FD9D}">
      <dgm:prSet/>
      <dgm:spPr/>
      <dgm:t>
        <a:bodyPr/>
        <a:lstStyle/>
        <a:p>
          <a:endParaRPr lang="en-US"/>
        </a:p>
      </dgm:t>
    </dgm:pt>
    <dgm:pt modelId="{687CE88D-85D4-41CA-8D57-39A8BBD111A3}" type="sibTrans" cxnId="{9EDB24C6-E91E-4613-86B9-79CF0C45FD9D}">
      <dgm:prSet/>
      <dgm:spPr/>
      <dgm:t>
        <a:bodyPr/>
        <a:lstStyle/>
        <a:p>
          <a:endParaRPr lang="en-US"/>
        </a:p>
      </dgm:t>
    </dgm:pt>
    <dgm:pt modelId="{9C654427-FE89-47EE-ACC8-CA7FE8D88C68}">
      <dgm:prSet/>
      <dgm:spPr/>
      <dgm:t>
        <a:bodyPr/>
        <a:lstStyle/>
        <a:p>
          <a:r>
            <a:rPr lang="en-US" dirty="0"/>
            <a:t>Less Common </a:t>
          </a:r>
        </a:p>
      </dgm:t>
    </dgm:pt>
    <dgm:pt modelId="{87CBE134-3317-4A16-9E2B-5DB55D0949BE}" type="parTrans" cxnId="{F7BDBB72-207B-4535-BB96-AF6EA58E006B}">
      <dgm:prSet/>
      <dgm:spPr/>
      <dgm:t>
        <a:bodyPr/>
        <a:lstStyle/>
        <a:p>
          <a:endParaRPr lang="en-US"/>
        </a:p>
      </dgm:t>
    </dgm:pt>
    <dgm:pt modelId="{F99ECE73-618F-4D88-839D-05C2B5441625}" type="sibTrans" cxnId="{F7BDBB72-207B-4535-BB96-AF6EA58E006B}">
      <dgm:prSet/>
      <dgm:spPr/>
      <dgm:t>
        <a:bodyPr/>
        <a:lstStyle/>
        <a:p>
          <a:endParaRPr lang="en-US"/>
        </a:p>
      </dgm:t>
    </dgm:pt>
    <dgm:pt modelId="{E8BEE8F3-6993-43E5-ACD1-3C20FF45D79C}">
      <dgm:prSet/>
      <dgm:spPr/>
      <dgm:t>
        <a:bodyPr/>
        <a:lstStyle/>
        <a:p>
          <a:r>
            <a:rPr lang="en-US" b="1" u="sng" dirty="0"/>
            <a:t>Euphoria</a:t>
          </a:r>
          <a:r>
            <a:rPr lang="en-US" dirty="0"/>
            <a:t>: Persistent happiness that is disproportionate to circumstances and can distort one’s view of reality. </a:t>
          </a:r>
        </a:p>
      </dgm:t>
    </dgm:pt>
    <dgm:pt modelId="{9167037D-0853-450C-A546-2FFCBA87024E}" type="parTrans" cxnId="{E806FB12-2841-4221-9AE2-AC89E4BA8607}">
      <dgm:prSet/>
      <dgm:spPr/>
      <dgm:t>
        <a:bodyPr/>
        <a:lstStyle/>
        <a:p>
          <a:endParaRPr lang="en-US"/>
        </a:p>
      </dgm:t>
    </dgm:pt>
    <dgm:pt modelId="{830213C9-68D6-4752-9F19-13D52C7C3E53}" type="sibTrans" cxnId="{E806FB12-2841-4221-9AE2-AC89E4BA8607}">
      <dgm:prSet/>
      <dgm:spPr/>
      <dgm:t>
        <a:bodyPr/>
        <a:lstStyle/>
        <a:p>
          <a:endParaRPr lang="en-US"/>
        </a:p>
      </dgm:t>
    </dgm:pt>
    <dgm:pt modelId="{662CC947-15E6-45FE-BEE5-6D61B9558B47}">
      <dgm:prSet/>
      <dgm:spPr/>
      <dgm:t>
        <a:bodyPr/>
        <a:lstStyle/>
        <a:p>
          <a:r>
            <a:rPr lang="en-US" dirty="0"/>
            <a:t>More common in the later stages of the disease and in those with more advanced cognitive impairment </a:t>
          </a:r>
        </a:p>
      </dgm:t>
    </dgm:pt>
    <dgm:pt modelId="{FEA36B0F-6A71-411D-8842-832EF8853E15}" type="parTrans" cxnId="{7D087454-3513-415D-822C-CFBA349F05E2}">
      <dgm:prSet/>
      <dgm:spPr/>
      <dgm:t>
        <a:bodyPr/>
        <a:lstStyle/>
        <a:p>
          <a:endParaRPr lang="en-US"/>
        </a:p>
      </dgm:t>
    </dgm:pt>
    <dgm:pt modelId="{700562A0-8CE8-463D-9580-95F8BE01D40D}" type="sibTrans" cxnId="{7D087454-3513-415D-822C-CFBA349F05E2}">
      <dgm:prSet/>
      <dgm:spPr/>
      <dgm:t>
        <a:bodyPr/>
        <a:lstStyle/>
        <a:p>
          <a:endParaRPr lang="en-US"/>
        </a:p>
      </dgm:t>
    </dgm:pt>
    <dgm:pt modelId="{CCAE9110-F07E-494E-B9AA-43853543DBF6}">
      <dgm:prSet/>
      <dgm:spPr/>
      <dgm:t>
        <a:bodyPr/>
        <a:lstStyle/>
        <a:p>
          <a:r>
            <a:rPr lang="en-US" b="1" u="sng" dirty="0"/>
            <a:t>Pseudobulbar Affect</a:t>
          </a:r>
          <a:r>
            <a:rPr lang="en-US" dirty="0"/>
            <a:t>: Uncontrollable bouts of laughing and/or crying (mood incongruent). Affects approximately 10% of people with MS. </a:t>
          </a:r>
        </a:p>
      </dgm:t>
    </dgm:pt>
    <dgm:pt modelId="{ABAF59DE-FA49-4FA4-955F-41263CAA8C49}" type="parTrans" cxnId="{2E3110A6-F1D6-48EB-A0ED-63942A181CC4}">
      <dgm:prSet/>
      <dgm:spPr/>
      <dgm:t>
        <a:bodyPr/>
        <a:lstStyle/>
        <a:p>
          <a:endParaRPr lang="en-US"/>
        </a:p>
      </dgm:t>
    </dgm:pt>
    <dgm:pt modelId="{5B0EE37E-D0E6-43DE-BBD0-3DC14AF39533}" type="sibTrans" cxnId="{2E3110A6-F1D6-48EB-A0ED-63942A181CC4}">
      <dgm:prSet/>
      <dgm:spPr/>
      <dgm:t>
        <a:bodyPr/>
        <a:lstStyle/>
        <a:p>
          <a:endParaRPr lang="en-US"/>
        </a:p>
      </dgm:t>
    </dgm:pt>
    <dgm:pt modelId="{BE849605-4CD0-4C43-A61D-221535437934}" type="pres">
      <dgm:prSet presAssocID="{EE2C9FE9-1BCC-4AE7-8626-885DDB6A4274}" presName="linear" presStyleCnt="0">
        <dgm:presLayoutVars>
          <dgm:animLvl val="lvl"/>
          <dgm:resizeHandles val="exact"/>
        </dgm:presLayoutVars>
      </dgm:prSet>
      <dgm:spPr/>
    </dgm:pt>
    <dgm:pt modelId="{CFB7AF90-0461-4485-9906-5D35204D942B}" type="pres">
      <dgm:prSet presAssocID="{D0EB3FB4-09BB-43C9-8C19-DB4743E00877}" presName="parentText" presStyleLbl="node1" presStyleIdx="0" presStyleCnt="2">
        <dgm:presLayoutVars>
          <dgm:chMax val="0"/>
          <dgm:bulletEnabled val="1"/>
        </dgm:presLayoutVars>
      </dgm:prSet>
      <dgm:spPr/>
    </dgm:pt>
    <dgm:pt modelId="{43B3FE7C-86D5-4F87-A2DF-B991A8810C2B}" type="pres">
      <dgm:prSet presAssocID="{D0EB3FB4-09BB-43C9-8C19-DB4743E00877}" presName="childText" presStyleLbl="revTx" presStyleIdx="0" presStyleCnt="2">
        <dgm:presLayoutVars>
          <dgm:bulletEnabled val="1"/>
        </dgm:presLayoutVars>
      </dgm:prSet>
      <dgm:spPr/>
    </dgm:pt>
    <dgm:pt modelId="{D6DAD2E4-3050-4AF3-9C00-040B57E5BF00}" type="pres">
      <dgm:prSet presAssocID="{9C654427-FE89-47EE-ACC8-CA7FE8D88C68}" presName="parentText" presStyleLbl="node1" presStyleIdx="1" presStyleCnt="2">
        <dgm:presLayoutVars>
          <dgm:chMax val="0"/>
          <dgm:bulletEnabled val="1"/>
        </dgm:presLayoutVars>
      </dgm:prSet>
      <dgm:spPr/>
    </dgm:pt>
    <dgm:pt modelId="{2A8DE7B9-5861-4E15-A65C-97D838AB8219}" type="pres">
      <dgm:prSet presAssocID="{9C654427-FE89-47EE-ACC8-CA7FE8D88C68}" presName="childText" presStyleLbl="revTx" presStyleIdx="1" presStyleCnt="2">
        <dgm:presLayoutVars>
          <dgm:bulletEnabled val="1"/>
        </dgm:presLayoutVars>
      </dgm:prSet>
      <dgm:spPr/>
    </dgm:pt>
  </dgm:ptLst>
  <dgm:cxnLst>
    <dgm:cxn modelId="{0D9D5407-123C-4A2E-8EB9-CB014F1AC79B}" type="presOf" srcId="{D0EB3FB4-09BB-43C9-8C19-DB4743E00877}" destId="{CFB7AF90-0461-4485-9906-5D35204D942B}" srcOrd="0" destOrd="0" presId="urn:microsoft.com/office/officeart/2005/8/layout/vList2"/>
    <dgm:cxn modelId="{E806FB12-2841-4221-9AE2-AC89E4BA8607}" srcId="{9C654427-FE89-47EE-ACC8-CA7FE8D88C68}" destId="{E8BEE8F3-6993-43E5-ACD1-3C20FF45D79C}" srcOrd="0" destOrd="0" parTransId="{9167037D-0853-450C-A546-2FFCBA87024E}" sibTransId="{830213C9-68D6-4752-9F19-13D52C7C3E53}"/>
    <dgm:cxn modelId="{90C7EB1F-BD1E-4B9A-87F2-2B7283859275}" type="presOf" srcId="{EE2C9FE9-1BCC-4AE7-8626-885DDB6A4274}" destId="{BE849605-4CD0-4C43-A61D-221535437934}" srcOrd="0" destOrd="0" presId="urn:microsoft.com/office/officeart/2005/8/layout/vList2"/>
    <dgm:cxn modelId="{C7B3E020-C2D0-48BF-AA42-E9EF17890119}" type="presOf" srcId="{E8BEE8F3-6993-43E5-ACD1-3C20FF45D79C}" destId="{2A8DE7B9-5861-4E15-A65C-97D838AB8219}" srcOrd="0" destOrd="0" presId="urn:microsoft.com/office/officeart/2005/8/layout/vList2"/>
    <dgm:cxn modelId="{1A60A428-AD1A-430A-8D06-C24CB90A24DD}" type="presOf" srcId="{D55E7DDB-923B-4DC6-A442-9EA78AE5A712}" destId="{43B3FE7C-86D5-4F87-A2DF-B991A8810C2B}" srcOrd="0" destOrd="0" presId="urn:microsoft.com/office/officeart/2005/8/layout/vList2"/>
    <dgm:cxn modelId="{7D5F3444-C6D1-4A2B-BEB6-3AF9161C3D8B}" type="presOf" srcId="{4FDCF754-B1DF-48DE-B627-DF0B71513172}" destId="{43B3FE7C-86D5-4F87-A2DF-B991A8810C2B}" srcOrd="0" destOrd="1" presId="urn:microsoft.com/office/officeart/2005/8/layout/vList2"/>
    <dgm:cxn modelId="{33A15D47-78F4-4597-9B69-626BE3BB55E5}" srcId="{EE2C9FE9-1BCC-4AE7-8626-885DDB6A4274}" destId="{D0EB3FB4-09BB-43C9-8C19-DB4743E00877}" srcOrd="0" destOrd="0" parTransId="{58B4A9EA-888D-4F77-BB8A-A0364FD9D740}" sibTransId="{851D0CC5-C5CC-4FED-84B0-2C8AD6CEB2A6}"/>
    <dgm:cxn modelId="{F7BDBB72-207B-4535-BB96-AF6EA58E006B}" srcId="{EE2C9FE9-1BCC-4AE7-8626-885DDB6A4274}" destId="{9C654427-FE89-47EE-ACC8-CA7FE8D88C68}" srcOrd="1" destOrd="0" parTransId="{87CBE134-3317-4A16-9E2B-5DB55D0949BE}" sibTransId="{F99ECE73-618F-4D88-839D-05C2B5441625}"/>
    <dgm:cxn modelId="{7D087454-3513-415D-822C-CFBA349F05E2}" srcId="{E8BEE8F3-6993-43E5-ACD1-3C20FF45D79C}" destId="{662CC947-15E6-45FE-BEE5-6D61B9558B47}" srcOrd="0" destOrd="0" parTransId="{FEA36B0F-6A71-411D-8842-832EF8853E15}" sibTransId="{700562A0-8CE8-463D-9580-95F8BE01D40D}"/>
    <dgm:cxn modelId="{B464EF7B-7CBF-4856-8124-B39F78341E6A}" srcId="{D0EB3FB4-09BB-43C9-8C19-DB4743E00877}" destId="{4FDCF754-B1DF-48DE-B627-DF0B71513172}" srcOrd="1" destOrd="0" parTransId="{53DE7D33-7CCA-42BE-B02D-55C12C2B4D72}" sibTransId="{A6E60604-508B-412E-B0E2-85FC31DB096C}"/>
    <dgm:cxn modelId="{2E3110A6-F1D6-48EB-A0ED-63942A181CC4}" srcId="{9C654427-FE89-47EE-ACC8-CA7FE8D88C68}" destId="{CCAE9110-F07E-494E-B9AA-43853543DBF6}" srcOrd="1" destOrd="0" parTransId="{ABAF59DE-FA49-4FA4-955F-41263CAA8C49}" sibTransId="{5B0EE37E-D0E6-43DE-BBD0-3DC14AF39533}"/>
    <dgm:cxn modelId="{22488CAA-2818-47E8-A0D9-9076360EBB67}" type="presOf" srcId="{9C654427-FE89-47EE-ACC8-CA7FE8D88C68}" destId="{D6DAD2E4-3050-4AF3-9C00-040B57E5BF00}" srcOrd="0" destOrd="0" presId="urn:microsoft.com/office/officeart/2005/8/layout/vList2"/>
    <dgm:cxn modelId="{9EDB24C6-E91E-4613-86B9-79CF0C45FD9D}" srcId="{D0EB3FB4-09BB-43C9-8C19-DB4743E00877}" destId="{A14CE717-3682-435F-B3BC-674AA5ADE77C}" srcOrd="2" destOrd="0" parTransId="{A3705405-9027-4238-985E-B18D5B91D517}" sibTransId="{687CE88D-85D4-41CA-8D57-39A8BBD111A3}"/>
    <dgm:cxn modelId="{4B03C6CE-4F33-46CD-B818-3F4D612D0A47}" type="presOf" srcId="{A14CE717-3682-435F-B3BC-674AA5ADE77C}" destId="{43B3FE7C-86D5-4F87-A2DF-B991A8810C2B}" srcOrd="0" destOrd="2" presId="urn:microsoft.com/office/officeart/2005/8/layout/vList2"/>
    <dgm:cxn modelId="{3BCB4DE0-B8E7-4E1D-AFB3-B03740B3E13B}" type="presOf" srcId="{662CC947-15E6-45FE-BEE5-6D61B9558B47}" destId="{2A8DE7B9-5861-4E15-A65C-97D838AB8219}" srcOrd="0" destOrd="1" presId="urn:microsoft.com/office/officeart/2005/8/layout/vList2"/>
    <dgm:cxn modelId="{322CC6E2-9C28-48DD-A60A-75A973A26514}" srcId="{D0EB3FB4-09BB-43C9-8C19-DB4743E00877}" destId="{D55E7DDB-923B-4DC6-A442-9EA78AE5A712}" srcOrd="0" destOrd="0" parTransId="{71F4C402-8BA3-4D4D-AE57-522CEA2E132E}" sibTransId="{16024D6B-6FF5-4570-BF3D-E6A9D839FBC4}"/>
    <dgm:cxn modelId="{510D71EC-C3B3-465C-B7C0-BFC9CCBEC199}" type="presOf" srcId="{CCAE9110-F07E-494E-B9AA-43853543DBF6}" destId="{2A8DE7B9-5861-4E15-A65C-97D838AB8219}" srcOrd="0" destOrd="2" presId="urn:microsoft.com/office/officeart/2005/8/layout/vList2"/>
    <dgm:cxn modelId="{9C0002C9-845A-462B-97C0-2F4433D109ED}" type="presParOf" srcId="{BE849605-4CD0-4C43-A61D-221535437934}" destId="{CFB7AF90-0461-4485-9906-5D35204D942B}" srcOrd="0" destOrd="0" presId="urn:microsoft.com/office/officeart/2005/8/layout/vList2"/>
    <dgm:cxn modelId="{339D4F37-2241-44B0-A3C2-003F47EB26EF}" type="presParOf" srcId="{BE849605-4CD0-4C43-A61D-221535437934}" destId="{43B3FE7C-86D5-4F87-A2DF-B991A8810C2B}" srcOrd="1" destOrd="0" presId="urn:microsoft.com/office/officeart/2005/8/layout/vList2"/>
    <dgm:cxn modelId="{9B866A83-3FE2-4BD2-937F-C70625BB0D3A}" type="presParOf" srcId="{BE849605-4CD0-4C43-A61D-221535437934}" destId="{D6DAD2E4-3050-4AF3-9C00-040B57E5BF00}" srcOrd="2" destOrd="0" presId="urn:microsoft.com/office/officeart/2005/8/layout/vList2"/>
    <dgm:cxn modelId="{CF3A64B9-6873-4226-95C8-29AA718C422E}" type="presParOf" srcId="{BE849605-4CD0-4C43-A61D-221535437934}" destId="{2A8DE7B9-5861-4E15-A65C-97D838AB821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FFC185-AB5B-443C-9CBF-2B497CC93CE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70085C0-2EBE-4274-9EBF-3CEF49726B82}">
      <dgm:prSet/>
      <dgm:spPr/>
      <dgm:t>
        <a:bodyPr/>
        <a:lstStyle/>
        <a:p>
          <a:r>
            <a:rPr lang="en-US" dirty="0"/>
            <a:t>Medical and mental health comorbidities</a:t>
          </a:r>
        </a:p>
      </dgm:t>
    </dgm:pt>
    <dgm:pt modelId="{7E4EB753-6824-40D8-8DB7-9DFC1712E34E}" type="parTrans" cxnId="{EE33EE41-4E25-413D-94CF-F6814AA9084A}">
      <dgm:prSet/>
      <dgm:spPr/>
      <dgm:t>
        <a:bodyPr/>
        <a:lstStyle/>
        <a:p>
          <a:endParaRPr lang="en-US"/>
        </a:p>
      </dgm:t>
    </dgm:pt>
    <dgm:pt modelId="{0622C521-01FC-4C47-A65B-BBB41806D1D4}" type="sibTrans" cxnId="{EE33EE41-4E25-413D-94CF-F6814AA9084A}">
      <dgm:prSet/>
      <dgm:spPr/>
      <dgm:t>
        <a:bodyPr/>
        <a:lstStyle/>
        <a:p>
          <a:endParaRPr lang="en-US"/>
        </a:p>
      </dgm:t>
    </dgm:pt>
    <dgm:pt modelId="{F00E2920-6A4A-42AA-A17C-E4685091B3D7}">
      <dgm:prSet/>
      <dgm:spPr/>
      <dgm:t>
        <a:bodyPr/>
        <a:lstStyle/>
        <a:p>
          <a:r>
            <a:rPr lang="en-US" dirty="0"/>
            <a:t>Vascular dysfunction </a:t>
          </a:r>
        </a:p>
      </dgm:t>
    </dgm:pt>
    <dgm:pt modelId="{45B349CB-E390-4D6D-B13C-9B6EDC7C892D}" type="parTrans" cxnId="{E732D2EC-289E-4FE9-A23B-9BA5309E53B8}">
      <dgm:prSet/>
      <dgm:spPr/>
      <dgm:t>
        <a:bodyPr/>
        <a:lstStyle/>
        <a:p>
          <a:endParaRPr lang="en-US"/>
        </a:p>
      </dgm:t>
    </dgm:pt>
    <dgm:pt modelId="{98DCBE3B-F87F-4E2C-BE9D-29BD5ED1BFD9}" type="sibTrans" cxnId="{E732D2EC-289E-4FE9-A23B-9BA5309E53B8}">
      <dgm:prSet/>
      <dgm:spPr/>
      <dgm:t>
        <a:bodyPr/>
        <a:lstStyle/>
        <a:p>
          <a:endParaRPr lang="en-US"/>
        </a:p>
      </dgm:t>
    </dgm:pt>
    <dgm:pt modelId="{FF10B972-E2C1-4861-A751-9E3C5B513E48}">
      <dgm:prSet/>
      <dgm:spPr/>
      <dgm:t>
        <a:bodyPr/>
        <a:lstStyle/>
        <a:p>
          <a:r>
            <a:rPr lang="en-US" dirty="0"/>
            <a:t>Metabolic dysfunction </a:t>
          </a:r>
        </a:p>
      </dgm:t>
    </dgm:pt>
    <dgm:pt modelId="{A790BA2C-3DC6-4924-AE9E-C1FE98475C24}" type="parTrans" cxnId="{25062539-95DD-4003-8B85-179D2F658FEA}">
      <dgm:prSet/>
      <dgm:spPr/>
      <dgm:t>
        <a:bodyPr/>
        <a:lstStyle/>
        <a:p>
          <a:endParaRPr lang="en-US"/>
        </a:p>
      </dgm:t>
    </dgm:pt>
    <dgm:pt modelId="{84FE32B6-2350-4ED8-B344-705571832596}" type="sibTrans" cxnId="{25062539-95DD-4003-8B85-179D2F658FEA}">
      <dgm:prSet/>
      <dgm:spPr/>
      <dgm:t>
        <a:bodyPr/>
        <a:lstStyle/>
        <a:p>
          <a:endParaRPr lang="en-US"/>
        </a:p>
      </dgm:t>
    </dgm:pt>
    <dgm:pt modelId="{B1D19087-9D04-4CE8-B35D-09BAEB9D75D6}">
      <dgm:prSet/>
      <dgm:spPr/>
      <dgm:t>
        <a:bodyPr/>
        <a:lstStyle/>
        <a:p>
          <a:r>
            <a:rPr lang="en-US" dirty="0"/>
            <a:t>PTSD, depression, anxiety  </a:t>
          </a:r>
        </a:p>
      </dgm:t>
    </dgm:pt>
    <dgm:pt modelId="{894124FB-0BF4-4AC8-BC41-19EAFD901192}" type="parTrans" cxnId="{034239ED-8525-4557-ADBD-BC28FB53D29D}">
      <dgm:prSet/>
      <dgm:spPr/>
      <dgm:t>
        <a:bodyPr/>
        <a:lstStyle/>
        <a:p>
          <a:endParaRPr lang="en-US"/>
        </a:p>
      </dgm:t>
    </dgm:pt>
    <dgm:pt modelId="{EBAEE64F-C73A-4CC6-BF58-B8277EB36D84}" type="sibTrans" cxnId="{034239ED-8525-4557-ADBD-BC28FB53D29D}">
      <dgm:prSet/>
      <dgm:spPr/>
      <dgm:t>
        <a:bodyPr/>
        <a:lstStyle/>
        <a:p>
          <a:endParaRPr lang="en-US"/>
        </a:p>
      </dgm:t>
    </dgm:pt>
    <dgm:pt modelId="{162AD8AA-3DEB-4FF1-9869-E87681A55B81}">
      <dgm:prSet/>
      <dgm:spPr/>
      <dgm:t>
        <a:bodyPr/>
        <a:lstStyle/>
        <a:p>
          <a:r>
            <a:rPr lang="en-US" dirty="0"/>
            <a:t>Medication effects </a:t>
          </a:r>
        </a:p>
      </dgm:t>
    </dgm:pt>
    <dgm:pt modelId="{64F7567D-B70F-4025-BBB7-5BEA0B48FDB5}" type="parTrans" cxnId="{965053A9-A2B0-49EE-A06D-FA535B73F5B6}">
      <dgm:prSet/>
      <dgm:spPr/>
      <dgm:t>
        <a:bodyPr/>
        <a:lstStyle/>
        <a:p>
          <a:endParaRPr lang="en-US"/>
        </a:p>
      </dgm:t>
    </dgm:pt>
    <dgm:pt modelId="{A5299E3E-53E4-4F42-A009-370D444405B7}" type="sibTrans" cxnId="{965053A9-A2B0-49EE-A06D-FA535B73F5B6}">
      <dgm:prSet/>
      <dgm:spPr/>
      <dgm:t>
        <a:bodyPr/>
        <a:lstStyle/>
        <a:p>
          <a:endParaRPr lang="en-US"/>
        </a:p>
      </dgm:t>
    </dgm:pt>
    <dgm:pt modelId="{587CE3E9-4EBC-46FF-84FE-5E87B3E9E757}">
      <dgm:prSet/>
      <dgm:spPr/>
      <dgm:t>
        <a:bodyPr/>
        <a:lstStyle/>
        <a:p>
          <a:r>
            <a:rPr lang="en-US" dirty="0"/>
            <a:t>Pain </a:t>
          </a:r>
        </a:p>
      </dgm:t>
    </dgm:pt>
    <dgm:pt modelId="{E57991BF-C33A-40B6-AC20-028FAA52293F}" type="parTrans" cxnId="{43874761-CB09-46FD-BBB3-D36619474257}">
      <dgm:prSet/>
      <dgm:spPr/>
      <dgm:t>
        <a:bodyPr/>
        <a:lstStyle/>
        <a:p>
          <a:endParaRPr lang="en-US"/>
        </a:p>
      </dgm:t>
    </dgm:pt>
    <dgm:pt modelId="{1500BD7C-DB86-4B11-9B90-C2FC1FC8A784}" type="sibTrans" cxnId="{43874761-CB09-46FD-BBB3-D36619474257}">
      <dgm:prSet/>
      <dgm:spPr/>
      <dgm:t>
        <a:bodyPr/>
        <a:lstStyle/>
        <a:p>
          <a:endParaRPr lang="en-US"/>
        </a:p>
      </dgm:t>
    </dgm:pt>
    <dgm:pt modelId="{ACAD2869-EDF4-4FE3-8666-525C992E48D8}">
      <dgm:prSet/>
      <dgm:spPr/>
      <dgm:t>
        <a:bodyPr/>
        <a:lstStyle/>
        <a:p>
          <a:r>
            <a:rPr lang="en-US" dirty="0"/>
            <a:t>Fatigue </a:t>
          </a:r>
        </a:p>
      </dgm:t>
    </dgm:pt>
    <dgm:pt modelId="{5F00E78F-EC29-4201-A778-A20B5C1DFCE0}" type="parTrans" cxnId="{288BB28C-68A2-4E7F-B920-F8F2ADF1D801}">
      <dgm:prSet/>
      <dgm:spPr/>
      <dgm:t>
        <a:bodyPr/>
        <a:lstStyle/>
        <a:p>
          <a:endParaRPr lang="en-US"/>
        </a:p>
      </dgm:t>
    </dgm:pt>
    <dgm:pt modelId="{F920D7F9-6DE8-449C-96A3-854FA646769F}" type="sibTrans" cxnId="{288BB28C-68A2-4E7F-B920-F8F2ADF1D801}">
      <dgm:prSet/>
      <dgm:spPr/>
      <dgm:t>
        <a:bodyPr/>
        <a:lstStyle/>
        <a:p>
          <a:endParaRPr lang="en-US"/>
        </a:p>
      </dgm:t>
    </dgm:pt>
    <dgm:pt modelId="{8564EDA8-4C41-496A-AFF9-DC3FC8BCAFEE}">
      <dgm:prSet/>
      <dgm:spPr/>
      <dgm:t>
        <a:bodyPr/>
        <a:lstStyle/>
        <a:p>
          <a:r>
            <a:rPr lang="en-US" dirty="0"/>
            <a:t>Disrupted sleep </a:t>
          </a:r>
        </a:p>
      </dgm:t>
    </dgm:pt>
    <dgm:pt modelId="{091BAB27-A2DA-48F2-9C4B-BC159E76A82E}" type="parTrans" cxnId="{06F446CB-A000-4EBB-B11E-7F4E5EB80221}">
      <dgm:prSet/>
      <dgm:spPr/>
      <dgm:t>
        <a:bodyPr/>
        <a:lstStyle/>
        <a:p>
          <a:endParaRPr lang="en-US"/>
        </a:p>
      </dgm:t>
    </dgm:pt>
    <dgm:pt modelId="{0EE570D6-BF3E-4BC9-AD4C-B8EF8E1E3392}" type="sibTrans" cxnId="{06F446CB-A000-4EBB-B11E-7F4E5EB80221}">
      <dgm:prSet/>
      <dgm:spPr/>
      <dgm:t>
        <a:bodyPr/>
        <a:lstStyle/>
        <a:p>
          <a:endParaRPr lang="en-US"/>
        </a:p>
      </dgm:t>
    </dgm:pt>
    <dgm:pt modelId="{7DD9B87B-C2BE-4F31-9EF8-EB60C107A1B5}">
      <dgm:prSet/>
      <dgm:spPr/>
      <dgm:t>
        <a:bodyPr/>
        <a:lstStyle/>
        <a:p>
          <a:r>
            <a:rPr lang="en-US" dirty="0"/>
            <a:t>Social determinants of health  </a:t>
          </a:r>
        </a:p>
      </dgm:t>
    </dgm:pt>
    <dgm:pt modelId="{F116D55E-D5A6-4495-9B20-22C5BF1195AF}" type="parTrans" cxnId="{76055566-90CB-41D6-B413-91FB6CE7B5FC}">
      <dgm:prSet/>
      <dgm:spPr/>
      <dgm:t>
        <a:bodyPr/>
        <a:lstStyle/>
        <a:p>
          <a:endParaRPr lang="en-US"/>
        </a:p>
      </dgm:t>
    </dgm:pt>
    <dgm:pt modelId="{CCA6FD01-5170-420E-8D0A-DBBAD94AD3A7}" type="sibTrans" cxnId="{76055566-90CB-41D6-B413-91FB6CE7B5FC}">
      <dgm:prSet/>
      <dgm:spPr/>
      <dgm:t>
        <a:bodyPr/>
        <a:lstStyle/>
        <a:p>
          <a:endParaRPr lang="en-US"/>
        </a:p>
      </dgm:t>
    </dgm:pt>
    <dgm:pt modelId="{ED870F33-DA63-469E-98BB-8ABB106C7B9C}">
      <dgm:prSet/>
      <dgm:spPr/>
      <dgm:t>
        <a:bodyPr/>
        <a:lstStyle/>
        <a:p>
          <a:r>
            <a:rPr lang="en-US" dirty="0"/>
            <a:t>COVID-19</a:t>
          </a:r>
        </a:p>
      </dgm:t>
    </dgm:pt>
    <dgm:pt modelId="{57A1F578-7129-4B10-96C1-8D026386B161}" type="parTrans" cxnId="{C8C1CBEA-53B1-43E9-B4BB-1D12382ED1AF}">
      <dgm:prSet/>
      <dgm:spPr/>
      <dgm:t>
        <a:bodyPr/>
        <a:lstStyle/>
        <a:p>
          <a:endParaRPr lang="en-US"/>
        </a:p>
      </dgm:t>
    </dgm:pt>
    <dgm:pt modelId="{8CB9AAB5-6735-444F-B91B-2FA1D99CF435}" type="sibTrans" cxnId="{C8C1CBEA-53B1-43E9-B4BB-1D12382ED1AF}">
      <dgm:prSet/>
      <dgm:spPr/>
      <dgm:t>
        <a:bodyPr/>
        <a:lstStyle/>
        <a:p>
          <a:endParaRPr lang="en-US"/>
        </a:p>
      </dgm:t>
    </dgm:pt>
    <dgm:pt modelId="{5F7322C1-B029-4969-8A94-75653CBB4234}" type="pres">
      <dgm:prSet presAssocID="{AFFFC185-AB5B-443C-9CBF-2B497CC93CE1}" presName="linear" presStyleCnt="0">
        <dgm:presLayoutVars>
          <dgm:animLvl val="lvl"/>
          <dgm:resizeHandles val="exact"/>
        </dgm:presLayoutVars>
      </dgm:prSet>
      <dgm:spPr/>
    </dgm:pt>
    <dgm:pt modelId="{131CE00C-1A87-4DFB-9BAC-D5427C095F77}" type="pres">
      <dgm:prSet presAssocID="{B70085C0-2EBE-4274-9EBF-3CEF49726B82}" presName="parentText" presStyleLbl="node1" presStyleIdx="0" presStyleCnt="7">
        <dgm:presLayoutVars>
          <dgm:chMax val="0"/>
          <dgm:bulletEnabled val="1"/>
        </dgm:presLayoutVars>
      </dgm:prSet>
      <dgm:spPr/>
    </dgm:pt>
    <dgm:pt modelId="{1349BF8C-67BE-4267-AC2E-8B96A36C70DE}" type="pres">
      <dgm:prSet presAssocID="{B70085C0-2EBE-4274-9EBF-3CEF49726B82}" presName="childText" presStyleLbl="revTx" presStyleIdx="0" presStyleCnt="1">
        <dgm:presLayoutVars>
          <dgm:bulletEnabled val="1"/>
        </dgm:presLayoutVars>
      </dgm:prSet>
      <dgm:spPr/>
    </dgm:pt>
    <dgm:pt modelId="{BC42C1F7-E5EA-4A16-BE79-EEF3F5B2EB53}" type="pres">
      <dgm:prSet presAssocID="{162AD8AA-3DEB-4FF1-9869-E87681A55B81}" presName="parentText" presStyleLbl="node1" presStyleIdx="1" presStyleCnt="7">
        <dgm:presLayoutVars>
          <dgm:chMax val="0"/>
          <dgm:bulletEnabled val="1"/>
        </dgm:presLayoutVars>
      </dgm:prSet>
      <dgm:spPr/>
    </dgm:pt>
    <dgm:pt modelId="{FE0FA6D9-835F-4CE3-9261-085EA506504D}" type="pres">
      <dgm:prSet presAssocID="{A5299E3E-53E4-4F42-A009-370D444405B7}" presName="spacer" presStyleCnt="0"/>
      <dgm:spPr/>
    </dgm:pt>
    <dgm:pt modelId="{CE84F597-B1F3-461D-90AA-943F4B583FF7}" type="pres">
      <dgm:prSet presAssocID="{587CE3E9-4EBC-46FF-84FE-5E87B3E9E757}" presName="parentText" presStyleLbl="node1" presStyleIdx="2" presStyleCnt="7">
        <dgm:presLayoutVars>
          <dgm:chMax val="0"/>
          <dgm:bulletEnabled val="1"/>
        </dgm:presLayoutVars>
      </dgm:prSet>
      <dgm:spPr/>
    </dgm:pt>
    <dgm:pt modelId="{EF39656F-9A46-40AC-B90D-526C1CA2A284}" type="pres">
      <dgm:prSet presAssocID="{1500BD7C-DB86-4B11-9B90-C2FC1FC8A784}" presName="spacer" presStyleCnt="0"/>
      <dgm:spPr/>
    </dgm:pt>
    <dgm:pt modelId="{6B138313-9DE5-416B-B8E0-0B9AFA5246D3}" type="pres">
      <dgm:prSet presAssocID="{ACAD2869-EDF4-4FE3-8666-525C992E48D8}" presName="parentText" presStyleLbl="node1" presStyleIdx="3" presStyleCnt="7">
        <dgm:presLayoutVars>
          <dgm:chMax val="0"/>
          <dgm:bulletEnabled val="1"/>
        </dgm:presLayoutVars>
      </dgm:prSet>
      <dgm:spPr/>
    </dgm:pt>
    <dgm:pt modelId="{F95A7891-975F-49DB-8AF4-D82C92FFF129}" type="pres">
      <dgm:prSet presAssocID="{F920D7F9-6DE8-449C-96A3-854FA646769F}" presName="spacer" presStyleCnt="0"/>
      <dgm:spPr/>
    </dgm:pt>
    <dgm:pt modelId="{E15CFF0B-DB55-46A9-A608-3AA6DC2456E2}" type="pres">
      <dgm:prSet presAssocID="{8564EDA8-4C41-496A-AFF9-DC3FC8BCAFEE}" presName="parentText" presStyleLbl="node1" presStyleIdx="4" presStyleCnt="7">
        <dgm:presLayoutVars>
          <dgm:chMax val="0"/>
          <dgm:bulletEnabled val="1"/>
        </dgm:presLayoutVars>
      </dgm:prSet>
      <dgm:spPr/>
    </dgm:pt>
    <dgm:pt modelId="{EDBA22B4-E4AF-4A28-B68E-29D957E5C22E}" type="pres">
      <dgm:prSet presAssocID="{0EE570D6-BF3E-4BC9-AD4C-B8EF8E1E3392}" presName="spacer" presStyleCnt="0"/>
      <dgm:spPr/>
    </dgm:pt>
    <dgm:pt modelId="{FE0E7E35-3D7E-4690-BEBB-FD736BFC11BF}" type="pres">
      <dgm:prSet presAssocID="{7DD9B87B-C2BE-4F31-9EF8-EB60C107A1B5}" presName="parentText" presStyleLbl="node1" presStyleIdx="5" presStyleCnt="7">
        <dgm:presLayoutVars>
          <dgm:chMax val="0"/>
          <dgm:bulletEnabled val="1"/>
        </dgm:presLayoutVars>
      </dgm:prSet>
      <dgm:spPr/>
    </dgm:pt>
    <dgm:pt modelId="{205D4843-74B4-4AFA-8376-A0824430A245}" type="pres">
      <dgm:prSet presAssocID="{CCA6FD01-5170-420E-8D0A-DBBAD94AD3A7}" presName="spacer" presStyleCnt="0"/>
      <dgm:spPr/>
    </dgm:pt>
    <dgm:pt modelId="{DBE5D5F3-8F63-4FCE-9C2A-E713117F2976}" type="pres">
      <dgm:prSet presAssocID="{ED870F33-DA63-469E-98BB-8ABB106C7B9C}" presName="parentText" presStyleLbl="node1" presStyleIdx="6" presStyleCnt="7">
        <dgm:presLayoutVars>
          <dgm:chMax val="0"/>
          <dgm:bulletEnabled val="1"/>
        </dgm:presLayoutVars>
      </dgm:prSet>
      <dgm:spPr/>
    </dgm:pt>
  </dgm:ptLst>
  <dgm:cxnLst>
    <dgm:cxn modelId="{7E493C35-4BF4-44F1-B582-B8B69120C67A}" type="presOf" srcId="{8564EDA8-4C41-496A-AFF9-DC3FC8BCAFEE}" destId="{E15CFF0B-DB55-46A9-A608-3AA6DC2456E2}" srcOrd="0" destOrd="0" presId="urn:microsoft.com/office/officeart/2005/8/layout/vList2"/>
    <dgm:cxn modelId="{68B57B37-A0BA-4CF9-B699-3891C01626D3}" type="presOf" srcId="{ED870F33-DA63-469E-98BB-8ABB106C7B9C}" destId="{DBE5D5F3-8F63-4FCE-9C2A-E713117F2976}" srcOrd="0" destOrd="0" presId="urn:microsoft.com/office/officeart/2005/8/layout/vList2"/>
    <dgm:cxn modelId="{25062539-95DD-4003-8B85-179D2F658FEA}" srcId="{B70085C0-2EBE-4274-9EBF-3CEF49726B82}" destId="{FF10B972-E2C1-4861-A751-9E3C5B513E48}" srcOrd="1" destOrd="0" parTransId="{A790BA2C-3DC6-4924-AE9E-C1FE98475C24}" sibTransId="{84FE32B6-2350-4ED8-B344-705571832596}"/>
    <dgm:cxn modelId="{C676845E-6397-4D0B-A5EE-EF7249A2E35B}" type="presOf" srcId="{B1D19087-9D04-4CE8-B35D-09BAEB9D75D6}" destId="{1349BF8C-67BE-4267-AC2E-8B96A36C70DE}" srcOrd="0" destOrd="2" presId="urn:microsoft.com/office/officeart/2005/8/layout/vList2"/>
    <dgm:cxn modelId="{43874761-CB09-46FD-BBB3-D36619474257}" srcId="{AFFFC185-AB5B-443C-9CBF-2B497CC93CE1}" destId="{587CE3E9-4EBC-46FF-84FE-5E87B3E9E757}" srcOrd="2" destOrd="0" parTransId="{E57991BF-C33A-40B6-AC20-028FAA52293F}" sibTransId="{1500BD7C-DB86-4B11-9B90-C2FC1FC8A784}"/>
    <dgm:cxn modelId="{EE33EE41-4E25-413D-94CF-F6814AA9084A}" srcId="{AFFFC185-AB5B-443C-9CBF-2B497CC93CE1}" destId="{B70085C0-2EBE-4274-9EBF-3CEF49726B82}" srcOrd="0" destOrd="0" parTransId="{7E4EB753-6824-40D8-8DB7-9DFC1712E34E}" sibTransId="{0622C521-01FC-4C47-A65B-BBB41806D1D4}"/>
    <dgm:cxn modelId="{76055566-90CB-41D6-B413-91FB6CE7B5FC}" srcId="{AFFFC185-AB5B-443C-9CBF-2B497CC93CE1}" destId="{7DD9B87B-C2BE-4F31-9EF8-EB60C107A1B5}" srcOrd="5" destOrd="0" parTransId="{F116D55E-D5A6-4495-9B20-22C5BF1195AF}" sibTransId="{CCA6FD01-5170-420E-8D0A-DBBAD94AD3A7}"/>
    <dgm:cxn modelId="{A30ABD4F-01E9-47D3-B463-BA2BEEA51B06}" type="presOf" srcId="{FF10B972-E2C1-4861-A751-9E3C5B513E48}" destId="{1349BF8C-67BE-4267-AC2E-8B96A36C70DE}" srcOrd="0" destOrd="1" presId="urn:microsoft.com/office/officeart/2005/8/layout/vList2"/>
    <dgm:cxn modelId="{E8807156-8F3C-4959-B555-E7F2D78F7B3B}" type="presOf" srcId="{AFFFC185-AB5B-443C-9CBF-2B497CC93CE1}" destId="{5F7322C1-B029-4969-8A94-75653CBB4234}" srcOrd="0" destOrd="0" presId="urn:microsoft.com/office/officeart/2005/8/layout/vList2"/>
    <dgm:cxn modelId="{288BB28C-68A2-4E7F-B920-F8F2ADF1D801}" srcId="{AFFFC185-AB5B-443C-9CBF-2B497CC93CE1}" destId="{ACAD2869-EDF4-4FE3-8666-525C992E48D8}" srcOrd="3" destOrd="0" parTransId="{5F00E78F-EC29-4201-A778-A20B5C1DFCE0}" sibTransId="{F920D7F9-6DE8-449C-96A3-854FA646769F}"/>
    <dgm:cxn modelId="{61E6638E-70CF-435D-8105-C7EFC54CF340}" type="presOf" srcId="{587CE3E9-4EBC-46FF-84FE-5E87B3E9E757}" destId="{CE84F597-B1F3-461D-90AA-943F4B583FF7}" srcOrd="0" destOrd="0" presId="urn:microsoft.com/office/officeart/2005/8/layout/vList2"/>
    <dgm:cxn modelId="{220AEB92-19E2-46F5-BFC6-04CCC97663EA}" type="presOf" srcId="{B70085C0-2EBE-4274-9EBF-3CEF49726B82}" destId="{131CE00C-1A87-4DFB-9BAC-D5427C095F77}" srcOrd="0" destOrd="0" presId="urn:microsoft.com/office/officeart/2005/8/layout/vList2"/>
    <dgm:cxn modelId="{965053A9-A2B0-49EE-A06D-FA535B73F5B6}" srcId="{AFFFC185-AB5B-443C-9CBF-2B497CC93CE1}" destId="{162AD8AA-3DEB-4FF1-9869-E87681A55B81}" srcOrd="1" destOrd="0" parTransId="{64F7567D-B70F-4025-BBB7-5BEA0B48FDB5}" sibTransId="{A5299E3E-53E4-4F42-A009-370D444405B7}"/>
    <dgm:cxn modelId="{BBDBABAB-CB72-48D9-9002-8FB5ED85D7BD}" type="presOf" srcId="{F00E2920-6A4A-42AA-A17C-E4685091B3D7}" destId="{1349BF8C-67BE-4267-AC2E-8B96A36C70DE}" srcOrd="0" destOrd="0" presId="urn:microsoft.com/office/officeart/2005/8/layout/vList2"/>
    <dgm:cxn modelId="{231E6EC1-BCC9-4A8D-852A-7C4AE6391B2E}" type="presOf" srcId="{7DD9B87B-C2BE-4F31-9EF8-EB60C107A1B5}" destId="{FE0E7E35-3D7E-4690-BEBB-FD736BFC11BF}" srcOrd="0" destOrd="0" presId="urn:microsoft.com/office/officeart/2005/8/layout/vList2"/>
    <dgm:cxn modelId="{65C90BC4-4D2D-42D1-8B19-237CA8369967}" type="presOf" srcId="{162AD8AA-3DEB-4FF1-9869-E87681A55B81}" destId="{BC42C1F7-E5EA-4A16-BE79-EEF3F5B2EB53}" srcOrd="0" destOrd="0" presId="urn:microsoft.com/office/officeart/2005/8/layout/vList2"/>
    <dgm:cxn modelId="{06F446CB-A000-4EBB-B11E-7F4E5EB80221}" srcId="{AFFFC185-AB5B-443C-9CBF-2B497CC93CE1}" destId="{8564EDA8-4C41-496A-AFF9-DC3FC8BCAFEE}" srcOrd="4" destOrd="0" parTransId="{091BAB27-A2DA-48F2-9C4B-BC159E76A82E}" sibTransId="{0EE570D6-BF3E-4BC9-AD4C-B8EF8E1E3392}"/>
    <dgm:cxn modelId="{C8C1CBEA-53B1-43E9-B4BB-1D12382ED1AF}" srcId="{AFFFC185-AB5B-443C-9CBF-2B497CC93CE1}" destId="{ED870F33-DA63-469E-98BB-8ABB106C7B9C}" srcOrd="6" destOrd="0" parTransId="{57A1F578-7129-4B10-96C1-8D026386B161}" sibTransId="{8CB9AAB5-6735-444F-B91B-2FA1D99CF435}"/>
    <dgm:cxn modelId="{E732D2EC-289E-4FE9-A23B-9BA5309E53B8}" srcId="{B70085C0-2EBE-4274-9EBF-3CEF49726B82}" destId="{F00E2920-6A4A-42AA-A17C-E4685091B3D7}" srcOrd="0" destOrd="0" parTransId="{45B349CB-E390-4D6D-B13C-9B6EDC7C892D}" sibTransId="{98DCBE3B-F87F-4E2C-BE9D-29BD5ED1BFD9}"/>
    <dgm:cxn modelId="{034239ED-8525-4557-ADBD-BC28FB53D29D}" srcId="{B70085C0-2EBE-4274-9EBF-3CEF49726B82}" destId="{B1D19087-9D04-4CE8-B35D-09BAEB9D75D6}" srcOrd="2" destOrd="0" parTransId="{894124FB-0BF4-4AC8-BC41-19EAFD901192}" sibTransId="{EBAEE64F-C73A-4CC6-BF58-B8277EB36D84}"/>
    <dgm:cxn modelId="{2F5377FD-7E16-47BD-A157-81A6EFA4A276}" type="presOf" srcId="{ACAD2869-EDF4-4FE3-8666-525C992E48D8}" destId="{6B138313-9DE5-416B-B8E0-0B9AFA5246D3}" srcOrd="0" destOrd="0" presId="urn:microsoft.com/office/officeart/2005/8/layout/vList2"/>
    <dgm:cxn modelId="{DBC7A631-F017-493C-B28A-78CAF9506770}" type="presParOf" srcId="{5F7322C1-B029-4969-8A94-75653CBB4234}" destId="{131CE00C-1A87-4DFB-9BAC-D5427C095F77}" srcOrd="0" destOrd="0" presId="urn:microsoft.com/office/officeart/2005/8/layout/vList2"/>
    <dgm:cxn modelId="{D59D9786-7EA5-4F79-BCAA-4F557B72A58D}" type="presParOf" srcId="{5F7322C1-B029-4969-8A94-75653CBB4234}" destId="{1349BF8C-67BE-4267-AC2E-8B96A36C70DE}" srcOrd="1" destOrd="0" presId="urn:microsoft.com/office/officeart/2005/8/layout/vList2"/>
    <dgm:cxn modelId="{D2959EBB-5CB3-43D8-A5AF-F3AC209016C6}" type="presParOf" srcId="{5F7322C1-B029-4969-8A94-75653CBB4234}" destId="{BC42C1F7-E5EA-4A16-BE79-EEF3F5B2EB53}" srcOrd="2" destOrd="0" presId="urn:microsoft.com/office/officeart/2005/8/layout/vList2"/>
    <dgm:cxn modelId="{4D9AEDD1-4E17-4725-B188-F383F30ECF7C}" type="presParOf" srcId="{5F7322C1-B029-4969-8A94-75653CBB4234}" destId="{FE0FA6D9-835F-4CE3-9261-085EA506504D}" srcOrd="3" destOrd="0" presId="urn:microsoft.com/office/officeart/2005/8/layout/vList2"/>
    <dgm:cxn modelId="{A82C7959-78CB-46B8-9B51-A6CCECE2554B}" type="presParOf" srcId="{5F7322C1-B029-4969-8A94-75653CBB4234}" destId="{CE84F597-B1F3-461D-90AA-943F4B583FF7}" srcOrd="4" destOrd="0" presId="urn:microsoft.com/office/officeart/2005/8/layout/vList2"/>
    <dgm:cxn modelId="{0F31C85C-CC96-4C9C-B2DE-0C1EE5314CA2}" type="presParOf" srcId="{5F7322C1-B029-4969-8A94-75653CBB4234}" destId="{EF39656F-9A46-40AC-B90D-526C1CA2A284}" srcOrd="5" destOrd="0" presId="urn:microsoft.com/office/officeart/2005/8/layout/vList2"/>
    <dgm:cxn modelId="{CA2D81CF-6F71-41AD-94DE-31AE43774093}" type="presParOf" srcId="{5F7322C1-B029-4969-8A94-75653CBB4234}" destId="{6B138313-9DE5-416B-B8E0-0B9AFA5246D3}" srcOrd="6" destOrd="0" presId="urn:microsoft.com/office/officeart/2005/8/layout/vList2"/>
    <dgm:cxn modelId="{51E319FF-0501-432C-9FF9-9BBCA17C83E9}" type="presParOf" srcId="{5F7322C1-B029-4969-8A94-75653CBB4234}" destId="{F95A7891-975F-49DB-8AF4-D82C92FFF129}" srcOrd="7" destOrd="0" presId="urn:microsoft.com/office/officeart/2005/8/layout/vList2"/>
    <dgm:cxn modelId="{3A90749C-25C7-4AF6-8F05-7424EB10E56E}" type="presParOf" srcId="{5F7322C1-B029-4969-8A94-75653CBB4234}" destId="{E15CFF0B-DB55-46A9-A608-3AA6DC2456E2}" srcOrd="8" destOrd="0" presId="urn:microsoft.com/office/officeart/2005/8/layout/vList2"/>
    <dgm:cxn modelId="{F066FE8E-2E1C-4799-96C1-D9C141B14ABA}" type="presParOf" srcId="{5F7322C1-B029-4969-8A94-75653CBB4234}" destId="{EDBA22B4-E4AF-4A28-B68E-29D957E5C22E}" srcOrd="9" destOrd="0" presId="urn:microsoft.com/office/officeart/2005/8/layout/vList2"/>
    <dgm:cxn modelId="{23D5D2BB-6CA1-438A-91B5-F6EE57A1EBE2}" type="presParOf" srcId="{5F7322C1-B029-4969-8A94-75653CBB4234}" destId="{FE0E7E35-3D7E-4690-BEBB-FD736BFC11BF}" srcOrd="10" destOrd="0" presId="urn:microsoft.com/office/officeart/2005/8/layout/vList2"/>
    <dgm:cxn modelId="{9BFDB33C-1B7D-43C7-A0A9-A5E9CDB2496A}" type="presParOf" srcId="{5F7322C1-B029-4969-8A94-75653CBB4234}" destId="{205D4843-74B4-4AFA-8376-A0824430A245}" srcOrd="11" destOrd="0" presId="urn:microsoft.com/office/officeart/2005/8/layout/vList2"/>
    <dgm:cxn modelId="{26AE0E34-13DC-48BA-A0E4-D808CC3417EF}" type="presParOf" srcId="{5F7322C1-B029-4969-8A94-75653CBB4234}" destId="{DBE5D5F3-8F63-4FCE-9C2A-E713117F297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0464D8-CFB4-4B0D-BED5-2D08B233EA33}"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C29D5147-97FC-437E-BC58-E2A7D75916DA}">
      <dgm:prSet/>
      <dgm:spPr/>
      <dgm:t>
        <a:bodyPr/>
        <a:lstStyle/>
        <a:p>
          <a:r>
            <a:rPr lang="en-US" cap="all" baseline="0" dirty="0">
              <a:latin typeface="Tw Cen MT" panose="020B0602020104020603" pitchFamily="34" charset="0"/>
            </a:rPr>
            <a:t>ADDRESSING framework provides a structure for: </a:t>
          </a:r>
        </a:p>
      </dgm:t>
    </dgm:pt>
    <dgm:pt modelId="{0D4F89F6-CE06-4145-8B0D-C103C0E8F54A}" type="parTrans" cxnId="{2D21DC86-AECC-4362-B336-1CF2DD296BBE}">
      <dgm:prSet/>
      <dgm:spPr/>
      <dgm:t>
        <a:bodyPr/>
        <a:lstStyle/>
        <a:p>
          <a:endParaRPr lang="en-US"/>
        </a:p>
      </dgm:t>
    </dgm:pt>
    <dgm:pt modelId="{95550E8D-0B72-46A8-8AA0-8F93F6E38EA0}" type="sibTrans" cxnId="{2D21DC86-AECC-4362-B336-1CF2DD296BBE}">
      <dgm:prSet/>
      <dgm:spPr/>
      <dgm:t>
        <a:bodyPr/>
        <a:lstStyle/>
        <a:p>
          <a:endParaRPr lang="en-US"/>
        </a:p>
      </dgm:t>
    </dgm:pt>
    <dgm:pt modelId="{7625A250-86F2-4916-9350-2EC0D31FC8B2}">
      <dgm:prSet/>
      <dgm:spPr/>
      <dgm:t>
        <a:bodyPr/>
        <a:lstStyle/>
        <a:p>
          <a:r>
            <a:rPr lang="en-US" dirty="0">
              <a:latin typeface="Tw Cen MT" panose="020B0602020104020603" pitchFamily="34" charset="0"/>
            </a:rPr>
            <a:t>cueing one to think about aspects of culture and identity that are commonly overlooked </a:t>
          </a:r>
        </a:p>
      </dgm:t>
    </dgm:pt>
    <dgm:pt modelId="{E156C280-BD48-4D63-A5CE-1F89B2E87318}" type="parTrans" cxnId="{DFF2DC57-024D-43BE-A13B-12B8DECECEA5}">
      <dgm:prSet/>
      <dgm:spPr/>
      <dgm:t>
        <a:bodyPr/>
        <a:lstStyle/>
        <a:p>
          <a:endParaRPr lang="en-US"/>
        </a:p>
      </dgm:t>
    </dgm:pt>
    <dgm:pt modelId="{41F14FDA-1560-4076-B005-F0DC5B43F973}" type="sibTrans" cxnId="{DFF2DC57-024D-43BE-A13B-12B8DECECEA5}">
      <dgm:prSet/>
      <dgm:spPr/>
      <dgm:t>
        <a:bodyPr/>
        <a:lstStyle/>
        <a:p>
          <a:endParaRPr lang="en-US"/>
        </a:p>
      </dgm:t>
    </dgm:pt>
    <dgm:pt modelId="{4CF1E68F-4DB8-40E4-BC73-7BFD4FDBE6C5}">
      <dgm:prSet/>
      <dgm:spPr/>
      <dgm:t>
        <a:bodyPr/>
        <a:lstStyle/>
        <a:p>
          <a:r>
            <a:rPr lang="en-US" dirty="0">
              <a:latin typeface="Tw Cen MT" panose="020B0602020104020603" pitchFamily="34" charset="0"/>
            </a:rPr>
            <a:t>recognizing the complexity and intersectionality of the human experience and identity</a:t>
          </a:r>
        </a:p>
      </dgm:t>
    </dgm:pt>
    <dgm:pt modelId="{2F115951-8F62-4759-AE2E-F56FB3589849}" type="parTrans" cxnId="{D6369142-C244-483D-B8D7-5A9954859B53}">
      <dgm:prSet/>
      <dgm:spPr/>
      <dgm:t>
        <a:bodyPr/>
        <a:lstStyle/>
        <a:p>
          <a:endParaRPr lang="en-US"/>
        </a:p>
      </dgm:t>
    </dgm:pt>
    <dgm:pt modelId="{5AB83924-8B73-4E25-BC96-F72E55ADF144}" type="sibTrans" cxnId="{D6369142-C244-483D-B8D7-5A9954859B53}">
      <dgm:prSet/>
      <dgm:spPr/>
      <dgm:t>
        <a:bodyPr/>
        <a:lstStyle/>
        <a:p>
          <a:endParaRPr lang="en-US"/>
        </a:p>
      </dgm:t>
    </dgm:pt>
    <dgm:pt modelId="{D097AF73-E3B2-415A-A252-A0921AC537DC}">
      <dgm:prSet/>
      <dgm:spPr/>
      <dgm:t>
        <a:bodyPr/>
        <a:lstStyle/>
        <a:p>
          <a:r>
            <a:rPr lang="en-US" dirty="0">
              <a:latin typeface="Tw Cen MT" panose="020B0602020104020603" pitchFamily="34" charset="0"/>
            </a:rPr>
            <a:t> generating hypotheses and well-informed questions to better understand the impact of cultural influences on oneself and others </a:t>
          </a:r>
        </a:p>
      </dgm:t>
    </dgm:pt>
    <dgm:pt modelId="{AA69B4FD-84C0-413B-8877-53926B80B61A}" type="parTrans" cxnId="{90C6AA77-468B-404F-B4F0-4A18EC41D489}">
      <dgm:prSet/>
      <dgm:spPr/>
      <dgm:t>
        <a:bodyPr/>
        <a:lstStyle/>
        <a:p>
          <a:endParaRPr lang="en-US"/>
        </a:p>
      </dgm:t>
    </dgm:pt>
    <dgm:pt modelId="{FEF49F08-5D5D-49EA-A795-9FDD17364344}" type="sibTrans" cxnId="{90C6AA77-468B-404F-B4F0-4A18EC41D489}">
      <dgm:prSet/>
      <dgm:spPr/>
      <dgm:t>
        <a:bodyPr/>
        <a:lstStyle/>
        <a:p>
          <a:endParaRPr lang="en-US"/>
        </a:p>
      </dgm:t>
    </dgm:pt>
    <dgm:pt modelId="{E09759B9-C1EC-459B-A234-2B5FE860B0E0}">
      <dgm:prSet/>
      <dgm:spPr/>
      <dgm:t>
        <a:bodyPr/>
        <a:lstStyle/>
        <a:p>
          <a:r>
            <a:rPr lang="en-US" dirty="0">
              <a:latin typeface="Tw Cen MT" panose="020B0602020104020603" pitchFamily="34" charset="0"/>
            </a:rPr>
            <a:t>Involves </a:t>
          </a:r>
          <a:r>
            <a:rPr lang="en-US" b="1" dirty="0">
              <a:solidFill>
                <a:srgbClr val="00CC99"/>
              </a:solidFill>
              <a:latin typeface="Tw Cen MT" panose="020B0602020104020603" pitchFamily="34" charset="0"/>
            </a:rPr>
            <a:t>personal</a:t>
          </a:r>
          <a:r>
            <a:rPr lang="en-US" b="1" dirty="0">
              <a:latin typeface="Tw Cen MT" panose="020B0602020104020603" pitchFamily="34" charset="0"/>
            </a:rPr>
            <a:t> </a:t>
          </a:r>
          <a:r>
            <a:rPr lang="en-US" dirty="0">
              <a:latin typeface="Tw Cen MT" panose="020B0602020104020603" pitchFamily="34" charset="0"/>
            </a:rPr>
            <a:t>and </a:t>
          </a:r>
          <a:r>
            <a:rPr lang="en-US" b="1" dirty="0">
              <a:solidFill>
                <a:srgbClr val="0070C0"/>
              </a:solidFill>
              <a:latin typeface="Tw Cen MT" panose="020B0602020104020603" pitchFamily="34" charset="0"/>
            </a:rPr>
            <a:t>interpersonal</a:t>
          </a:r>
          <a:r>
            <a:rPr lang="en-US" b="1" dirty="0">
              <a:latin typeface="Tw Cen MT" panose="020B0602020104020603" pitchFamily="34" charset="0"/>
            </a:rPr>
            <a:t> work </a:t>
          </a:r>
          <a:endParaRPr lang="en-US" dirty="0">
            <a:latin typeface="Tw Cen MT" panose="020B0602020104020603" pitchFamily="34" charset="0"/>
          </a:endParaRPr>
        </a:p>
      </dgm:t>
    </dgm:pt>
    <dgm:pt modelId="{D44ABDC1-D179-40E5-8033-53A4D837C436}" type="parTrans" cxnId="{FA2BB702-81B1-41C6-8200-C9F02548AF1E}">
      <dgm:prSet/>
      <dgm:spPr/>
      <dgm:t>
        <a:bodyPr/>
        <a:lstStyle/>
        <a:p>
          <a:endParaRPr lang="en-US"/>
        </a:p>
      </dgm:t>
    </dgm:pt>
    <dgm:pt modelId="{6E9EE3E3-93D8-4719-A6AC-F1A5B3F52693}" type="sibTrans" cxnId="{FA2BB702-81B1-41C6-8200-C9F02548AF1E}">
      <dgm:prSet/>
      <dgm:spPr/>
      <dgm:t>
        <a:bodyPr/>
        <a:lstStyle/>
        <a:p>
          <a:endParaRPr lang="en-US"/>
        </a:p>
      </dgm:t>
    </dgm:pt>
    <dgm:pt modelId="{96D578C2-82AE-4849-AFDF-299A8464DCCF}" type="pres">
      <dgm:prSet presAssocID="{350464D8-CFB4-4B0D-BED5-2D08B233EA33}" presName="Name0" presStyleCnt="0">
        <dgm:presLayoutVars>
          <dgm:dir/>
          <dgm:animLvl val="lvl"/>
          <dgm:resizeHandles val="exact"/>
        </dgm:presLayoutVars>
      </dgm:prSet>
      <dgm:spPr/>
    </dgm:pt>
    <dgm:pt modelId="{63433AEB-17F1-4878-A68E-F2DC25DEF969}" type="pres">
      <dgm:prSet presAssocID="{E09759B9-C1EC-459B-A234-2B5FE860B0E0}" presName="boxAndChildren" presStyleCnt="0"/>
      <dgm:spPr/>
    </dgm:pt>
    <dgm:pt modelId="{80F4737C-DF40-4F4C-A0AF-EEE50D18D2CC}" type="pres">
      <dgm:prSet presAssocID="{E09759B9-C1EC-459B-A234-2B5FE860B0E0}" presName="parentTextBox" presStyleLbl="node1" presStyleIdx="0" presStyleCnt="2"/>
      <dgm:spPr/>
    </dgm:pt>
    <dgm:pt modelId="{89EFDD3D-9170-49A4-A4E2-D45A5F3ED852}" type="pres">
      <dgm:prSet presAssocID="{95550E8D-0B72-46A8-8AA0-8F93F6E38EA0}" presName="sp" presStyleCnt="0"/>
      <dgm:spPr/>
    </dgm:pt>
    <dgm:pt modelId="{26C66725-714A-4683-A0DB-B2E49B3002D5}" type="pres">
      <dgm:prSet presAssocID="{C29D5147-97FC-437E-BC58-E2A7D75916DA}" presName="arrowAndChildren" presStyleCnt="0"/>
      <dgm:spPr/>
    </dgm:pt>
    <dgm:pt modelId="{1C503B1A-F7A1-4D30-9189-7280BE8D9D6D}" type="pres">
      <dgm:prSet presAssocID="{C29D5147-97FC-437E-BC58-E2A7D75916DA}" presName="parentTextArrow" presStyleLbl="node1" presStyleIdx="0" presStyleCnt="2"/>
      <dgm:spPr/>
    </dgm:pt>
    <dgm:pt modelId="{4E5FDFFC-B82C-42A3-B711-EE436214A844}" type="pres">
      <dgm:prSet presAssocID="{C29D5147-97FC-437E-BC58-E2A7D75916DA}" presName="arrow" presStyleLbl="node1" presStyleIdx="1" presStyleCnt="2" custScaleY="93134"/>
      <dgm:spPr/>
    </dgm:pt>
    <dgm:pt modelId="{39B56352-48F0-4F36-B8A5-EB6A726CFCCF}" type="pres">
      <dgm:prSet presAssocID="{C29D5147-97FC-437E-BC58-E2A7D75916DA}" presName="descendantArrow" presStyleCnt="0"/>
      <dgm:spPr/>
    </dgm:pt>
    <dgm:pt modelId="{B958CAC6-01FF-476F-883D-3B91C06043DF}" type="pres">
      <dgm:prSet presAssocID="{7625A250-86F2-4916-9350-2EC0D31FC8B2}" presName="childTextArrow" presStyleLbl="fgAccFollowNode1" presStyleIdx="0" presStyleCnt="3">
        <dgm:presLayoutVars>
          <dgm:bulletEnabled val="1"/>
        </dgm:presLayoutVars>
      </dgm:prSet>
      <dgm:spPr/>
    </dgm:pt>
    <dgm:pt modelId="{B1EE411C-836D-4BB8-9071-CAE8926F80E4}" type="pres">
      <dgm:prSet presAssocID="{4CF1E68F-4DB8-40E4-BC73-7BFD4FDBE6C5}" presName="childTextArrow" presStyleLbl="fgAccFollowNode1" presStyleIdx="1" presStyleCnt="3">
        <dgm:presLayoutVars>
          <dgm:bulletEnabled val="1"/>
        </dgm:presLayoutVars>
      </dgm:prSet>
      <dgm:spPr/>
    </dgm:pt>
    <dgm:pt modelId="{9083D64B-5C1C-465F-BC2E-D15A50ECBB0E}" type="pres">
      <dgm:prSet presAssocID="{D097AF73-E3B2-415A-A252-A0921AC537DC}" presName="childTextArrow" presStyleLbl="fgAccFollowNode1" presStyleIdx="2" presStyleCnt="3">
        <dgm:presLayoutVars>
          <dgm:bulletEnabled val="1"/>
        </dgm:presLayoutVars>
      </dgm:prSet>
      <dgm:spPr/>
    </dgm:pt>
  </dgm:ptLst>
  <dgm:cxnLst>
    <dgm:cxn modelId="{FA2BB702-81B1-41C6-8200-C9F02548AF1E}" srcId="{350464D8-CFB4-4B0D-BED5-2D08B233EA33}" destId="{E09759B9-C1EC-459B-A234-2B5FE860B0E0}" srcOrd="1" destOrd="0" parTransId="{D44ABDC1-D179-40E5-8033-53A4D837C436}" sibTransId="{6E9EE3E3-93D8-4719-A6AC-F1A5B3F52693}"/>
    <dgm:cxn modelId="{9713D519-BFFD-4827-A493-72655B4FBC2D}" type="presOf" srcId="{C29D5147-97FC-437E-BC58-E2A7D75916DA}" destId="{4E5FDFFC-B82C-42A3-B711-EE436214A844}" srcOrd="1" destOrd="0" presId="urn:microsoft.com/office/officeart/2005/8/layout/process4"/>
    <dgm:cxn modelId="{E0D56E37-F4B6-4EC0-B69B-94DCD96AEF63}" type="presOf" srcId="{7625A250-86F2-4916-9350-2EC0D31FC8B2}" destId="{B958CAC6-01FF-476F-883D-3B91C06043DF}" srcOrd="0" destOrd="0" presId="urn:microsoft.com/office/officeart/2005/8/layout/process4"/>
    <dgm:cxn modelId="{D6369142-C244-483D-B8D7-5A9954859B53}" srcId="{C29D5147-97FC-437E-BC58-E2A7D75916DA}" destId="{4CF1E68F-4DB8-40E4-BC73-7BFD4FDBE6C5}" srcOrd="1" destOrd="0" parTransId="{2F115951-8F62-4759-AE2E-F56FB3589849}" sibTransId="{5AB83924-8B73-4E25-BC96-F72E55ADF144}"/>
    <dgm:cxn modelId="{E9C82D64-2932-4A20-99C1-B433158AC6B0}" type="presOf" srcId="{350464D8-CFB4-4B0D-BED5-2D08B233EA33}" destId="{96D578C2-82AE-4849-AFDF-299A8464DCCF}" srcOrd="0" destOrd="0" presId="urn:microsoft.com/office/officeart/2005/8/layout/process4"/>
    <dgm:cxn modelId="{9C5D2A65-4DD8-4F53-9D50-8A4A5E70206C}" type="presOf" srcId="{E09759B9-C1EC-459B-A234-2B5FE860B0E0}" destId="{80F4737C-DF40-4F4C-A0AF-EEE50D18D2CC}" srcOrd="0" destOrd="0" presId="urn:microsoft.com/office/officeart/2005/8/layout/process4"/>
    <dgm:cxn modelId="{10A57F48-5D27-4AD2-B295-699F7B0DEB6B}" type="presOf" srcId="{C29D5147-97FC-437E-BC58-E2A7D75916DA}" destId="{1C503B1A-F7A1-4D30-9189-7280BE8D9D6D}" srcOrd="0" destOrd="0" presId="urn:microsoft.com/office/officeart/2005/8/layout/process4"/>
    <dgm:cxn modelId="{90C6AA77-468B-404F-B4F0-4A18EC41D489}" srcId="{C29D5147-97FC-437E-BC58-E2A7D75916DA}" destId="{D097AF73-E3B2-415A-A252-A0921AC537DC}" srcOrd="2" destOrd="0" parTransId="{AA69B4FD-84C0-413B-8877-53926B80B61A}" sibTransId="{FEF49F08-5D5D-49EA-A795-9FDD17364344}"/>
    <dgm:cxn modelId="{DFF2DC57-024D-43BE-A13B-12B8DECECEA5}" srcId="{C29D5147-97FC-437E-BC58-E2A7D75916DA}" destId="{7625A250-86F2-4916-9350-2EC0D31FC8B2}" srcOrd="0" destOrd="0" parTransId="{E156C280-BD48-4D63-A5CE-1F89B2E87318}" sibTransId="{41F14FDA-1560-4076-B005-F0DC5B43F973}"/>
    <dgm:cxn modelId="{2D21DC86-AECC-4362-B336-1CF2DD296BBE}" srcId="{350464D8-CFB4-4B0D-BED5-2D08B233EA33}" destId="{C29D5147-97FC-437E-BC58-E2A7D75916DA}" srcOrd="0" destOrd="0" parTransId="{0D4F89F6-CE06-4145-8B0D-C103C0E8F54A}" sibTransId="{95550E8D-0B72-46A8-8AA0-8F93F6E38EA0}"/>
    <dgm:cxn modelId="{785F9E92-33F4-42EC-B0A8-1FDF385CC3C0}" type="presOf" srcId="{D097AF73-E3B2-415A-A252-A0921AC537DC}" destId="{9083D64B-5C1C-465F-BC2E-D15A50ECBB0E}" srcOrd="0" destOrd="0" presId="urn:microsoft.com/office/officeart/2005/8/layout/process4"/>
    <dgm:cxn modelId="{DAD374D4-56D2-4995-BF82-142C2F75BBC3}" type="presOf" srcId="{4CF1E68F-4DB8-40E4-BC73-7BFD4FDBE6C5}" destId="{B1EE411C-836D-4BB8-9071-CAE8926F80E4}" srcOrd="0" destOrd="0" presId="urn:microsoft.com/office/officeart/2005/8/layout/process4"/>
    <dgm:cxn modelId="{8E56C825-9130-4518-A6D9-0681C5B0137C}" type="presParOf" srcId="{96D578C2-82AE-4849-AFDF-299A8464DCCF}" destId="{63433AEB-17F1-4878-A68E-F2DC25DEF969}" srcOrd="0" destOrd="0" presId="urn:microsoft.com/office/officeart/2005/8/layout/process4"/>
    <dgm:cxn modelId="{E9BAA4AD-6434-4842-8F4C-D8CFCD17D532}" type="presParOf" srcId="{63433AEB-17F1-4878-A68E-F2DC25DEF969}" destId="{80F4737C-DF40-4F4C-A0AF-EEE50D18D2CC}" srcOrd="0" destOrd="0" presId="urn:microsoft.com/office/officeart/2005/8/layout/process4"/>
    <dgm:cxn modelId="{989A443B-32A5-4B1A-BEB0-7AB47C094CD6}" type="presParOf" srcId="{96D578C2-82AE-4849-AFDF-299A8464DCCF}" destId="{89EFDD3D-9170-49A4-A4E2-D45A5F3ED852}" srcOrd="1" destOrd="0" presId="urn:microsoft.com/office/officeart/2005/8/layout/process4"/>
    <dgm:cxn modelId="{EAD3F5C6-F700-4929-9C4D-CAE65210E118}" type="presParOf" srcId="{96D578C2-82AE-4849-AFDF-299A8464DCCF}" destId="{26C66725-714A-4683-A0DB-B2E49B3002D5}" srcOrd="2" destOrd="0" presId="urn:microsoft.com/office/officeart/2005/8/layout/process4"/>
    <dgm:cxn modelId="{DF25C939-F0E2-4701-BA58-2B3A2FD59767}" type="presParOf" srcId="{26C66725-714A-4683-A0DB-B2E49B3002D5}" destId="{1C503B1A-F7A1-4D30-9189-7280BE8D9D6D}" srcOrd="0" destOrd="0" presId="urn:microsoft.com/office/officeart/2005/8/layout/process4"/>
    <dgm:cxn modelId="{9C7939C1-64E5-4593-9F52-FDD019A55663}" type="presParOf" srcId="{26C66725-714A-4683-A0DB-B2E49B3002D5}" destId="{4E5FDFFC-B82C-42A3-B711-EE436214A844}" srcOrd="1" destOrd="0" presId="urn:microsoft.com/office/officeart/2005/8/layout/process4"/>
    <dgm:cxn modelId="{B6DC5003-FD8E-4E95-87BC-EEA0D60F7F1D}" type="presParOf" srcId="{26C66725-714A-4683-A0DB-B2E49B3002D5}" destId="{39B56352-48F0-4F36-B8A5-EB6A726CFCCF}" srcOrd="2" destOrd="0" presId="urn:microsoft.com/office/officeart/2005/8/layout/process4"/>
    <dgm:cxn modelId="{809BAD95-69E0-4A28-B433-3F2FBA65F27A}" type="presParOf" srcId="{39B56352-48F0-4F36-B8A5-EB6A726CFCCF}" destId="{B958CAC6-01FF-476F-883D-3B91C06043DF}" srcOrd="0" destOrd="0" presId="urn:microsoft.com/office/officeart/2005/8/layout/process4"/>
    <dgm:cxn modelId="{46F86E94-C322-4CAF-B309-5580C33F2288}" type="presParOf" srcId="{39B56352-48F0-4F36-B8A5-EB6A726CFCCF}" destId="{B1EE411C-836D-4BB8-9071-CAE8926F80E4}" srcOrd="1" destOrd="0" presId="urn:microsoft.com/office/officeart/2005/8/layout/process4"/>
    <dgm:cxn modelId="{53EF280C-1335-4CDA-A206-63F6B234E4C9}" type="presParOf" srcId="{39B56352-48F0-4F36-B8A5-EB6A726CFCCF}" destId="{9083D64B-5C1C-465F-BC2E-D15A50ECBB0E}"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F47A84-B537-409A-8E59-CEEC435CD52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EAC433F-F345-494D-A47E-FEBC95E8E0CC}">
      <dgm:prSet/>
      <dgm:spPr/>
      <dgm:t>
        <a:bodyPr/>
        <a:lstStyle/>
        <a:p>
          <a:r>
            <a:rPr lang="en-US" b="1" dirty="0">
              <a:latin typeface="Tw Cen MT" panose="020B0602020104020603" pitchFamily="34" charset="0"/>
            </a:rPr>
            <a:t>Personal work </a:t>
          </a:r>
          <a:endParaRPr lang="en-US" dirty="0">
            <a:latin typeface="Tw Cen MT" panose="020B0602020104020603" pitchFamily="34" charset="0"/>
          </a:endParaRPr>
        </a:p>
      </dgm:t>
    </dgm:pt>
    <dgm:pt modelId="{830E5402-F0A2-431C-84BA-A5B14B8491C7}" type="parTrans" cxnId="{A3968E70-02B9-454B-9F45-DAA721F753B1}">
      <dgm:prSet/>
      <dgm:spPr/>
      <dgm:t>
        <a:bodyPr/>
        <a:lstStyle/>
        <a:p>
          <a:endParaRPr lang="en-US"/>
        </a:p>
      </dgm:t>
    </dgm:pt>
    <dgm:pt modelId="{D87DDEC8-F399-4120-9072-7A6F728C5463}" type="sibTrans" cxnId="{A3968E70-02B9-454B-9F45-DAA721F753B1}">
      <dgm:prSet/>
      <dgm:spPr/>
      <dgm:t>
        <a:bodyPr/>
        <a:lstStyle/>
        <a:p>
          <a:endParaRPr lang="en-US"/>
        </a:p>
      </dgm:t>
    </dgm:pt>
    <dgm:pt modelId="{81109502-DCC2-4D69-BA76-B7C0B06D47CD}">
      <dgm:prSet/>
      <dgm:spPr/>
      <dgm:t>
        <a:bodyPr/>
        <a:lstStyle/>
        <a:p>
          <a:r>
            <a:rPr lang="en-US" dirty="0">
              <a:latin typeface="Tw Cen MT" panose="020B0602020104020603" pitchFamily="34" charset="0"/>
            </a:rPr>
            <a:t>Introspection, self-exploration, and appreciation of cultural influences on one’s beliefs, thinking, behavior, and perspectives </a:t>
          </a:r>
        </a:p>
      </dgm:t>
    </dgm:pt>
    <dgm:pt modelId="{E199FE49-B055-4708-8786-63BF6CBA4EA6}" type="parTrans" cxnId="{008EF3EA-3BCC-4CD7-B580-413060B98A94}">
      <dgm:prSet/>
      <dgm:spPr/>
      <dgm:t>
        <a:bodyPr/>
        <a:lstStyle/>
        <a:p>
          <a:endParaRPr lang="en-US"/>
        </a:p>
      </dgm:t>
    </dgm:pt>
    <dgm:pt modelId="{92764EF7-0C79-4FF5-96FA-474C4AB8B1F4}" type="sibTrans" cxnId="{008EF3EA-3BCC-4CD7-B580-413060B98A94}">
      <dgm:prSet/>
      <dgm:spPr/>
      <dgm:t>
        <a:bodyPr/>
        <a:lstStyle/>
        <a:p>
          <a:endParaRPr lang="en-US"/>
        </a:p>
      </dgm:t>
    </dgm:pt>
    <dgm:pt modelId="{2BC0BA05-C5F6-451E-BBF5-0EC9B85F7C12}">
      <dgm:prSet/>
      <dgm:spPr/>
      <dgm:t>
        <a:bodyPr/>
        <a:lstStyle/>
        <a:p>
          <a:r>
            <a:rPr lang="en-US" dirty="0">
              <a:latin typeface="Tw Cen MT" panose="020B0602020104020603" pitchFamily="34" charset="0"/>
            </a:rPr>
            <a:t>Recognition of the areas in which you are a member of a dominant group (in a particular context) is an important step in becoming more aware of potential limitations in your knowledge, experiences, and understanding of individuals who fall into nondominant designations for those same categories </a:t>
          </a:r>
        </a:p>
      </dgm:t>
    </dgm:pt>
    <dgm:pt modelId="{EF684376-5643-4690-BD2A-39D46FE6D56A}" type="parTrans" cxnId="{F7CAC6D7-D05B-4AD6-B3A1-328E41E2EB21}">
      <dgm:prSet/>
      <dgm:spPr/>
      <dgm:t>
        <a:bodyPr/>
        <a:lstStyle/>
        <a:p>
          <a:endParaRPr lang="en-US"/>
        </a:p>
      </dgm:t>
    </dgm:pt>
    <dgm:pt modelId="{0AD579FF-90FE-4834-9A3E-6E21DC12BE36}" type="sibTrans" cxnId="{F7CAC6D7-D05B-4AD6-B3A1-328E41E2EB21}">
      <dgm:prSet/>
      <dgm:spPr/>
      <dgm:t>
        <a:bodyPr/>
        <a:lstStyle/>
        <a:p>
          <a:endParaRPr lang="en-US"/>
        </a:p>
      </dgm:t>
    </dgm:pt>
    <dgm:pt modelId="{4F4D099F-C867-4D00-B4AF-2AC888002C90}">
      <dgm:prSet custT="1"/>
      <dgm:spPr/>
      <dgm:t>
        <a:bodyPr/>
        <a:lstStyle/>
        <a:p>
          <a:r>
            <a:rPr lang="en-US" sz="2300" b="1" dirty="0">
              <a:latin typeface="Tw Cen MT" panose="020B0602020104020603" pitchFamily="34" charset="0"/>
            </a:rPr>
            <a:t>Practice pointers</a:t>
          </a:r>
          <a:r>
            <a:rPr lang="en-US" sz="2300" b="1" dirty="0"/>
            <a:t>:</a:t>
          </a:r>
          <a:r>
            <a:rPr lang="en-US" sz="2300" dirty="0"/>
            <a:t> </a:t>
          </a:r>
        </a:p>
      </dgm:t>
    </dgm:pt>
    <dgm:pt modelId="{3B8F145F-7ED6-47CE-89E8-465504D90CB4}" type="parTrans" cxnId="{D9B08C63-AA04-4714-A434-84F791F34D12}">
      <dgm:prSet/>
      <dgm:spPr/>
      <dgm:t>
        <a:bodyPr/>
        <a:lstStyle/>
        <a:p>
          <a:endParaRPr lang="en-US"/>
        </a:p>
      </dgm:t>
    </dgm:pt>
    <dgm:pt modelId="{625319E0-D1F1-4345-B54C-76F5471FCACA}" type="sibTrans" cxnId="{D9B08C63-AA04-4714-A434-84F791F34D12}">
      <dgm:prSet/>
      <dgm:spPr/>
      <dgm:t>
        <a:bodyPr/>
        <a:lstStyle/>
        <a:p>
          <a:endParaRPr lang="en-US"/>
        </a:p>
      </dgm:t>
    </dgm:pt>
    <dgm:pt modelId="{E55E3E87-DE69-4266-B550-C14A38B0DBD4}">
      <dgm:prSet/>
      <dgm:spPr/>
      <dgm:t>
        <a:bodyPr/>
        <a:lstStyle/>
        <a:p>
          <a:r>
            <a:rPr lang="en-US" b="1" dirty="0">
              <a:latin typeface="Tw Cen MT" panose="020B0602020104020603" pitchFamily="34" charset="0"/>
            </a:rPr>
            <a:t>Approximate constellations of privilege for you and your patient to help uncover your potential knowledge/experience gaps</a:t>
          </a:r>
        </a:p>
      </dgm:t>
    </dgm:pt>
    <dgm:pt modelId="{50671D44-2FC4-4B68-B0F4-036D765FD970}" type="parTrans" cxnId="{8FF4E3F5-9398-4837-9C19-C8AE51206EBC}">
      <dgm:prSet/>
      <dgm:spPr/>
      <dgm:t>
        <a:bodyPr/>
        <a:lstStyle/>
        <a:p>
          <a:endParaRPr lang="en-US"/>
        </a:p>
      </dgm:t>
    </dgm:pt>
    <dgm:pt modelId="{2C761007-B661-4875-A151-9583FBC46E4D}" type="sibTrans" cxnId="{8FF4E3F5-9398-4837-9C19-C8AE51206EBC}">
      <dgm:prSet/>
      <dgm:spPr/>
      <dgm:t>
        <a:bodyPr/>
        <a:lstStyle/>
        <a:p>
          <a:endParaRPr lang="en-US"/>
        </a:p>
      </dgm:t>
    </dgm:pt>
    <dgm:pt modelId="{A2C9FB86-05D0-47E6-9639-B81BE4D27E18}">
      <dgm:prSet/>
      <dgm:spPr/>
      <dgm:t>
        <a:bodyPr/>
        <a:lstStyle/>
        <a:p>
          <a:r>
            <a:rPr lang="en-US" dirty="0">
              <a:latin typeface="Tw Cen MT" panose="020B0602020104020603" pitchFamily="34" charset="0"/>
            </a:rPr>
            <a:t>Examine assumptions and biases and seek reputable information to address limitations</a:t>
          </a:r>
        </a:p>
      </dgm:t>
    </dgm:pt>
    <dgm:pt modelId="{3F3ABB5A-D3E5-4B75-B508-899736CC9261}" type="parTrans" cxnId="{53135DEF-E302-4B96-A888-B2661F200934}">
      <dgm:prSet/>
      <dgm:spPr/>
      <dgm:t>
        <a:bodyPr/>
        <a:lstStyle/>
        <a:p>
          <a:endParaRPr lang="en-US"/>
        </a:p>
      </dgm:t>
    </dgm:pt>
    <dgm:pt modelId="{8683418E-C91E-46BD-82C8-ED91C65E2474}" type="sibTrans" cxnId="{53135DEF-E302-4B96-A888-B2661F200934}">
      <dgm:prSet/>
      <dgm:spPr/>
      <dgm:t>
        <a:bodyPr/>
        <a:lstStyle/>
        <a:p>
          <a:endParaRPr lang="en-US"/>
        </a:p>
      </dgm:t>
    </dgm:pt>
    <dgm:pt modelId="{B72D09A0-4308-4C68-B128-69F6CE57C4D0}">
      <dgm:prSet/>
      <dgm:spPr/>
      <dgm:t>
        <a:bodyPr/>
        <a:lstStyle/>
        <a:p>
          <a:r>
            <a:rPr lang="en-US" dirty="0">
              <a:latin typeface="Tw Cen MT" panose="020B0602020104020603" pitchFamily="34" charset="0"/>
            </a:rPr>
            <a:t>How are your salient identities interacting with those of your patient? </a:t>
          </a:r>
        </a:p>
      </dgm:t>
    </dgm:pt>
    <dgm:pt modelId="{C3390386-D07A-423D-AD36-AABFCF3BD492}" type="parTrans" cxnId="{7D31DB37-AFA3-48AB-8452-F5D46F329B11}">
      <dgm:prSet/>
      <dgm:spPr/>
      <dgm:t>
        <a:bodyPr/>
        <a:lstStyle/>
        <a:p>
          <a:endParaRPr lang="en-US"/>
        </a:p>
      </dgm:t>
    </dgm:pt>
    <dgm:pt modelId="{035F3F37-C8EA-4CC4-94E5-43384E8B0EC3}" type="sibTrans" cxnId="{7D31DB37-AFA3-48AB-8452-F5D46F329B11}">
      <dgm:prSet/>
      <dgm:spPr/>
      <dgm:t>
        <a:bodyPr/>
        <a:lstStyle/>
        <a:p>
          <a:endParaRPr lang="en-US"/>
        </a:p>
      </dgm:t>
    </dgm:pt>
    <dgm:pt modelId="{F8474CC6-F927-4DCD-B970-F9B1BD6A981B}">
      <dgm:prSet/>
      <dgm:spPr/>
      <dgm:t>
        <a:bodyPr/>
        <a:lstStyle/>
        <a:p>
          <a:r>
            <a:rPr lang="en-US" dirty="0">
              <a:latin typeface="Tw Cen MT" panose="020B0602020104020603" pitchFamily="34" charset="0"/>
            </a:rPr>
            <a:t>How might you be perceived by your patient on the basis of your visible identities? </a:t>
          </a:r>
        </a:p>
      </dgm:t>
    </dgm:pt>
    <dgm:pt modelId="{D61E7888-AB28-46DE-A099-CC3C339849FA}" type="parTrans" cxnId="{78BBB55C-C566-4B2B-9449-0CDC07EDEC0C}">
      <dgm:prSet/>
      <dgm:spPr/>
      <dgm:t>
        <a:bodyPr/>
        <a:lstStyle/>
        <a:p>
          <a:endParaRPr lang="en-US"/>
        </a:p>
      </dgm:t>
    </dgm:pt>
    <dgm:pt modelId="{3F2C6983-667C-41A7-84B0-B634C37DEA4B}" type="sibTrans" cxnId="{78BBB55C-C566-4B2B-9449-0CDC07EDEC0C}">
      <dgm:prSet/>
      <dgm:spPr/>
      <dgm:t>
        <a:bodyPr/>
        <a:lstStyle/>
        <a:p>
          <a:endParaRPr lang="en-US"/>
        </a:p>
      </dgm:t>
    </dgm:pt>
    <dgm:pt modelId="{15DEB577-3732-4B46-ACEF-0218AEF32E47}">
      <dgm:prSet/>
      <dgm:spPr/>
      <dgm:t>
        <a:bodyPr/>
        <a:lstStyle/>
        <a:p>
          <a:r>
            <a:rPr lang="en-US" dirty="0">
              <a:latin typeface="Tw Cen MT" panose="020B0602020104020603" pitchFamily="34" charset="0"/>
            </a:rPr>
            <a:t>Implicit association test: </a:t>
          </a:r>
          <a:r>
            <a:rPr lang="en-US" dirty="0">
              <a:latin typeface="Tw Cen MT" panose="020B0602020104020603" pitchFamily="34" charset="0"/>
              <a:hlinkClick xmlns:r="http://schemas.openxmlformats.org/officeDocument/2006/relationships" r:id="rId1"/>
            </a:rPr>
            <a:t>https://implicit.harvard.edu/implicit/takeatest.html</a:t>
          </a:r>
          <a:r>
            <a:rPr lang="en-US" dirty="0">
              <a:latin typeface="Tw Cen MT" panose="020B0602020104020603" pitchFamily="34" charset="0"/>
            </a:rPr>
            <a:t>	</a:t>
          </a:r>
        </a:p>
      </dgm:t>
    </dgm:pt>
    <dgm:pt modelId="{D44CD6CC-7CD7-44C8-82B8-91A2159CCDC4}" type="parTrans" cxnId="{9A7B1B30-CAD1-44EA-B6B3-763BCEE10E75}">
      <dgm:prSet/>
      <dgm:spPr/>
      <dgm:t>
        <a:bodyPr/>
        <a:lstStyle/>
        <a:p>
          <a:endParaRPr lang="en-US"/>
        </a:p>
      </dgm:t>
    </dgm:pt>
    <dgm:pt modelId="{AA7A32B6-F346-4868-A321-05DA7CC05C75}" type="sibTrans" cxnId="{9A7B1B30-CAD1-44EA-B6B3-763BCEE10E75}">
      <dgm:prSet/>
      <dgm:spPr/>
      <dgm:t>
        <a:bodyPr/>
        <a:lstStyle/>
        <a:p>
          <a:endParaRPr lang="en-US"/>
        </a:p>
      </dgm:t>
    </dgm:pt>
    <dgm:pt modelId="{E33A7C7F-AB8B-4C1B-BFCF-5DBCFE1FF3B6}" type="pres">
      <dgm:prSet presAssocID="{30F47A84-B537-409A-8E59-CEEC435CD528}" presName="linear" presStyleCnt="0">
        <dgm:presLayoutVars>
          <dgm:animLvl val="lvl"/>
          <dgm:resizeHandles val="exact"/>
        </dgm:presLayoutVars>
      </dgm:prSet>
      <dgm:spPr/>
    </dgm:pt>
    <dgm:pt modelId="{A6FA7678-28AA-49A1-9367-286122D0E2AE}" type="pres">
      <dgm:prSet presAssocID="{FEAC433F-F345-494D-A47E-FEBC95E8E0CC}" presName="parentText" presStyleLbl="node1" presStyleIdx="0" presStyleCnt="2">
        <dgm:presLayoutVars>
          <dgm:chMax val="0"/>
          <dgm:bulletEnabled val="1"/>
        </dgm:presLayoutVars>
      </dgm:prSet>
      <dgm:spPr/>
    </dgm:pt>
    <dgm:pt modelId="{0AA1BB25-C979-40C9-A72E-12B67041729C}" type="pres">
      <dgm:prSet presAssocID="{FEAC433F-F345-494D-A47E-FEBC95E8E0CC}" presName="childText" presStyleLbl="revTx" presStyleIdx="0" presStyleCnt="2">
        <dgm:presLayoutVars>
          <dgm:bulletEnabled val="1"/>
        </dgm:presLayoutVars>
      </dgm:prSet>
      <dgm:spPr/>
    </dgm:pt>
    <dgm:pt modelId="{C48440D3-F860-48EE-B6D9-BAB07FA35B73}" type="pres">
      <dgm:prSet presAssocID="{4F4D099F-C867-4D00-B4AF-2AC888002C90}" presName="parentText" presStyleLbl="node1" presStyleIdx="1" presStyleCnt="2">
        <dgm:presLayoutVars>
          <dgm:chMax val="0"/>
          <dgm:bulletEnabled val="1"/>
        </dgm:presLayoutVars>
      </dgm:prSet>
      <dgm:spPr/>
    </dgm:pt>
    <dgm:pt modelId="{8410326F-830F-42A0-9932-597F7671FD15}" type="pres">
      <dgm:prSet presAssocID="{4F4D099F-C867-4D00-B4AF-2AC888002C90}" presName="childText" presStyleLbl="revTx" presStyleIdx="1" presStyleCnt="2">
        <dgm:presLayoutVars>
          <dgm:bulletEnabled val="1"/>
        </dgm:presLayoutVars>
      </dgm:prSet>
      <dgm:spPr/>
    </dgm:pt>
  </dgm:ptLst>
  <dgm:cxnLst>
    <dgm:cxn modelId="{65C00B0F-1FDC-451C-952E-34F6F4533885}" type="presOf" srcId="{F8474CC6-F927-4DCD-B970-F9B1BD6A981B}" destId="{8410326F-830F-42A0-9932-597F7671FD15}" srcOrd="0" destOrd="2" presId="urn:microsoft.com/office/officeart/2005/8/layout/vList2"/>
    <dgm:cxn modelId="{A734B61E-3E77-454C-8BE9-0CB2AFB91E0E}" type="presOf" srcId="{E55E3E87-DE69-4266-B550-C14A38B0DBD4}" destId="{8410326F-830F-42A0-9932-597F7671FD15}" srcOrd="0" destOrd="0" presId="urn:microsoft.com/office/officeart/2005/8/layout/vList2"/>
    <dgm:cxn modelId="{9A7B1B30-CAD1-44EA-B6B3-763BCEE10E75}" srcId="{A2C9FB86-05D0-47E6-9639-B81BE4D27E18}" destId="{15DEB577-3732-4B46-ACEF-0218AEF32E47}" srcOrd="0" destOrd="0" parTransId="{D44CD6CC-7CD7-44C8-82B8-91A2159CCDC4}" sibTransId="{AA7A32B6-F346-4868-A321-05DA7CC05C75}"/>
    <dgm:cxn modelId="{E3164E37-0196-43E1-B0AE-EFF0C681E5D6}" type="presOf" srcId="{4F4D099F-C867-4D00-B4AF-2AC888002C90}" destId="{C48440D3-F860-48EE-B6D9-BAB07FA35B73}" srcOrd="0" destOrd="0" presId="urn:microsoft.com/office/officeart/2005/8/layout/vList2"/>
    <dgm:cxn modelId="{7D31DB37-AFA3-48AB-8452-F5D46F329B11}" srcId="{E55E3E87-DE69-4266-B550-C14A38B0DBD4}" destId="{B72D09A0-4308-4C68-B128-69F6CE57C4D0}" srcOrd="0" destOrd="0" parTransId="{C3390386-D07A-423D-AD36-AABFCF3BD492}" sibTransId="{035F3F37-C8EA-4CC4-94E5-43384E8B0EC3}"/>
    <dgm:cxn modelId="{3B59D73E-D5FD-4698-AF67-83B5106244FC}" type="presOf" srcId="{81109502-DCC2-4D69-BA76-B7C0B06D47CD}" destId="{0AA1BB25-C979-40C9-A72E-12B67041729C}" srcOrd="0" destOrd="0" presId="urn:microsoft.com/office/officeart/2005/8/layout/vList2"/>
    <dgm:cxn modelId="{78BBB55C-C566-4B2B-9449-0CDC07EDEC0C}" srcId="{E55E3E87-DE69-4266-B550-C14A38B0DBD4}" destId="{F8474CC6-F927-4DCD-B970-F9B1BD6A981B}" srcOrd="1" destOrd="0" parTransId="{D61E7888-AB28-46DE-A099-CC3C339849FA}" sibTransId="{3F2C6983-667C-41A7-84B0-B634C37DEA4B}"/>
    <dgm:cxn modelId="{D9B08C63-AA04-4714-A434-84F791F34D12}" srcId="{30F47A84-B537-409A-8E59-CEEC435CD528}" destId="{4F4D099F-C867-4D00-B4AF-2AC888002C90}" srcOrd="1" destOrd="0" parTransId="{3B8F145F-7ED6-47CE-89E8-465504D90CB4}" sibTransId="{625319E0-D1F1-4345-B54C-76F5471FCACA}"/>
    <dgm:cxn modelId="{F80B124F-05B7-4542-BC12-C9C619D937BF}" type="presOf" srcId="{2BC0BA05-C5F6-451E-BBF5-0EC9B85F7C12}" destId="{0AA1BB25-C979-40C9-A72E-12B67041729C}" srcOrd="0" destOrd="1" presId="urn:microsoft.com/office/officeart/2005/8/layout/vList2"/>
    <dgm:cxn modelId="{A3968E70-02B9-454B-9F45-DAA721F753B1}" srcId="{30F47A84-B537-409A-8E59-CEEC435CD528}" destId="{FEAC433F-F345-494D-A47E-FEBC95E8E0CC}" srcOrd="0" destOrd="0" parTransId="{830E5402-F0A2-431C-84BA-A5B14B8491C7}" sibTransId="{D87DDEC8-F399-4120-9072-7A6F728C5463}"/>
    <dgm:cxn modelId="{03C45352-50EE-4CD3-BFF0-C2CA9723E9B7}" type="presOf" srcId="{A2C9FB86-05D0-47E6-9639-B81BE4D27E18}" destId="{8410326F-830F-42A0-9932-597F7671FD15}" srcOrd="0" destOrd="3" presId="urn:microsoft.com/office/officeart/2005/8/layout/vList2"/>
    <dgm:cxn modelId="{6D03A9A8-B583-4908-9B1E-3E31C009FC46}" type="presOf" srcId="{15DEB577-3732-4B46-ACEF-0218AEF32E47}" destId="{8410326F-830F-42A0-9932-597F7671FD15}" srcOrd="0" destOrd="4" presId="urn:microsoft.com/office/officeart/2005/8/layout/vList2"/>
    <dgm:cxn modelId="{C6A726BF-1237-4A0C-A672-5A96A59C6E66}" type="presOf" srcId="{30F47A84-B537-409A-8E59-CEEC435CD528}" destId="{E33A7C7F-AB8B-4C1B-BFCF-5DBCFE1FF3B6}" srcOrd="0" destOrd="0" presId="urn:microsoft.com/office/officeart/2005/8/layout/vList2"/>
    <dgm:cxn modelId="{F7CAC6D7-D05B-4AD6-B3A1-328E41E2EB21}" srcId="{81109502-DCC2-4D69-BA76-B7C0B06D47CD}" destId="{2BC0BA05-C5F6-451E-BBF5-0EC9B85F7C12}" srcOrd="0" destOrd="0" parTransId="{EF684376-5643-4690-BD2A-39D46FE6D56A}" sibTransId="{0AD579FF-90FE-4834-9A3E-6E21DC12BE36}"/>
    <dgm:cxn modelId="{F10FD2DD-F02E-4BED-92FA-836B674AB7E3}" type="presOf" srcId="{FEAC433F-F345-494D-A47E-FEBC95E8E0CC}" destId="{A6FA7678-28AA-49A1-9367-286122D0E2AE}" srcOrd="0" destOrd="0" presId="urn:microsoft.com/office/officeart/2005/8/layout/vList2"/>
    <dgm:cxn modelId="{008EF3EA-3BCC-4CD7-B580-413060B98A94}" srcId="{FEAC433F-F345-494D-A47E-FEBC95E8E0CC}" destId="{81109502-DCC2-4D69-BA76-B7C0B06D47CD}" srcOrd="0" destOrd="0" parTransId="{E199FE49-B055-4708-8786-63BF6CBA4EA6}" sibTransId="{92764EF7-0C79-4FF5-96FA-474C4AB8B1F4}"/>
    <dgm:cxn modelId="{53135DEF-E302-4B96-A888-B2661F200934}" srcId="{4F4D099F-C867-4D00-B4AF-2AC888002C90}" destId="{A2C9FB86-05D0-47E6-9639-B81BE4D27E18}" srcOrd="1" destOrd="0" parTransId="{3F3ABB5A-D3E5-4B75-B508-899736CC9261}" sibTransId="{8683418E-C91E-46BD-82C8-ED91C65E2474}"/>
    <dgm:cxn modelId="{8FF4E3F5-9398-4837-9C19-C8AE51206EBC}" srcId="{4F4D099F-C867-4D00-B4AF-2AC888002C90}" destId="{E55E3E87-DE69-4266-B550-C14A38B0DBD4}" srcOrd="0" destOrd="0" parTransId="{50671D44-2FC4-4B68-B0F4-036D765FD970}" sibTransId="{2C761007-B661-4875-A151-9583FBC46E4D}"/>
    <dgm:cxn modelId="{CB443CF9-9DD4-45A1-93EE-A777B740A0CD}" type="presOf" srcId="{B72D09A0-4308-4C68-B128-69F6CE57C4D0}" destId="{8410326F-830F-42A0-9932-597F7671FD15}" srcOrd="0" destOrd="1" presId="urn:microsoft.com/office/officeart/2005/8/layout/vList2"/>
    <dgm:cxn modelId="{4FDCFE97-D9D4-47F6-AABD-834EBF9930B3}" type="presParOf" srcId="{E33A7C7F-AB8B-4C1B-BFCF-5DBCFE1FF3B6}" destId="{A6FA7678-28AA-49A1-9367-286122D0E2AE}" srcOrd="0" destOrd="0" presId="urn:microsoft.com/office/officeart/2005/8/layout/vList2"/>
    <dgm:cxn modelId="{D014CE42-EC48-4A86-9950-0FE15C1D095E}" type="presParOf" srcId="{E33A7C7F-AB8B-4C1B-BFCF-5DBCFE1FF3B6}" destId="{0AA1BB25-C979-40C9-A72E-12B67041729C}" srcOrd="1" destOrd="0" presId="urn:microsoft.com/office/officeart/2005/8/layout/vList2"/>
    <dgm:cxn modelId="{A5D7E2CD-7246-488F-8DF1-DAD8D6D03FE0}" type="presParOf" srcId="{E33A7C7F-AB8B-4C1B-BFCF-5DBCFE1FF3B6}" destId="{C48440D3-F860-48EE-B6D9-BAB07FA35B73}" srcOrd="2" destOrd="0" presId="urn:microsoft.com/office/officeart/2005/8/layout/vList2"/>
    <dgm:cxn modelId="{18ED888B-1429-4D8C-82C9-866A3C875FC5}" type="presParOf" srcId="{E33A7C7F-AB8B-4C1B-BFCF-5DBCFE1FF3B6}" destId="{8410326F-830F-42A0-9932-597F7671FD1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83C5D-0969-46DD-9949-8924AB479316}">
      <dsp:nvSpPr>
        <dsp:cNvPr id="0" name=""/>
        <dsp:cNvSpPr/>
      </dsp:nvSpPr>
      <dsp:spPr>
        <a:xfrm>
          <a:off x="9254" y="356706"/>
          <a:ext cx="3662317" cy="1098695"/>
        </a:xfrm>
        <a:prstGeom prst="chevron">
          <a:avLst>
            <a:gd name="adj" fmla="val 30000"/>
          </a:avLst>
        </a:prstGeom>
        <a:solidFill>
          <a:schemeClr val="accent2"/>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8" tIns="135658" rIns="135658" bIns="135658" numCol="1" spcCol="1270" anchor="ctr" anchorCtr="0">
          <a:noAutofit/>
        </a:bodyPr>
        <a:lstStyle/>
        <a:p>
          <a:pPr marL="0" lvl="0" indent="0" algn="ctr" defTabSz="1244600">
            <a:lnSpc>
              <a:spcPct val="90000"/>
            </a:lnSpc>
            <a:spcBef>
              <a:spcPct val="0"/>
            </a:spcBef>
            <a:spcAft>
              <a:spcPct val="35000"/>
            </a:spcAft>
            <a:buNone/>
          </a:pPr>
          <a:r>
            <a:rPr lang="en-US" sz="2800" kern="1200" dirty="0"/>
            <a:t>Describe</a:t>
          </a:r>
        </a:p>
      </dsp:txBody>
      <dsp:txXfrm>
        <a:off x="338863" y="356706"/>
        <a:ext cx="3003100" cy="1098695"/>
      </dsp:txXfrm>
    </dsp:sp>
    <dsp:sp modelId="{C535C663-99EC-42A3-A966-FD43080D1EF7}">
      <dsp:nvSpPr>
        <dsp:cNvPr id="0" name=""/>
        <dsp:cNvSpPr/>
      </dsp:nvSpPr>
      <dsp:spPr>
        <a:xfrm>
          <a:off x="9254" y="1455402"/>
          <a:ext cx="3332708" cy="154302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358" tIns="263358" rIns="263358" bIns="526716" numCol="1" spcCol="1270" anchor="t" anchorCtr="0">
          <a:noAutofit/>
        </a:bodyPr>
        <a:lstStyle/>
        <a:p>
          <a:pPr marL="0" lvl="0" indent="0" algn="l" defTabSz="889000">
            <a:lnSpc>
              <a:spcPct val="90000"/>
            </a:lnSpc>
            <a:spcBef>
              <a:spcPct val="0"/>
            </a:spcBef>
            <a:spcAft>
              <a:spcPct val="35000"/>
            </a:spcAft>
            <a:buNone/>
          </a:pPr>
          <a:r>
            <a:rPr lang="en-US" sz="2000" kern="1200" dirty="0"/>
            <a:t>common cognitive and psychological symptoms associated with MS</a:t>
          </a:r>
        </a:p>
      </dsp:txBody>
      <dsp:txXfrm>
        <a:off x="9254" y="1455402"/>
        <a:ext cx="3332708" cy="1543021"/>
      </dsp:txXfrm>
    </dsp:sp>
    <dsp:sp modelId="{64DD3D38-59FB-48DC-AF57-AC56F0DEAD30}">
      <dsp:nvSpPr>
        <dsp:cNvPr id="0" name=""/>
        <dsp:cNvSpPr/>
      </dsp:nvSpPr>
      <dsp:spPr>
        <a:xfrm>
          <a:off x="3617141" y="356706"/>
          <a:ext cx="3662317" cy="1098695"/>
        </a:xfrm>
        <a:prstGeom prst="chevron">
          <a:avLst>
            <a:gd name="adj" fmla="val 30000"/>
          </a:avLst>
        </a:prstGeom>
        <a:solidFill>
          <a:schemeClr val="accent5">
            <a:hueOff val="1178392"/>
            <a:satOff val="-5635"/>
            <a:lumOff val="6177"/>
            <a:alphaOff val="0"/>
          </a:schemeClr>
        </a:solidFill>
        <a:ln w="15875" cap="flat" cmpd="sng" algn="ctr">
          <a:solidFill>
            <a:schemeClr val="accent5">
              <a:hueOff val="1178392"/>
              <a:satOff val="-5635"/>
              <a:lumOff val="6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8" tIns="135658" rIns="135658" bIns="135658" numCol="1" spcCol="1270" anchor="ctr" anchorCtr="0">
          <a:noAutofit/>
        </a:bodyPr>
        <a:lstStyle/>
        <a:p>
          <a:pPr marL="0" lvl="0" indent="0" algn="ctr" defTabSz="1244600">
            <a:lnSpc>
              <a:spcPct val="90000"/>
            </a:lnSpc>
            <a:spcBef>
              <a:spcPct val="0"/>
            </a:spcBef>
            <a:spcAft>
              <a:spcPct val="35000"/>
            </a:spcAft>
            <a:buNone/>
          </a:pPr>
          <a:r>
            <a:rPr lang="en-US" sz="2800" kern="1200" dirty="0"/>
            <a:t>Review</a:t>
          </a:r>
        </a:p>
      </dsp:txBody>
      <dsp:txXfrm>
        <a:off x="3946750" y="356706"/>
        <a:ext cx="3003100" cy="1098695"/>
      </dsp:txXfrm>
    </dsp:sp>
    <dsp:sp modelId="{BE358027-F447-4448-B1D0-B320C91FBC0A}">
      <dsp:nvSpPr>
        <dsp:cNvPr id="0" name=""/>
        <dsp:cNvSpPr/>
      </dsp:nvSpPr>
      <dsp:spPr>
        <a:xfrm>
          <a:off x="3617141" y="1455402"/>
          <a:ext cx="3332708" cy="1543021"/>
        </a:xfrm>
        <a:prstGeom prst="rect">
          <a:avLst/>
        </a:prstGeom>
        <a:solidFill>
          <a:schemeClr val="accent5">
            <a:tint val="40000"/>
            <a:alpha val="90000"/>
            <a:hueOff val="1302675"/>
            <a:satOff val="2398"/>
            <a:lumOff val="1062"/>
            <a:alphaOff val="0"/>
          </a:schemeClr>
        </a:solidFill>
        <a:ln w="15875" cap="flat" cmpd="sng" algn="ctr">
          <a:solidFill>
            <a:schemeClr val="accent5">
              <a:tint val="40000"/>
              <a:alpha val="90000"/>
              <a:hueOff val="1302675"/>
              <a:satOff val="2398"/>
              <a:lumOff val="10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358" tIns="263358" rIns="263358" bIns="526716" numCol="1" spcCol="1270" anchor="t" anchorCtr="0">
          <a:noAutofit/>
        </a:bodyPr>
        <a:lstStyle/>
        <a:p>
          <a:pPr marL="0" lvl="0" indent="0" algn="l" defTabSz="889000">
            <a:lnSpc>
              <a:spcPct val="90000"/>
            </a:lnSpc>
            <a:spcBef>
              <a:spcPct val="0"/>
            </a:spcBef>
            <a:spcAft>
              <a:spcPct val="35000"/>
            </a:spcAft>
            <a:buNone/>
          </a:pPr>
          <a:r>
            <a:rPr lang="en-US" sz="2000" kern="1200" dirty="0"/>
            <a:t>frameworks that help to facilitate holistic and contextualized care </a:t>
          </a:r>
        </a:p>
      </dsp:txBody>
      <dsp:txXfrm>
        <a:off x="3617141" y="1455402"/>
        <a:ext cx="3332708" cy="1543021"/>
      </dsp:txXfrm>
    </dsp:sp>
    <dsp:sp modelId="{8894F6AA-A1D4-47D5-A613-ABD917B1AD4C}">
      <dsp:nvSpPr>
        <dsp:cNvPr id="0" name=""/>
        <dsp:cNvSpPr/>
      </dsp:nvSpPr>
      <dsp:spPr>
        <a:xfrm>
          <a:off x="7225028" y="356706"/>
          <a:ext cx="3662317" cy="1098695"/>
        </a:xfrm>
        <a:prstGeom prst="chevron">
          <a:avLst>
            <a:gd name="adj" fmla="val 30000"/>
          </a:avLst>
        </a:prstGeom>
        <a:solidFill>
          <a:schemeClr val="accent5">
            <a:hueOff val="2356783"/>
            <a:satOff val="-11270"/>
            <a:lumOff val="12353"/>
            <a:alphaOff val="0"/>
          </a:schemeClr>
        </a:solidFill>
        <a:ln w="15875"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658" tIns="135658" rIns="135658" bIns="135658" numCol="1" spcCol="1270" anchor="ctr" anchorCtr="0">
          <a:noAutofit/>
        </a:bodyPr>
        <a:lstStyle/>
        <a:p>
          <a:pPr marL="0" lvl="0" indent="0" algn="ctr" defTabSz="1244600">
            <a:lnSpc>
              <a:spcPct val="90000"/>
            </a:lnSpc>
            <a:spcBef>
              <a:spcPct val="0"/>
            </a:spcBef>
            <a:spcAft>
              <a:spcPct val="35000"/>
            </a:spcAft>
            <a:buNone/>
          </a:pPr>
          <a:r>
            <a:rPr lang="en-US" sz="2800" kern="1200" dirty="0"/>
            <a:t>Discuss</a:t>
          </a:r>
        </a:p>
      </dsp:txBody>
      <dsp:txXfrm>
        <a:off x="7554637" y="356706"/>
        <a:ext cx="3003100" cy="1098695"/>
      </dsp:txXfrm>
    </dsp:sp>
    <dsp:sp modelId="{9366938C-9209-456F-84C7-09DC9010C4D3}">
      <dsp:nvSpPr>
        <dsp:cNvPr id="0" name=""/>
        <dsp:cNvSpPr/>
      </dsp:nvSpPr>
      <dsp:spPr>
        <a:xfrm>
          <a:off x="7225028" y="1455402"/>
          <a:ext cx="3332708" cy="1543021"/>
        </a:xfrm>
        <a:prstGeom prst="rect">
          <a:avLst/>
        </a:prstGeom>
        <a:solidFill>
          <a:schemeClr val="accent5">
            <a:tint val="40000"/>
            <a:alpha val="90000"/>
            <a:hueOff val="2605351"/>
            <a:satOff val="4796"/>
            <a:lumOff val="2125"/>
            <a:alphaOff val="0"/>
          </a:schemeClr>
        </a:solidFill>
        <a:ln w="15875" cap="flat" cmpd="sng" algn="ctr">
          <a:solidFill>
            <a:schemeClr val="accent5">
              <a:tint val="40000"/>
              <a:alpha val="90000"/>
              <a:hueOff val="2605351"/>
              <a:satOff val="4796"/>
              <a:lumOff val="21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3358" tIns="263358" rIns="263358" bIns="526716" numCol="1" spcCol="1270" anchor="t" anchorCtr="0">
          <a:noAutofit/>
        </a:bodyPr>
        <a:lstStyle/>
        <a:p>
          <a:pPr marL="0" lvl="0" indent="0" algn="l" defTabSz="889000">
            <a:lnSpc>
              <a:spcPct val="90000"/>
            </a:lnSpc>
            <a:spcBef>
              <a:spcPct val="0"/>
            </a:spcBef>
            <a:spcAft>
              <a:spcPct val="35000"/>
            </a:spcAft>
            <a:buNone/>
          </a:pPr>
          <a:r>
            <a:rPr lang="en-US" sz="2000" kern="1200" dirty="0"/>
            <a:t>how to apply the VA Whole Health approach in providing tailored care </a:t>
          </a:r>
        </a:p>
      </dsp:txBody>
      <dsp:txXfrm>
        <a:off x="7225028" y="1455402"/>
        <a:ext cx="3332708" cy="15430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9A1B2-A609-4D6A-ADDE-6FB25A007B34}">
      <dsp:nvSpPr>
        <dsp:cNvPr id="0" name=""/>
        <dsp:cNvSpPr/>
      </dsp:nvSpPr>
      <dsp:spPr>
        <a:xfrm>
          <a:off x="0" y="366660"/>
          <a:ext cx="5761047" cy="249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7121" tIns="374904" rIns="44712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Focus on learning from and about other cultures </a:t>
          </a:r>
          <a:endParaRPr lang="en-US" sz="1800" kern="1200" dirty="0"/>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ADDRESSING framework draws attention to visible </a:t>
          </a:r>
          <a:r>
            <a:rPr lang="en-US" sz="1800" b="1" u="sng" kern="1200" dirty="0">
              <a:latin typeface="Tw Cen MT" panose="020B0602020104020603" pitchFamily="34" charset="0"/>
            </a:rPr>
            <a:t>and</a:t>
          </a:r>
          <a:r>
            <a:rPr lang="en-US" sz="1800" b="1" kern="1200" dirty="0">
              <a:latin typeface="Tw Cen MT" panose="020B0602020104020603" pitchFamily="34" charset="0"/>
            </a:rPr>
            <a:t> </a:t>
          </a:r>
          <a:r>
            <a:rPr lang="en-US" sz="1800" kern="1200" dirty="0">
              <a:latin typeface="Tw Cen MT" panose="020B0602020104020603" pitchFamily="34" charset="0"/>
            </a:rPr>
            <a:t>less visible dimensions of culture and intersectionality </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Goal is to form a strong rapport with patient and to provide empirically-guided, tailored care (assessment, intervention, consultation)</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Enhances creditability, efficiency, and accuracy </a:t>
          </a:r>
        </a:p>
      </dsp:txBody>
      <dsp:txXfrm>
        <a:off x="0" y="366660"/>
        <a:ext cx="5761047" cy="2494800"/>
      </dsp:txXfrm>
    </dsp:sp>
    <dsp:sp modelId="{FC860F55-B64A-4633-883D-28E4649C5735}">
      <dsp:nvSpPr>
        <dsp:cNvPr id="0" name=""/>
        <dsp:cNvSpPr/>
      </dsp:nvSpPr>
      <dsp:spPr>
        <a:xfrm>
          <a:off x="288052" y="100980"/>
          <a:ext cx="4032732"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28" tIns="0" rIns="152428"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w Cen MT" panose="020B0602020104020603" pitchFamily="34" charset="0"/>
            </a:rPr>
            <a:t>Interpersonal</a:t>
          </a:r>
          <a:r>
            <a:rPr lang="en-US" sz="1800" b="1" kern="1200" dirty="0"/>
            <a:t> work </a:t>
          </a:r>
          <a:endParaRPr lang="en-US" sz="1800" kern="1200" dirty="0"/>
        </a:p>
      </dsp:txBody>
      <dsp:txXfrm>
        <a:off x="313991" y="126919"/>
        <a:ext cx="3980854" cy="479482"/>
      </dsp:txXfrm>
    </dsp:sp>
    <dsp:sp modelId="{DEF3BD07-C146-4BD4-831D-A26A4438AD91}">
      <dsp:nvSpPr>
        <dsp:cNvPr id="0" name=""/>
        <dsp:cNvSpPr/>
      </dsp:nvSpPr>
      <dsp:spPr>
        <a:xfrm>
          <a:off x="0" y="3224340"/>
          <a:ext cx="5761047" cy="33453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7121" tIns="374904" rIns="44712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Employ a </a:t>
          </a:r>
          <a:r>
            <a:rPr lang="en-US" sz="1800" b="1" i="1" kern="1200" dirty="0">
              <a:latin typeface="Tw Cen MT" panose="020B0602020104020603" pitchFamily="34" charset="0"/>
            </a:rPr>
            <a:t>process </a:t>
          </a:r>
          <a:r>
            <a:rPr lang="en-US" sz="1800" kern="1200" dirty="0">
              <a:latin typeface="Tw Cen MT" panose="020B0602020104020603" pitchFamily="34" charset="0"/>
            </a:rPr>
            <a:t>of forming hypotheses and questions and seeking information to shape conceptualization and approach </a:t>
          </a:r>
          <a:endParaRPr lang="en-US" sz="1800" kern="1200" dirty="0"/>
        </a:p>
        <a:p>
          <a:pPr marL="342900" lvl="2" indent="-171450" algn="l" defTabSz="800100">
            <a:lnSpc>
              <a:spcPct val="90000"/>
            </a:lnSpc>
            <a:spcBef>
              <a:spcPct val="0"/>
            </a:spcBef>
            <a:spcAft>
              <a:spcPct val="15000"/>
            </a:spcAft>
            <a:buChar char="•"/>
          </a:pPr>
          <a:r>
            <a:rPr lang="en-US" sz="1800" kern="1200" dirty="0">
              <a:latin typeface="Tw Cen MT" panose="020B0602020104020603" pitchFamily="34" charset="0"/>
            </a:rPr>
            <a:t>How a patient self-identifies is very important for gaining a better understanding of their values, perspectives, and behavior (e.g., can identify with dominant and nondominant group simultaneously; </a:t>
          </a:r>
          <a:r>
            <a:rPr lang="en-US" sz="1800" u="sng" kern="1200" dirty="0">
              <a:latin typeface="Tw Cen MT" panose="020B0602020104020603" pitchFamily="34" charset="0"/>
            </a:rPr>
            <a:t>self-identity can vary across settings and over time</a:t>
          </a:r>
          <a:r>
            <a:rPr lang="en-US" sz="1800" kern="1200" dirty="0">
              <a:latin typeface="Tw Cen MT" panose="020B0602020104020603" pitchFamily="34" charset="0"/>
            </a:rPr>
            <a:t>)</a:t>
          </a:r>
        </a:p>
        <a:p>
          <a:pPr marL="342900" lvl="2" indent="-171450" algn="l" defTabSz="800100">
            <a:lnSpc>
              <a:spcPct val="90000"/>
            </a:lnSpc>
            <a:spcBef>
              <a:spcPct val="0"/>
            </a:spcBef>
            <a:spcAft>
              <a:spcPct val="15000"/>
            </a:spcAft>
            <a:buChar char="•"/>
          </a:pPr>
          <a:r>
            <a:rPr lang="en-US" sz="1800" kern="1200" dirty="0">
              <a:latin typeface="Tw Cen MT" panose="020B0602020104020603" pitchFamily="34" charset="0"/>
            </a:rPr>
            <a:t>Exhibit flexibility…</a:t>
          </a:r>
          <a:r>
            <a:rPr lang="en-US" sz="1800" b="1" i="1" kern="1200" dirty="0">
              <a:latin typeface="Tw Cen MT" panose="020B0602020104020603" pitchFamily="34" charset="0"/>
            </a:rPr>
            <a:t>the relative impact and relevance of factors will vary significantly across clients</a:t>
          </a:r>
        </a:p>
      </dsp:txBody>
      <dsp:txXfrm>
        <a:off x="0" y="3224340"/>
        <a:ext cx="5761047" cy="3345300"/>
      </dsp:txXfrm>
    </dsp:sp>
    <dsp:sp modelId="{72117439-6894-4A29-97F6-1693898859B0}">
      <dsp:nvSpPr>
        <dsp:cNvPr id="0" name=""/>
        <dsp:cNvSpPr/>
      </dsp:nvSpPr>
      <dsp:spPr>
        <a:xfrm>
          <a:off x="288052" y="2958660"/>
          <a:ext cx="4032732"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28" tIns="0" rIns="152428"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Tw Cen MT" panose="020B0602020104020603" pitchFamily="34" charset="0"/>
            </a:rPr>
            <a:t>Practice</a:t>
          </a:r>
          <a:r>
            <a:rPr lang="en-US" sz="1800" b="1" kern="1200" dirty="0"/>
            <a:t> pointers:</a:t>
          </a:r>
          <a:r>
            <a:rPr lang="en-US" sz="1800" kern="1200" dirty="0"/>
            <a:t> </a:t>
          </a:r>
        </a:p>
      </dsp:txBody>
      <dsp:txXfrm>
        <a:off x="313991" y="2984599"/>
        <a:ext cx="3980854"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04C5A-8B00-4EB5-86A9-4786F7BF630E}">
      <dsp:nvSpPr>
        <dsp:cNvPr id="0" name=""/>
        <dsp:cNvSpPr/>
      </dsp:nvSpPr>
      <dsp:spPr>
        <a:xfrm>
          <a:off x="0" y="698837"/>
          <a:ext cx="7108722" cy="8704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Keep up-to-date on the evolution of language and impacts</a:t>
          </a:r>
        </a:p>
      </dsp:txBody>
      <dsp:txXfrm>
        <a:off x="42493" y="741330"/>
        <a:ext cx="7023736" cy="785494"/>
      </dsp:txXfrm>
    </dsp:sp>
    <dsp:sp modelId="{7D8330D8-9113-4723-A754-E86508825DE3}">
      <dsp:nvSpPr>
        <dsp:cNvPr id="0" name=""/>
        <dsp:cNvSpPr/>
      </dsp:nvSpPr>
      <dsp:spPr>
        <a:xfrm>
          <a:off x="0" y="1638437"/>
          <a:ext cx="7108722" cy="8704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Be aware of the broader societal meaning of terms and seek ingroup meanings of cultural terms </a:t>
          </a:r>
        </a:p>
      </dsp:txBody>
      <dsp:txXfrm>
        <a:off x="42493" y="1680930"/>
        <a:ext cx="7023736" cy="785494"/>
      </dsp:txXfrm>
    </dsp:sp>
    <dsp:sp modelId="{F89C7767-302D-431B-BCB8-D7DB305CD597}">
      <dsp:nvSpPr>
        <dsp:cNvPr id="0" name=""/>
        <dsp:cNvSpPr/>
      </dsp:nvSpPr>
      <dsp:spPr>
        <a:xfrm>
          <a:off x="0" y="2578037"/>
          <a:ext cx="7108722" cy="8704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Apply flexibly and try to avoid making assumptions that a client or colleague prefers a term noted in a guide </a:t>
          </a:r>
        </a:p>
      </dsp:txBody>
      <dsp:txXfrm>
        <a:off x="42493" y="2620530"/>
        <a:ext cx="7023736" cy="785494"/>
      </dsp:txXfrm>
    </dsp:sp>
    <dsp:sp modelId="{B44C6D77-9E30-46EB-8C35-2B0563844470}">
      <dsp:nvSpPr>
        <dsp:cNvPr id="0" name=""/>
        <dsp:cNvSpPr/>
      </dsp:nvSpPr>
      <dsp:spPr>
        <a:xfrm>
          <a:off x="0" y="3517637"/>
          <a:ext cx="7108722" cy="8704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Actively listen for how the person describes themselves </a:t>
          </a:r>
        </a:p>
      </dsp:txBody>
      <dsp:txXfrm>
        <a:off x="42493" y="3560130"/>
        <a:ext cx="7023736" cy="785494"/>
      </dsp:txXfrm>
    </dsp:sp>
    <dsp:sp modelId="{731D3C4C-A1F7-445A-95CF-8601293727AF}">
      <dsp:nvSpPr>
        <dsp:cNvPr id="0" name=""/>
        <dsp:cNvSpPr/>
      </dsp:nvSpPr>
      <dsp:spPr>
        <a:xfrm>
          <a:off x="0" y="4457237"/>
          <a:ext cx="7108722" cy="87048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If you’re not sure of a person’s preference, ask them </a:t>
          </a:r>
        </a:p>
      </dsp:txBody>
      <dsp:txXfrm>
        <a:off x="42493" y="4499730"/>
        <a:ext cx="7023736" cy="785494"/>
      </dsp:txXfrm>
    </dsp:sp>
    <dsp:sp modelId="{8A3F00A8-5454-4349-B6AC-D29BFB09FC50}">
      <dsp:nvSpPr>
        <dsp:cNvPr id="0" name=""/>
        <dsp:cNvSpPr/>
      </dsp:nvSpPr>
      <dsp:spPr>
        <a:xfrm>
          <a:off x="0" y="5396837"/>
          <a:ext cx="7108722" cy="8704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Acknowledge when you use language that lacks sensitivity  </a:t>
          </a:r>
        </a:p>
      </dsp:txBody>
      <dsp:txXfrm>
        <a:off x="42493" y="5439330"/>
        <a:ext cx="7023736" cy="7854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04CCE-1E5B-4850-9B33-D42896A47F39}">
      <dsp:nvSpPr>
        <dsp:cNvPr id="0" name=""/>
        <dsp:cNvSpPr/>
      </dsp:nvSpPr>
      <dsp:spPr>
        <a:xfrm>
          <a:off x="0" y="1864"/>
          <a:ext cx="8362121" cy="9450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E3D1D5-20A5-4E9C-AC03-1AEE18073136}">
      <dsp:nvSpPr>
        <dsp:cNvPr id="0" name=""/>
        <dsp:cNvSpPr/>
      </dsp:nvSpPr>
      <dsp:spPr>
        <a:xfrm>
          <a:off x="285863" y="214489"/>
          <a:ext cx="519750" cy="519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03AFB3-E2B3-4872-B239-16B7255A23E5}">
      <dsp:nvSpPr>
        <dsp:cNvPr id="0" name=""/>
        <dsp:cNvSpPr/>
      </dsp:nvSpPr>
      <dsp:spPr>
        <a:xfrm>
          <a:off x="1091476" y="1864"/>
          <a:ext cx="7270644" cy="945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13" tIns="100013" rIns="100013" bIns="100013" numCol="1" spcCol="1270" anchor="ctr" anchorCtr="0">
          <a:noAutofit/>
        </a:bodyPr>
        <a:lstStyle/>
        <a:p>
          <a:pPr marL="0" lvl="0" indent="0" algn="l" defTabSz="977900">
            <a:lnSpc>
              <a:spcPct val="90000"/>
            </a:lnSpc>
            <a:spcBef>
              <a:spcPct val="0"/>
            </a:spcBef>
            <a:spcAft>
              <a:spcPct val="35000"/>
            </a:spcAft>
            <a:buNone/>
          </a:pPr>
          <a:r>
            <a:rPr lang="en-US" sz="2200" kern="1200" dirty="0"/>
            <a:t>Feedback with client and other members of their care community (e.g., family member or friend)  </a:t>
          </a:r>
        </a:p>
      </dsp:txBody>
      <dsp:txXfrm>
        <a:off x="1091476" y="1864"/>
        <a:ext cx="7270644" cy="945001"/>
      </dsp:txXfrm>
    </dsp:sp>
    <dsp:sp modelId="{2E04D3AE-223D-400A-AEF8-F45E7E9BC226}">
      <dsp:nvSpPr>
        <dsp:cNvPr id="0" name=""/>
        <dsp:cNvSpPr/>
      </dsp:nvSpPr>
      <dsp:spPr>
        <a:xfrm>
          <a:off x="0" y="1183116"/>
          <a:ext cx="8362121" cy="9450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E02D24-7B62-45D1-A876-189F023C3B95}">
      <dsp:nvSpPr>
        <dsp:cNvPr id="0" name=""/>
        <dsp:cNvSpPr/>
      </dsp:nvSpPr>
      <dsp:spPr>
        <a:xfrm>
          <a:off x="285863" y="1395742"/>
          <a:ext cx="519750" cy="519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2BCB36-BDCD-4AE2-845B-079E1528DA8E}">
      <dsp:nvSpPr>
        <dsp:cNvPr id="0" name=""/>
        <dsp:cNvSpPr/>
      </dsp:nvSpPr>
      <dsp:spPr>
        <a:xfrm>
          <a:off x="1091476" y="1183116"/>
          <a:ext cx="7270644" cy="945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13" tIns="100013" rIns="100013" bIns="100013" numCol="1" spcCol="1270" anchor="ctr" anchorCtr="0">
          <a:noAutofit/>
        </a:bodyPr>
        <a:lstStyle/>
        <a:p>
          <a:pPr marL="0" lvl="0" indent="0" algn="l" defTabSz="977900">
            <a:lnSpc>
              <a:spcPct val="90000"/>
            </a:lnSpc>
            <a:spcBef>
              <a:spcPct val="0"/>
            </a:spcBef>
            <a:spcAft>
              <a:spcPct val="35000"/>
            </a:spcAft>
            <a:buNone/>
          </a:pPr>
          <a:r>
            <a:rPr lang="en-US" sz="2200" kern="1200" dirty="0"/>
            <a:t>Tailored, holistic recommendations (e.g., </a:t>
          </a:r>
          <a:r>
            <a:rPr lang="en-US" sz="2200" b="1" kern="1200" dirty="0"/>
            <a:t>cognitive rehabilitation</a:t>
          </a:r>
          <a:r>
            <a:rPr lang="en-US" sz="2200" kern="1200" dirty="0"/>
            <a:t>, psychotherapy, health-behavior change) </a:t>
          </a:r>
        </a:p>
      </dsp:txBody>
      <dsp:txXfrm>
        <a:off x="1091476" y="1183116"/>
        <a:ext cx="7270644" cy="945001"/>
      </dsp:txXfrm>
    </dsp:sp>
    <dsp:sp modelId="{02F77E3F-B426-4E97-9941-E4ECBD5A8766}">
      <dsp:nvSpPr>
        <dsp:cNvPr id="0" name=""/>
        <dsp:cNvSpPr/>
      </dsp:nvSpPr>
      <dsp:spPr>
        <a:xfrm>
          <a:off x="0" y="2364368"/>
          <a:ext cx="8362121" cy="94500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2B966-FD56-4B48-9F51-CFA1CD90284B}">
      <dsp:nvSpPr>
        <dsp:cNvPr id="0" name=""/>
        <dsp:cNvSpPr/>
      </dsp:nvSpPr>
      <dsp:spPr>
        <a:xfrm>
          <a:off x="285863" y="2576994"/>
          <a:ext cx="519750" cy="5197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DAF728-4EAE-4122-BFFA-F896DE54B633}">
      <dsp:nvSpPr>
        <dsp:cNvPr id="0" name=""/>
        <dsp:cNvSpPr/>
      </dsp:nvSpPr>
      <dsp:spPr>
        <a:xfrm>
          <a:off x="1091476" y="2364368"/>
          <a:ext cx="7270644" cy="945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13" tIns="100013" rIns="100013" bIns="100013" numCol="1" spcCol="1270" anchor="ctr" anchorCtr="0">
          <a:noAutofit/>
        </a:bodyPr>
        <a:lstStyle/>
        <a:p>
          <a:pPr marL="0" lvl="0" indent="0" algn="l" defTabSz="977900">
            <a:lnSpc>
              <a:spcPct val="90000"/>
            </a:lnSpc>
            <a:spcBef>
              <a:spcPct val="0"/>
            </a:spcBef>
            <a:spcAft>
              <a:spcPct val="35000"/>
            </a:spcAft>
            <a:buNone/>
          </a:pPr>
          <a:r>
            <a:rPr lang="en-US" sz="2200" kern="1200" dirty="0"/>
            <a:t>Consultation and collaboration with other care providers </a:t>
          </a:r>
        </a:p>
      </dsp:txBody>
      <dsp:txXfrm>
        <a:off x="1091476" y="2364368"/>
        <a:ext cx="7270644" cy="945001"/>
      </dsp:txXfrm>
    </dsp:sp>
    <dsp:sp modelId="{69DE603C-8A67-491C-9863-F1449788A910}">
      <dsp:nvSpPr>
        <dsp:cNvPr id="0" name=""/>
        <dsp:cNvSpPr/>
      </dsp:nvSpPr>
      <dsp:spPr>
        <a:xfrm>
          <a:off x="0" y="3545620"/>
          <a:ext cx="8362121" cy="94500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BDCF8-4ACE-488C-9C8D-23188C31F3D8}">
      <dsp:nvSpPr>
        <dsp:cNvPr id="0" name=""/>
        <dsp:cNvSpPr/>
      </dsp:nvSpPr>
      <dsp:spPr>
        <a:xfrm>
          <a:off x="285863" y="3758246"/>
          <a:ext cx="519750" cy="5197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D7169A8-0F94-4342-9920-A02A6623FE7C}">
      <dsp:nvSpPr>
        <dsp:cNvPr id="0" name=""/>
        <dsp:cNvSpPr/>
      </dsp:nvSpPr>
      <dsp:spPr>
        <a:xfrm>
          <a:off x="1091476" y="3545620"/>
          <a:ext cx="7270644" cy="945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13" tIns="100013" rIns="100013" bIns="100013" numCol="1" spcCol="1270" anchor="ctr" anchorCtr="0">
          <a:noAutofit/>
        </a:bodyPr>
        <a:lstStyle/>
        <a:p>
          <a:pPr marL="0" lvl="0" indent="0" algn="l" defTabSz="977900">
            <a:lnSpc>
              <a:spcPct val="90000"/>
            </a:lnSpc>
            <a:spcBef>
              <a:spcPct val="0"/>
            </a:spcBef>
            <a:spcAft>
              <a:spcPct val="35000"/>
            </a:spcAft>
            <a:buNone/>
          </a:pPr>
          <a:r>
            <a:rPr lang="en-US" sz="2200" kern="1200" dirty="0"/>
            <a:t>Connection with resources </a:t>
          </a:r>
        </a:p>
      </dsp:txBody>
      <dsp:txXfrm>
        <a:off x="1091476" y="3545620"/>
        <a:ext cx="7270644" cy="9450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E7BED-AED3-409B-A6E6-04EE1FF8A877}">
      <dsp:nvSpPr>
        <dsp:cNvPr id="0" name=""/>
        <dsp:cNvSpPr/>
      </dsp:nvSpPr>
      <dsp:spPr>
        <a:xfrm>
          <a:off x="0" y="129193"/>
          <a:ext cx="6316775" cy="5475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w Cen MT" panose="020B0602020104020603" pitchFamily="34" charset="0"/>
            </a:rPr>
            <a:t>Empirical support for:</a:t>
          </a:r>
        </a:p>
      </dsp:txBody>
      <dsp:txXfrm>
        <a:off x="26730" y="155923"/>
        <a:ext cx="6263315" cy="494099"/>
      </dsp:txXfrm>
    </dsp:sp>
    <dsp:sp modelId="{7999BA63-ED85-4F15-A01B-658B4C49B5CF}">
      <dsp:nvSpPr>
        <dsp:cNvPr id="0" name=""/>
        <dsp:cNvSpPr/>
      </dsp:nvSpPr>
      <dsp:spPr>
        <a:xfrm>
          <a:off x="0" y="676753"/>
          <a:ext cx="6316775"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55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Multiple domains (e.g., attention, memory, &amp; executive function)</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Different modalities (e.g., individual, group, computerized)</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Sustained cognitive gains </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Improved quality of life</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Qualitative data</a:t>
          </a:r>
        </a:p>
      </dsp:txBody>
      <dsp:txXfrm>
        <a:off x="0" y="676753"/>
        <a:ext cx="6316775" cy="1738800"/>
      </dsp:txXfrm>
    </dsp:sp>
    <dsp:sp modelId="{C2FE38C9-543C-4530-AA1A-54CFB04F4938}">
      <dsp:nvSpPr>
        <dsp:cNvPr id="0" name=""/>
        <dsp:cNvSpPr/>
      </dsp:nvSpPr>
      <dsp:spPr>
        <a:xfrm>
          <a:off x="0" y="2415553"/>
          <a:ext cx="6316775" cy="54755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w Cen MT" panose="020B0602020104020603" pitchFamily="34" charset="0"/>
            </a:rPr>
            <a:t>Limitations:</a:t>
          </a:r>
        </a:p>
      </dsp:txBody>
      <dsp:txXfrm>
        <a:off x="26730" y="2442283"/>
        <a:ext cx="6263315" cy="494099"/>
      </dsp:txXfrm>
    </dsp:sp>
    <dsp:sp modelId="{566665E0-B02D-4FAF-AE07-48CE715CAB64}">
      <dsp:nvSpPr>
        <dsp:cNvPr id="0" name=""/>
        <dsp:cNvSpPr/>
      </dsp:nvSpPr>
      <dsp:spPr>
        <a:xfrm>
          <a:off x="0" y="2963113"/>
          <a:ext cx="6316775"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55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Lack of control groups/poor methodological rigor </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Small samples </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Limited description of interventions </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Limited generalizability</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Restricted ecological validity - Are we measuring the wrong outcomes?</a:t>
          </a:r>
        </a:p>
      </dsp:txBody>
      <dsp:txXfrm>
        <a:off x="0" y="2963113"/>
        <a:ext cx="6316775" cy="1738800"/>
      </dsp:txXfrm>
    </dsp:sp>
    <dsp:sp modelId="{396C2936-9721-4417-B60C-27EB09FD9DCE}">
      <dsp:nvSpPr>
        <dsp:cNvPr id="0" name=""/>
        <dsp:cNvSpPr/>
      </dsp:nvSpPr>
      <dsp:spPr>
        <a:xfrm>
          <a:off x="0" y="4701913"/>
          <a:ext cx="6316775" cy="54755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w Cen MT" panose="020B0602020104020603" pitchFamily="34" charset="0"/>
            </a:rPr>
            <a:t>Future:</a:t>
          </a:r>
        </a:p>
      </dsp:txBody>
      <dsp:txXfrm>
        <a:off x="26730" y="4728643"/>
        <a:ext cx="6263315" cy="494099"/>
      </dsp:txXfrm>
    </dsp:sp>
    <dsp:sp modelId="{0EBA1B21-2C23-4E70-920B-09E31B699FCC}">
      <dsp:nvSpPr>
        <dsp:cNvPr id="0" name=""/>
        <dsp:cNvSpPr/>
      </dsp:nvSpPr>
      <dsp:spPr>
        <a:xfrm>
          <a:off x="0" y="5249473"/>
          <a:ext cx="6316775" cy="10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558"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Need for more methodologically rigorous research (larger N, RCTs)</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Need for more inclusive research to reflect the diverse range of individuals with MS</a:t>
          </a:r>
        </a:p>
      </dsp:txBody>
      <dsp:txXfrm>
        <a:off x="0" y="5249473"/>
        <a:ext cx="6316775" cy="10681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48F37-C027-4BA6-835D-DF6CD523D016}">
      <dsp:nvSpPr>
        <dsp:cNvPr id="0" name=""/>
        <dsp:cNvSpPr/>
      </dsp:nvSpPr>
      <dsp:spPr>
        <a:xfrm>
          <a:off x="0" y="2402"/>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DE6EF4-01C4-4C54-9D08-543F42332171}">
      <dsp:nvSpPr>
        <dsp:cNvPr id="0" name=""/>
        <dsp:cNvSpPr/>
      </dsp:nvSpPr>
      <dsp:spPr>
        <a:xfrm>
          <a:off x="0" y="240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Relationship Matters </a:t>
          </a:r>
        </a:p>
      </dsp:txBody>
      <dsp:txXfrm>
        <a:off x="0" y="2402"/>
        <a:ext cx="5641974" cy="1638814"/>
      </dsp:txXfrm>
    </dsp:sp>
    <dsp:sp modelId="{DD72FECF-DE14-459C-8EB6-DE5E5D975B18}">
      <dsp:nvSpPr>
        <dsp:cNvPr id="0" name=""/>
        <dsp:cNvSpPr/>
      </dsp:nvSpPr>
      <dsp:spPr>
        <a:xfrm>
          <a:off x="0" y="1641217"/>
          <a:ext cx="5641974" cy="0"/>
        </a:xfrm>
        <a:prstGeom prst="line">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3A524-4E30-4049-8C9D-59C86CE7CAE5}">
      <dsp:nvSpPr>
        <dsp:cNvPr id="0" name=""/>
        <dsp:cNvSpPr/>
      </dsp:nvSpPr>
      <dsp:spPr>
        <a:xfrm>
          <a:off x="0" y="1641217"/>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Resilience  </a:t>
          </a:r>
        </a:p>
      </dsp:txBody>
      <dsp:txXfrm>
        <a:off x="0" y="1641217"/>
        <a:ext cx="5641974" cy="1638814"/>
      </dsp:txXfrm>
    </dsp:sp>
    <dsp:sp modelId="{857DADBE-C64F-4E0E-864F-6C3F106483E9}">
      <dsp:nvSpPr>
        <dsp:cNvPr id="0" name=""/>
        <dsp:cNvSpPr/>
      </dsp:nvSpPr>
      <dsp:spPr>
        <a:xfrm>
          <a:off x="0" y="3280032"/>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6D7DB-6EDC-47E0-BB9C-B6CEC6D12C65}">
      <dsp:nvSpPr>
        <dsp:cNvPr id="0" name=""/>
        <dsp:cNvSpPr/>
      </dsp:nvSpPr>
      <dsp:spPr>
        <a:xfrm>
          <a:off x="0" y="328003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pPr>
          <a:r>
            <a:rPr lang="en-US" sz="5100" kern="1200" dirty="0"/>
            <a:t>Cognifitness </a:t>
          </a:r>
        </a:p>
      </dsp:txBody>
      <dsp:txXfrm>
        <a:off x="0" y="3280032"/>
        <a:ext cx="5641974" cy="16388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25802-0305-4B05-9727-D41F65F56A0C}">
      <dsp:nvSpPr>
        <dsp:cNvPr id="0" name=""/>
        <dsp:cNvSpPr/>
      </dsp:nvSpPr>
      <dsp:spPr>
        <a:xfrm>
          <a:off x="3567252" y="1678541"/>
          <a:ext cx="2133499" cy="1845562"/>
        </a:xfrm>
        <a:prstGeom prst="hexagon">
          <a:avLst>
            <a:gd name="adj" fmla="val 28570"/>
            <a:gd name="vf" fmla="val 115470"/>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Social support</a:t>
          </a:r>
        </a:p>
      </dsp:txBody>
      <dsp:txXfrm>
        <a:off x="3920803" y="1984376"/>
        <a:ext cx="1426397" cy="1233892"/>
      </dsp:txXfrm>
    </dsp:sp>
    <dsp:sp modelId="{3174FCF8-E43A-4F65-98A6-871222B010F6}">
      <dsp:nvSpPr>
        <dsp:cNvPr id="0" name=""/>
        <dsp:cNvSpPr/>
      </dsp:nvSpPr>
      <dsp:spPr>
        <a:xfrm>
          <a:off x="4903233" y="795564"/>
          <a:ext cx="804962" cy="693582"/>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DAFC83AC-BFC6-443E-84E8-0ABAD5D31998}">
      <dsp:nvSpPr>
        <dsp:cNvPr id="0" name=""/>
        <dsp:cNvSpPr/>
      </dsp:nvSpPr>
      <dsp:spPr>
        <a:xfrm>
          <a:off x="3763778" y="0"/>
          <a:ext cx="1748387" cy="1512560"/>
        </a:xfrm>
        <a:prstGeom prst="hexagon">
          <a:avLst>
            <a:gd name="adj" fmla="val 28570"/>
            <a:gd name="vf" fmla="val 115470"/>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Psychoeducation</a:t>
          </a:r>
        </a:p>
      </dsp:txBody>
      <dsp:txXfrm>
        <a:off x="4053523" y="250663"/>
        <a:ext cx="1168897" cy="1011234"/>
      </dsp:txXfrm>
    </dsp:sp>
    <dsp:sp modelId="{1AA1402B-24C2-4AE3-BD0F-4DCADC659911}">
      <dsp:nvSpPr>
        <dsp:cNvPr id="0" name=""/>
        <dsp:cNvSpPr/>
      </dsp:nvSpPr>
      <dsp:spPr>
        <a:xfrm>
          <a:off x="5842687" y="2092193"/>
          <a:ext cx="804962" cy="693582"/>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5D0DB18A-CC02-439E-9109-C39491ED7371}">
      <dsp:nvSpPr>
        <dsp:cNvPr id="0" name=""/>
        <dsp:cNvSpPr/>
      </dsp:nvSpPr>
      <dsp:spPr>
        <a:xfrm>
          <a:off x="5367253" y="930326"/>
          <a:ext cx="1748387" cy="1512560"/>
        </a:xfrm>
        <a:prstGeom prst="hexagon">
          <a:avLst>
            <a:gd name="adj" fmla="val 28570"/>
            <a:gd name="vf" fmla="val 115470"/>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Comorbidities</a:t>
          </a:r>
        </a:p>
      </dsp:txBody>
      <dsp:txXfrm>
        <a:off x="5656998" y="1180989"/>
        <a:ext cx="1168897" cy="1011234"/>
      </dsp:txXfrm>
    </dsp:sp>
    <dsp:sp modelId="{010D5C49-03CE-4997-BA95-974C58A0795A}">
      <dsp:nvSpPr>
        <dsp:cNvPr id="0" name=""/>
        <dsp:cNvSpPr/>
      </dsp:nvSpPr>
      <dsp:spPr>
        <a:xfrm>
          <a:off x="5190081" y="3555843"/>
          <a:ext cx="804962" cy="693582"/>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2B264E9F-F75D-452D-9AA7-1673E502D122}">
      <dsp:nvSpPr>
        <dsp:cNvPr id="0" name=""/>
        <dsp:cNvSpPr/>
      </dsp:nvSpPr>
      <dsp:spPr>
        <a:xfrm>
          <a:off x="5367253" y="2759238"/>
          <a:ext cx="1748387" cy="1512560"/>
        </a:xfrm>
        <a:prstGeom prst="hexagon">
          <a:avLst>
            <a:gd name="adj" fmla="val 28570"/>
            <a:gd name="vf" fmla="val 115470"/>
          </a:avLst>
        </a:prstGeom>
        <a:gradFill rotWithShape="0">
          <a:gsLst>
            <a:gs pos="0">
              <a:schemeClr val="accent4">
                <a:hueOff val="0"/>
                <a:satOff val="0"/>
                <a:lumOff val="0"/>
                <a:alphaOff val="0"/>
                <a:tint val="100000"/>
                <a:shade val="85000"/>
                <a:satMod val="100000"/>
                <a:lumMod val="100000"/>
              </a:schemeClr>
            </a:gs>
            <a:gs pos="100000">
              <a:schemeClr val="accent4">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Workshops &amp; Guest speakers</a:t>
          </a:r>
        </a:p>
      </dsp:txBody>
      <dsp:txXfrm>
        <a:off x="5656998" y="3009901"/>
        <a:ext cx="1168897" cy="1011234"/>
      </dsp:txXfrm>
    </dsp:sp>
    <dsp:sp modelId="{5781EBC4-869B-4D89-B632-4842C42B4F17}">
      <dsp:nvSpPr>
        <dsp:cNvPr id="0" name=""/>
        <dsp:cNvSpPr/>
      </dsp:nvSpPr>
      <dsp:spPr>
        <a:xfrm>
          <a:off x="3571223" y="3707776"/>
          <a:ext cx="804962" cy="693582"/>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CD991A1A-CCC7-44AE-BE22-C346137376DD}">
      <dsp:nvSpPr>
        <dsp:cNvPr id="0" name=""/>
        <dsp:cNvSpPr/>
      </dsp:nvSpPr>
      <dsp:spPr>
        <a:xfrm>
          <a:off x="3763778" y="3690605"/>
          <a:ext cx="1748387" cy="1512560"/>
        </a:xfrm>
        <a:prstGeom prst="hexagon">
          <a:avLst>
            <a:gd name="adj" fmla="val 28570"/>
            <a:gd name="vf" fmla="val 115470"/>
          </a:avLst>
        </a:prstGeom>
        <a:gradFill rotWithShape="0">
          <a:gsLst>
            <a:gs pos="0">
              <a:schemeClr val="accent5">
                <a:hueOff val="0"/>
                <a:satOff val="0"/>
                <a:lumOff val="0"/>
                <a:alphaOff val="0"/>
                <a:tint val="100000"/>
                <a:shade val="85000"/>
                <a:satMod val="100000"/>
                <a:lumMod val="100000"/>
              </a:schemeClr>
            </a:gs>
            <a:gs pos="100000">
              <a:schemeClr val="accent5">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Health behaviors</a:t>
          </a:r>
        </a:p>
      </dsp:txBody>
      <dsp:txXfrm>
        <a:off x="4053523" y="3941268"/>
        <a:ext cx="1168897" cy="1011234"/>
      </dsp:txXfrm>
    </dsp:sp>
    <dsp:sp modelId="{23FE7712-70A4-4D15-8412-ADD7997EB5B3}">
      <dsp:nvSpPr>
        <dsp:cNvPr id="0" name=""/>
        <dsp:cNvSpPr/>
      </dsp:nvSpPr>
      <dsp:spPr>
        <a:xfrm>
          <a:off x="2616384" y="2411667"/>
          <a:ext cx="804962" cy="693582"/>
        </a:xfrm>
        <a:prstGeom prst="hexagon">
          <a:avLst>
            <a:gd name="adj" fmla="val 28900"/>
            <a:gd name="vf" fmla="val 115470"/>
          </a:avLst>
        </a:prstGeom>
        <a:solidFill>
          <a:schemeClr val="accent2">
            <a:tint val="40000"/>
            <a:hueOff val="0"/>
            <a:satOff val="0"/>
            <a:lumOff val="0"/>
            <a:alphaOff val="0"/>
          </a:schemeClr>
        </a:solidFill>
        <a:ln>
          <a:noFill/>
        </a:ln>
        <a:effectLst>
          <a:outerShdw blurRad="50800" dist="12700" dir="5400000" algn="ctr" rotWithShape="0">
            <a:srgbClr val="000000">
              <a:alpha val="50000"/>
            </a:srgbClr>
          </a:outerShdw>
        </a:effectLst>
      </dsp:spPr>
      <dsp:style>
        <a:lnRef idx="0">
          <a:scrgbClr r="0" g="0" b="0"/>
        </a:lnRef>
        <a:fillRef idx="1">
          <a:scrgbClr r="0" g="0" b="0"/>
        </a:fillRef>
        <a:effectRef idx="2">
          <a:scrgbClr r="0" g="0" b="0"/>
        </a:effectRef>
        <a:fontRef idx="minor"/>
      </dsp:style>
    </dsp:sp>
    <dsp:sp modelId="{0F47B71A-4B06-4701-B629-C6D575D4872C}">
      <dsp:nvSpPr>
        <dsp:cNvPr id="0" name=""/>
        <dsp:cNvSpPr/>
      </dsp:nvSpPr>
      <dsp:spPr>
        <a:xfrm>
          <a:off x="2152860" y="2760279"/>
          <a:ext cx="1748387" cy="1512560"/>
        </a:xfrm>
        <a:prstGeom prst="hexagon">
          <a:avLst>
            <a:gd name="adj" fmla="val 28570"/>
            <a:gd name="vf" fmla="val 115470"/>
          </a:avLst>
        </a:prstGeom>
        <a:gradFill rotWithShape="0">
          <a:gsLst>
            <a:gs pos="0">
              <a:schemeClr val="accent6">
                <a:hueOff val="0"/>
                <a:satOff val="0"/>
                <a:lumOff val="0"/>
                <a:alphaOff val="0"/>
                <a:tint val="100000"/>
                <a:shade val="85000"/>
                <a:satMod val="100000"/>
                <a:lumMod val="100000"/>
              </a:schemeClr>
            </a:gs>
            <a:gs pos="100000">
              <a:schemeClr val="accent6">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Cognitive rehabilitation</a:t>
          </a:r>
        </a:p>
      </dsp:txBody>
      <dsp:txXfrm>
        <a:off x="2442605" y="3010942"/>
        <a:ext cx="1168897" cy="1011234"/>
      </dsp:txXfrm>
    </dsp:sp>
    <dsp:sp modelId="{C204D916-CF38-4628-BC07-345D37613A84}">
      <dsp:nvSpPr>
        <dsp:cNvPr id="0" name=""/>
        <dsp:cNvSpPr/>
      </dsp:nvSpPr>
      <dsp:spPr>
        <a:xfrm>
          <a:off x="2152860" y="928244"/>
          <a:ext cx="1748387" cy="1512560"/>
        </a:xfrm>
        <a:prstGeom prst="hexagon">
          <a:avLst>
            <a:gd name="adj" fmla="val 28570"/>
            <a:gd name="vf" fmla="val 115470"/>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Mindfulness</a:t>
          </a:r>
        </a:p>
      </dsp:txBody>
      <dsp:txXfrm>
        <a:off x="2442605" y="1178907"/>
        <a:ext cx="1168897" cy="10112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8EE0E-1790-4B4F-9793-F7A2160CCED9}">
      <dsp:nvSpPr>
        <dsp:cNvPr id="0" name=""/>
        <dsp:cNvSpPr/>
      </dsp:nvSpPr>
      <dsp:spPr>
        <a:xfrm>
          <a:off x="3165777" y="2276513"/>
          <a:ext cx="2782405" cy="2782405"/>
        </a:xfrm>
        <a:prstGeom prst="gear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Ongoing Dialogue and Feedback</a:t>
          </a:r>
        </a:p>
      </dsp:txBody>
      <dsp:txXfrm>
        <a:off x="3725164" y="2928278"/>
        <a:ext cx="1663631" cy="1430214"/>
      </dsp:txXfrm>
    </dsp:sp>
    <dsp:sp modelId="{C2D7CC6A-EF03-4F7A-923F-88B43F9721C8}">
      <dsp:nvSpPr>
        <dsp:cNvPr id="0" name=""/>
        <dsp:cNvSpPr/>
      </dsp:nvSpPr>
      <dsp:spPr>
        <a:xfrm>
          <a:off x="1546922" y="1618854"/>
          <a:ext cx="2023568" cy="2023568"/>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Evidence Based Interventions</a:t>
          </a:r>
        </a:p>
      </dsp:txBody>
      <dsp:txXfrm>
        <a:off x="2056361" y="2131372"/>
        <a:ext cx="1004690" cy="998532"/>
      </dsp:txXfrm>
    </dsp:sp>
    <dsp:sp modelId="{DA646E6E-5D61-4B13-B39D-AADCFDB1EB1B}">
      <dsp:nvSpPr>
        <dsp:cNvPr id="0" name=""/>
        <dsp:cNvSpPr/>
      </dsp:nvSpPr>
      <dsp:spPr>
        <a:xfrm rot="20700000">
          <a:off x="2680327" y="222798"/>
          <a:ext cx="1982683" cy="1982683"/>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Client Goals &amp; Values</a:t>
          </a:r>
        </a:p>
      </dsp:txBody>
      <dsp:txXfrm rot="-20700000">
        <a:off x="3115187" y="657659"/>
        <a:ext cx="1112962" cy="1112962"/>
      </dsp:txXfrm>
    </dsp:sp>
    <dsp:sp modelId="{6649D71B-5618-4908-A4CE-B57BEEB7E06B}">
      <dsp:nvSpPr>
        <dsp:cNvPr id="0" name=""/>
        <dsp:cNvSpPr/>
      </dsp:nvSpPr>
      <dsp:spPr>
        <a:xfrm>
          <a:off x="2961436" y="1851167"/>
          <a:ext cx="3561479" cy="3561479"/>
        </a:xfrm>
        <a:prstGeom prst="circularArrow">
          <a:avLst>
            <a:gd name="adj1" fmla="val 4688"/>
            <a:gd name="adj2" fmla="val 299029"/>
            <a:gd name="adj3" fmla="val 2533554"/>
            <a:gd name="adj4" fmla="val 1582431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509EFF-2D1B-4F15-B5BC-5BEA8CBC3781}">
      <dsp:nvSpPr>
        <dsp:cNvPr id="0" name=""/>
        <dsp:cNvSpPr/>
      </dsp:nvSpPr>
      <dsp:spPr>
        <a:xfrm>
          <a:off x="1188552" y="1167404"/>
          <a:ext cx="2587637" cy="258763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39B8C3-1623-4EA9-9811-D071B544F1FE}">
      <dsp:nvSpPr>
        <dsp:cNvPr id="0" name=""/>
        <dsp:cNvSpPr/>
      </dsp:nvSpPr>
      <dsp:spPr>
        <a:xfrm>
          <a:off x="2221712" y="-215193"/>
          <a:ext cx="2789994" cy="27899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D4F7C-F797-49C9-98DB-859C59101A74}">
      <dsp:nvSpPr>
        <dsp:cNvPr id="0" name=""/>
        <dsp:cNvSpPr/>
      </dsp:nvSpPr>
      <dsp:spPr>
        <a:xfrm>
          <a:off x="3200" y="516442"/>
          <a:ext cx="2539028" cy="152341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MINDS 1.0</a:t>
          </a:r>
        </a:p>
      </dsp:txBody>
      <dsp:txXfrm>
        <a:off x="3200" y="516442"/>
        <a:ext cx="2539028" cy="1523416"/>
      </dsp:txXfrm>
    </dsp:sp>
    <dsp:sp modelId="{B03C3C30-908E-46DB-BD1E-7C8971DFA8DD}">
      <dsp:nvSpPr>
        <dsp:cNvPr id="0" name=""/>
        <dsp:cNvSpPr/>
      </dsp:nvSpPr>
      <dsp:spPr>
        <a:xfrm>
          <a:off x="2796131" y="516442"/>
          <a:ext cx="2539028" cy="152341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Master MINDS </a:t>
          </a:r>
        </a:p>
      </dsp:txBody>
      <dsp:txXfrm>
        <a:off x="2796131" y="516442"/>
        <a:ext cx="2539028" cy="1523416"/>
      </dsp:txXfrm>
    </dsp:sp>
    <dsp:sp modelId="{34831B25-5792-46B7-A6F0-9F7CBA34B072}">
      <dsp:nvSpPr>
        <dsp:cNvPr id="0" name=""/>
        <dsp:cNvSpPr/>
      </dsp:nvSpPr>
      <dsp:spPr>
        <a:xfrm>
          <a:off x="5589062" y="516442"/>
          <a:ext cx="2539028" cy="152341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Open MINDS</a:t>
          </a:r>
        </a:p>
      </dsp:txBody>
      <dsp:txXfrm>
        <a:off x="5589062" y="516442"/>
        <a:ext cx="2539028" cy="1523416"/>
      </dsp:txXfrm>
    </dsp:sp>
    <dsp:sp modelId="{1333793E-6540-4747-B8D4-C33E01CCFCE3}">
      <dsp:nvSpPr>
        <dsp:cNvPr id="0" name=""/>
        <dsp:cNvSpPr/>
      </dsp:nvSpPr>
      <dsp:spPr>
        <a:xfrm>
          <a:off x="8381993" y="516442"/>
          <a:ext cx="2539028" cy="152341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MINDS for Women</a:t>
          </a:r>
        </a:p>
      </dsp:txBody>
      <dsp:txXfrm>
        <a:off x="8381993" y="516442"/>
        <a:ext cx="2539028" cy="1523416"/>
      </dsp:txXfrm>
    </dsp:sp>
    <dsp:sp modelId="{624ACA56-C9CB-413C-B54A-27A39549F72D}">
      <dsp:nvSpPr>
        <dsp:cNvPr id="0" name=""/>
        <dsp:cNvSpPr/>
      </dsp:nvSpPr>
      <dsp:spPr>
        <a:xfrm>
          <a:off x="3200" y="2293761"/>
          <a:ext cx="2539028" cy="15234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MINDS for Men </a:t>
          </a:r>
        </a:p>
      </dsp:txBody>
      <dsp:txXfrm>
        <a:off x="3200" y="2293761"/>
        <a:ext cx="2539028" cy="1523416"/>
      </dsp:txXfrm>
    </dsp:sp>
    <dsp:sp modelId="{B5247C91-5238-4E32-BA48-C3132B197967}">
      <dsp:nvSpPr>
        <dsp:cNvPr id="0" name=""/>
        <dsp:cNvSpPr/>
      </dsp:nvSpPr>
      <dsp:spPr>
        <a:xfrm>
          <a:off x="2796131" y="2293761"/>
          <a:ext cx="2539028" cy="152341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Caring MINDS</a:t>
          </a:r>
        </a:p>
      </dsp:txBody>
      <dsp:txXfrm>
        <a:off x="2796131" y="2293761"/>
        <a:ext cx="2539028" cy="1523416"/>
      </dsp:txXfrm>
    </dsp:sp>
    <dsp:sp modelId="{C47B0BEA-5B14-4A12-883D-A6B8B99B4031}">
      <dsp:nvSpPr>
        <dsp:cNvPr id="0" name=""/>
        <dsp:cNvSpPr/>
      </dsp:nvSpPr>
      <dsp:spPr>
        <a:xfrm>
          <a:off x="5589062" y="2293761"/>
          <a:ext cx="2539028" cy="152341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Mindful MINDS </a:t>
          </a:r>
        </a:p>
      </dsp:txBody>
      <dsp:txXfrm>
        <a:off x="5589062" y="2293761"/>
        <a:ext cx="2539028" cy="1523416"/>
      </dsp:txXfrm>
    </dsp:sp>
    <dsp:sp modelId="{5F6126C7-EAB1-46E6-A654-9264C607F216}">
      <dsp:nvSpPr>
        <dsp:cNvPr id="0" name=""/>
        <dsp:cNvSpPr/>
      </dsp:nvSpPr>
      <dsp:spPr>
        <a:xfrm>
          <a:off x="8381993" y="2293761"/>
          <a:ext cx="2539028" cy="152341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Working MINDS</a:t>
          </a:r>
        </a:p>
      </dsp:txBody>
      <dsp:txXfrm>
        <a:off x="8381993" y="2293761"/>
        <a:ext cx="2539028" cy="15234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0F1FB-F997-469B-B9B3-2C2766715E95}">
      <dsp:nvSpPr>
        <dsp:cNvPr id="0" name=""/>
        <dsp:cNvSpPr/>
      </dsp:nvSpPr>
      <dsp:spPr>
        <a:xfrm>
          <a:off x="700770" y="1162697"/>
          <a:ext cx="1460171" cy="146017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C2224-7718-4CAA-A93A-C8EC0B92064F}">
      <dsp:nvSpPr>
        <dsp:cNvPr id="0" name=""/>
        <dsp:cNvSpPr/>
      </dsp:nvSpPr>
      <dsp:spPr>
        <a:xfrm>
          <a:off x="1011955" y="1473881"/>
          <a:ext cx="837803" cy="8378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9DFCBF-83B1-4F7A-A1F7-24CE81D11AE7}">
      <dsp:nvSpPr>
        <dsp:cNvPr id="0" name=""/>
        <dsp:cNvSpPr/>
      </dsp:nvSpPr>
      <dsp:spPr>
        <a:xfrm>
          <a:off x="233994" y="3077676"/>
          <a:ext cx="23937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Exercise &amp;</a:t>
          </a:r>
        </a:p>
        <a:p>
          <a:pPr marL="0" lvl="0" indent="0" algn="ctr" defTabSz="1066800">
            <a:lnSpc>
              <a:spcPct val="90000"/>
            </a:lnSpc>
            <a:spcBef>
              <a:spcPct val="0"/>
            </a:spcBef>
            <a:spcAft>
              <a:spcPct val="35000"/>
            </a:spcAft>
            <a:buNone/>
            <a:defRPr cap="all"/>
          </a:pPr>
          <a:r>
            <a:rPr lang="en-US" sz="2400" kern="1200" dirty="0"/>
            <a:t> MS </a:t>
          </a:r>
        </a:p>
      </dsp:txBody>
      <dsp:txXfrm>
        <a:off x="233994" y="3077676"/>
        <a:ext cx="2393724" cy="720000"/>
      </dsp:txXfrm>
    </dsp:sp>
    <dsp:sp modelId="{C34CB8DF-B2F5-4413-BE2A-809EFAE8B1E3}">
      <dsp:nvSpPr>
        <dsp:cNvPr id="0" name=""/>
        <dsp:cNvSpPr/>
      </dsp:nvSpPr>
      <dsp:spPr>
        <a:xfrm>
          <a:off x="3513397" y="1162697"/>
          <a:ext cx="1460171" cy="146017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AF32C-5DC7-46F3-B7F0-90C81DC43508}">
      <dsp:nvSpPr>
        <dsp:cNvPr id="0" name=""/>
        <dsp:cNvSpPr/>
      </dsp:nvSpPr>
      <dsp:spPr>
        <a:xfrm>
          <a:off x="3824581" y="1473881"/>
          <a:ext cx="837803" cy="837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A2C74B-40E1-44C9-AADE-103A26B0E8A1}">
      <dsp:nvSpPr>
        <dsp:cNvPr id="0" name=""/>
        <dsp:cNvSpPr/>
      </dsp:nvSpPr>
      <dsp:spPr>
        <a:xfrm>
          <a:off x="3046621" y="3077676"/>
          <a:ext cx="23937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Nutrition &amp; MS </a:t>
          </a:r>
        </a:p>
      </dsp:txBody>
      <dsp:txXfrm>
        <a:off x="3046621" y="3077676"/>
        <a:ext cx="2393724" cy="720000"/>
      </dsp:txXfrm>
    </dsp:sp>
    <dsp:sp modelId="{EDAC2D83-01B0-40F3-8BF7-DCC6FA386FF5}">
      <dsp:nvSpPr>
        <dsp:cNvPr id="0" name=""/>
        <dsp:cNvSpPr/>
      </dsp:nvSpPr>
      <dsp:spPr>
        <a:xfrm>
          <a:off x="6326023" y="1162697"/>
          <a:ext cx="1460171" cy="146017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ED4AC6-E53A-494B-B48A-F7059676CD74}">
      <dsp:nvSpPr>
        <dsp:cNvPr id="0" name=""/>
        <dsp:cNvSpPr/>
      </dsp:nvSpPr>
      <dsp:spPr>
        <a:xfrm>
          <a:off x="6637207" y="1473881"/>
          <a:ext cx="837803" cy="837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CFCCCF-D7A2-4853-A8DD-E671DFCEF5AE}">
      <dsp:nvSpPr>
        <dsp:cNvPr id="0" name=""/>
        <dsp:cNvSpPr/>
      </dsp:nvSpPr>
      <dsp:spPr>
        <a:xfrm>
          <a:off x="5859247" y="3077676"/>
          <a:ext cx="23937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Sleep &amp; </a:t>
          </a:r>
        </a:p>
        <a:p>
          <a:pPr marL="0" lvl="0" indent="0" algn="ctr" defTabSz="1066800">
            <a:lnSpc>
              <a:spcPct val="90000"/>
            </a:lnSpc>
            <a:spcBef>
              <a:spcPct val="0"/>
            </a:spcBef>
            <a:spcAft>
              <a:spcPct val="35000"/>
            </a:spcAft>
            <a:buNone/>
            <a:defRPr cap="all"/>
          </a:pPr>
          <a:r>
            <a:rPr lang="en-US" sz="2400" kern="1200" dirty="0"/>
            <a:t>MS </a:t>
          </a:r>
        </a:p>
      </dsp:txBody>
      <dsp:txXfrm>
        <a:off x="5859247" y="3077676"/>
        <a:ext cx="2393724" cy="720000"/>
      </dsp:txXfrm>
    </dsp:sp>
    <dsp:sp modelId="{07A23C5F-D797-4EB5-83AD-D4396F4EAD4C}">
      <dsp:nvSpPr>
        <dsp:cNvPr id="0" name=""/>
        <dsp:cNvSpPr/>
      </dsp:nvSpPr>
      <dsp:spPr>
        <a:xfrm>
          <a:off x="9138650" y="1162697"/>
          <a:ext cx="1460171" cy="146017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1C511F-73AC-49F2-8BBD-4937C2D2D35B}">
      <dsp:nvSpPr>
        <dsp:cNvPr id="0" name=""/>
        <dsp:cNvSpPr/>
      </dsp:nvSpPr>
      <dsp:spPr>
        <a:xfrm>
          <a:off x="9449834" y="1473881"/>
          <a:ext cx="837803" cy="8378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7BFD26-2B12-4743-A25F-275E54108E67}">
      <dsp:nvSpPr>
        <dsp:cNvPr id="0" name=""/>
        <dsp:cNvSpPr/>
      </dsp:nvSpPr>
      <dsp:spPr>
        <a:xfrm>
          <a:off x="8671873" y="3077676"/>
          <a:ext cx="23937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t>Pain &amp; </a:t>
          </a:r>
        </a:p>
        <a:p>
          <a:pPr marL="0" lvl="0" indent="0" algn="ctr" defTabSz="1066800">
            <a:lnSpc>
              <a:spcPct val="90000"/>
            </a:lnSpc>
            <a:spcBef>
              <a:spcPct val="0"/>
            </a:spcBef>
            <a:spcAft>
              <a:spcPct val="35000"/>
            </a:spcAft>
            <a:buNone/>
            <a:defRPr cap="all"/>
          </a:pPr>
          <a:r>
            <a:rPr lang="en-US" sz="2400" kern="1200" dirty="0"/>
            <a:t>MS </a:t>
          </a:r>
        </a:p>
      </dsp:txBody>
      <dsp:txXfrm>
        <a:off x="8671873" y="3077676"/>
        <a:ext cx="2393724"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4CA45-E389-4ACA-9DFF-FD132F70FA56}">
      <dsp:nvSpPr>
        <dsp:cNvPr id="0" name=""/>
        <dsp:cNvSpPr/>
      </dsp:nvSpPr>
      <dsp:spPr>
        <a:xfrm>
          <a:off x="0" y="761"/>
          <a:ext cx="6697133" cy="1781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2D9F7B-47D3-4DA7-898F-89DAA8D85396}">
      <dsp:nvSpPr>
        <dsp:cNvPr id="0" name=""/>
        <dsp:cNvSpPr/>
      </dsp:nvSpPr>
      <dsp:spPr>
        <a:xfrm>
          <a:off x="539030" y="401693"/>
          <a:ext cx="980055" cy="9800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035F87-CFE8-4B02-AE97-58BE1DD1A91C}">
      <dsp:nvSpPr>
        <dsp:cNvPr id="0" name=""/>
        <dsp:cNvSpPr/>
      </dsp:nvSpPr>
      <dsp:spPr>
        <a:xfrm>
          <a:off x="2058116" y="761"/>
          <a:ext cx="4639016" cy="178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586" tIns="188586" rIns="188586" bIns="188586" numCol="1" spcCol="1270" anchor="ctr" anchorCtr="0">
          <a:noAutofit/>
        </a:bodyPr>
        <a:lstStyle/>
        <a:p>
          <a:pPr marL="0" lvl="0" indent="0" algn="l" defTabSz="889000">
            <a:lnSpc>
              <a:spcPct val="100000"/>
            </a:lnSpc>
            <a:spcBef>
              <a:spcPct val="0"/>
            </a:spcBef>
            <a:spcAft>
              <a:spcPct val="35000"/>
            </a:spcAft>
            <a:buNone/>
          </a:pPr>
          <a:r>
            <a:rPr lang="en-US" sz="2000" kern="1200" dirty="0"/>
            <a:t>Multi-dimensional team model most effective and efficient treatment approach for MS (Harris et al., 2003; Vickery et al., 2000; Forbes, 2007) </a:t>
          </a:r>
        </a:p>
      </dsp:txBody>
      <dsp:txXfrm>
        <a:off x="2058116" y="761"/>
        <a:ext cx="4639016" cy="1781919"/>
      </dsp:txXfrm>
    </dsp:sp>
    <dsp:sp modelId="{19AEE41F-3DAC-40FC-B33F-057CAFFF5335}">
      <dsp:nvSpPr>
        <dsp:cNvPr id="0" name=""/>
        <dsp:cNvSpPr/>
      </dsp:nvSpPr>
      <dsp:spPr>
        <a:xfrm>
          <a:off x="0" y="2228160"/>
          <a:ext cx="6697133" cy="1781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8731E-7F77-49B6-AC27-A0BC5EF8BD1E}">
      <dsp:nvSpPr>
        <dsp:cNvPr id="0" name=""/>
        <dsp:cNvSpPr/>
      </dsp:nvSpPr>
      <dsp:spPr>
        <a:xfrm>
          <a:off x="539030" y="2629092"/>
          <a:ext cx="980055" cy="980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42A709-A2C2-44C3-BFBE-228470467DD6}">
      <dsp:nvSpPr>
        <dsp:cNvPr id="0" name=""/>
        <dsp:cNvSpPr/>
      </dsp:nvSpPr>
      <dsp:spPr>
        <a:xfrm>
          <a:off x="2058116" y="2228160"/>
          <a:ext cx="4639016" cy="178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586" tIns="188586" rIns="188586" bIns="188586" numCol="1" spcCol="1270" anchor="ctr" anchorCtr="0">
          <a:noAutofit/>
        </a:bodyPr>
        <a:lstStyle/>
        <a:p>
          <a:pPr marL="0" lvl="0" indent="0" algn="l" defTabSz="889000">
            <a:lnSpc>
              <a:spcPct val="100000"/>
            </a:lnSpc>
            <a:spcBef>
              <a:spcPct val="0"/>
            </a:spcBef>
            <a:spcAft>
              <a:spcPct val="35000"/>
            </a:spcAft>
            <a:buNone/>
          </a:pPr>
          <a:r>
            <a:rPr lang="en-US" sz="2000" kern="1200" dirty="0"/>
            <a:t>“An interdisciplinary approach to MS care facilitates coordination of services and continuity of care, while avoiding duplication and fragmentation for the patient and family.” </a:t>
          </a:r>
        </a:p>
      </dsp:txBody>
      <dsp:txXfrm>
        <a:off x="2058116" y="2228160"/>
        <a:ext cx="4639016" cy="1781919"/>
      </dsp:txXfrm>
    </dsp:sp>
    <dsp:sp modelId="{069D7C5D-EFBE-45A7-9D27-B73571FF9A71}">
      <dsp:nvSpPr>
        <dsp:cNvPr id="0" name=""/>
        <dsp:cNvSpPr/>
      </dsp:nvSpPr>
      <dsp:spPr>
        <a:xfrm>
          <a:off x="0" y="4455559"/>
          <a:ext cx="6697133" cy="1781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3BAAF-EDF4-4B9B-9A81-C299B8B670CF}">
      <dsp:nvSpPr>
        <dsp:cNvPr id="0" name=""/>
        <dsp:cNvSpPr/>
      </dsp:nvSpPr>
      <dsp:spPr>
        <a:xfrm>
          <a:off x="539030" y="4856491"/>
          <a:ext cx="980055" cy="9800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DF9783-BE96-4F6B-A2C8-BD70061D7686}">
      <dsp:nvSpPr>
        <dsp:cNvPr id="0" name=""/>
        <dsp:cNvSpPr/>
      </dsp:nvSpPr>
      <dsp:spPr>
        <a:xfrm>
          <a:off x="2058116" y="4455559"/>
          <a:ext cx="4639016" cy="178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586" tIns="188586" rIns="188586" bIns="188586" numCol="1" spcCol="1270" anchor="ctr" anchorCtr="0">
          <a:noAutofit/>
        </a:bodyPr>
        <a:lstStyle/>
        <a:p>
          <a:pPr marL="0" lvl="0" indent="0" algn="l" defTabSz="889000">
            <a:lnSpc>
              <a:spcPct val="100000"/>
            </a:lnSpc>
            <a:spcBef>
              <a:spcPct val="0"/>
            </a:spcBef>
            <a:spcAft>
              <a:spcPct val="35000"/>
            </a:spcAft>
            <a:buNone/>
          </a:pPr>
          <a:r>
            <a:rPr lang="en-US" sz="2000" kern="1200" dirty="0"/>
            <a:t>Interdisciplinary care for MS embodies notion of patient empowerment </a:t>
          </a:r>
          <a:br>
            <a:rPr lang="en-US" sz="2000" kern="1200" dirty="0"/>
          </a:br>
          <a:endParaRPr lang="en-US" sz="2000" kern="1200" dirty="0"/>
        </a:p>
      </dsp:txBody>
      <dsp:txXfrm>
        <a:off x="2058116" y="4455559"/>
        <a:ext cx="4639016" cy="1781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ECCA7-E65D-4FD6-ABC1-E00BD2C50BBA}">
      <dsp:nvSpPr>
        <dsp:cNvPr id="0" name=""/>
        <dsp:cNvSpPr/>
      </dsp:nvSpPr>
      <dsp:spPr>
        <a:xfrm>
          <a:off x="0" y="2062"/>
          <a:ext cx="98806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184A30-01AE-43A8-A1AF-37C31AEE1ECC}">
      <dsp:nvSpPr>
        <dsp:cNvPr id="0" name=""/>
        <dsp:cNvSpPr/>
      </dsp:nvSpPr>
      <dsp:spPr>
        <a:xfrm>
          <a:off x="0" y="2062"/>
          <a:ext cx="9880600" cy="1406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Worldwide Prevalence</a:t>
          </a:r>
          <a:r>
            <a:rPr lang="en-US" sz="2700" kern="1200" dirty="0"/>
            <a:t>: MS organizations have estimated that </a:t>
          </a:r>
          <a:r>
            <a:rPr lang="en-US" sz="2700" b="1" kern="1200" dirty="0"/>
            <a:t>2.3 million people </a:t>
          </a:r>
          <a:r>
            <a:rPr lang="en-US" sz="2700" kern="1200" dirty="0"/>
            <a:t>are living with MS worldwide. </a:t>
          </a:r>
        </a:p>
      </dsp:txBody>
      <dsp:txXfrm>
        <a:off x="0" y="2062"/>
        <a:ext cx="9880600" cy="1406589"/>
      </dsp:txXfrm>
    </dsp:sp>
    <dsp:sp modelId="{BF8AD8AE-715C-4C94-B14E-2724D65D9A6D}">
      <dsp:nvSpPr>
        <dsp:cNvPr id="0" name=""/>
        <dsp:cNvSpPr/>
      </dsp:nvSpPr>
      <dsp:spPr>
        <a:xfrm>
          <a:off x="0" y="1408651"/>
          <a:ext cx="98806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EF2B6A-2483-45F7-B7CC-ADB3A4EBF852}">
      <dsp:nvSpPr>
        <dsp:cNvPr id="0" name=""/>
        <dsp:cNvSpPr/>
      </dsp:nvSpPr>
      <dsp:spPr>
        <a:xfrm>
          <a:off x="0" y="1408651"/>
          <a:ext cx="9880600" cy="1406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US Prevalence</a:t>
          </a:r>
          <a:r>
            <a:rPr lang="en-US" sz="2700" kern="1200" dirty="0"/>
            <a:t>: Nearly </a:t>
          </a:r>
          <a:r>
            <a:rPr lang="en-US" sz="2700" b="1" kern="1200" dirty="0"/>
            <a:t>1 million adults </a:t>
          </a:r>
          <a:r>
            <a:rPr lang="en-US" sz="2700" kern="1200" dirty="0"/>
            <a:t>living with MS in the United States. This is more than </a:t>
          </a:r>
          <a:r>
            <a:rPr lang="en-US" sz="2700" i="1" kern="1200" dirty="0"/>
            <a:t>twice </a:t>
          </a:r>
          <a:r>
            <a:rPr lang="en-US" sz="2700" kern="1200" dirty="0"/>
            <a:t>the previously reported number from a national study in 1975 and subsequent updates (Wallin, et al., 2019)</a:t>
          </a:r>
        </a:p>
      </dsp:txBody>
      <dsp:txXfrm>
        <a:off x="0" y="1408651"/>
        <a:ext cx="9880600" cy="1406589"/>
      </dsp:txXfrm>
    </dsp:sp>
    <dsp:sp modelId="{EF674980-AF52-4CC2-A055-8594A8B4685D}">
      <dsp:nvSpPr>
        <dsp:cNvPr id="0" name=""/>
        <dsp:cNvSpPr/>
      </dsp:nvSpPr>
      <dsp:spPr>
        <a:xfrm>
          <a:off x="0" y="2815241"/>
          <a:ext cx="98806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879A38-85D6-462A-8349-3851D92043F7}">
      <dsp:nvSpPr>
        <dsp:cNvPr id="0" name=""/>
        <dsp:cNvSpPr/>
      </dsp:nvSpPr>
      <dsp:spPr>
        <a:xfrm>
          <a:off x="0" y="2815241"/>
          <a:ext cx="9880600" cy="1406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Incidence</a:t>
          </a:r>
          <a:r>
            <a:rPr lang="en-US" sz="2700" kern="1200" dirty="0"/>
            <a:t> (new cases): With the challenges inherent in promptly and correctly identifying people with MS, arriving at an accurate incidence figure has been virtually impossible.</a:t>
          </a:r>
        </a:p>
      </dsp:txBody>
      <dsp:txXfrm>
        <a:off x="0" y="2815241"/>
        <a:ext cx="9880600" cy="1406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76D49-F925-4769-82BA-BE33B9C5BAAF}">
      <dsp:nvSpPr>
        <dsp:cNvPr id="0" name=""/>
        <dsp:cNvSpPr/>
      </dsp:nvSpPr>
      <dsp:spPr>
        <a:xfrm>
          <a:off x="0" y="44851"/>
          <a:ext cx="9720262" cy="164575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Approximately </a:t>
          </a:r>
          <a:r>
            <a:rPr lang="en-US" sz="3300" b="1" kern="1200" dirty="0"/>
            <a:t>40-65%</a:t>
          </a:r>
          <a:r>
            <a:rPr lang="en-US" sz="3300" kern="1200" dirty="0"/>
            <a:t> of people with MS experience cognitive symptoms</a:t>
          </a:r>
        </a:p>
      </dsp:txBody>
      <dsp:txXfrm>
        <a:off x="80339" y="125190"/>
        <a:ext cx="9559584" cy="1485073"/>
      </dsp:txXfrm>
    </dsp:sp>
    <dsp:sp modelId="{8A733C26-E86E-48ED-BC26-A9273D8946FF}">
      <dsp:nvSpPr>
        <dsp:cNvPr id="0" name=""/>
        <dsp:cNvSpPr/>
      </dsp:nvSpPr>
      <dsp:spPr>
        <a:xfrm>
          <a:off x="0" y="1785642"/>
          <a:ext cx="9720262" cy="1645751"/>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Approximately </a:t>
          </a:r>
          <a:r>
            <a:rPr lang="en-US" sz="3300" b="1" kern="1200" dirty="0"/>
            <a:t>30-50%</a:t>
          </a:r>
          <a:r>
            <a:rPr lang="en-US" sz="3300" kern="1200" dirty="0"/>
            <a:t> of individuals with MS experience some form of psychological distress (e.g., depression, anxiety). </a:t>
          </a:r>
        </a:p>
      </dsp:txBody>
      <dsp:txXfrm>
        <a:off x="80339" y="1865981"/>
        <a:ext cx="9559584" cy="1485073"/>
      </dsp:txXfrm>
    </dsp:sp>
    <dsp:sp modelId="{A4CCEC56-BDCF-4DA2-9D1E-A83334AB7DD2}">
      <dsp:nvSpPr>
        <dsp:cNvPr id="0" name=""/>
        <dsp:cNvSpPr/>
      </dsp:nvSpPr>
      <dsp:spPr>
        <a:xfrm>
          <a:off x="0" y="3431393"/>
          <a:ext cx="9720262"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618" tIns="41910" rIns="234696" bIns="41910" numCol="1" spcCol="1270" anchor="t" anchorCtr="0">
          <a:noAutofit/>
        </a:bodyPr>
        <a:lstStyle/>
        <a:p>
          <a:pPr marL="228600" lvl="1" indent="-228600" algn="l" defTabSz="1155700">
            <a:lnSpc>
              <a:spcPct val="90000"/>
            </a:lnSpc>
            <a:spcBef>
              <a:spcPct val="0"/>
            </a:spcBef>
            <a:spcAft>
              <a:spcPct val="20000"/>
            </a:spcAft>
            <a:buChar char="•"/>
          </a:pPr>
          <a:endParaRPr lang="en-US" sz="2600" kern="1200" dirty="0"/>
        </a:p>
      </dsp:txBody>
      <dsp:txXfrm>
        <a:off x="0" y="3431393"/>
        <a:ext cx="9720262" cy="5464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96D47-104F-4367-8ADB-0302110AF5FC}">
      <dsp:nvSpPr>
        <dsp:cNvPr id="0" name=""/>
        <dsp:cNvSpPr/>
      </dsp:nvSpPr>
      <dsp:spPr>
        <a:xfrm>
          <a:off x="0" y="459500"/>
          <a:ext cx="6777344" cy="7812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6AB912-BE33-4EA6-AD2D-3279A0F8FC36}">
      <dsp:nvSpPr>
        <dsp:cNvPr id="0" name=""/>
        <dsp:cNvSpPr/>
      </dsp:nvSpPr>
      <dsp:spPr>
        <a:xfrm>
          <a:off x="338867" y="1940"/>
          <a:ext cx="4744140" cy="9151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317" tIns="0" rIns="179317" bIns="0" numCol="1" spcCol="1270" anchor="ctr" anchorCtr="0">
          <a:noAutofit/>
        </a:bodyPr>
        <a:lstStyle/>
        <a:p>
          <a:pPr marL="0" lvl="0" indent="0" algn="l" defTabSz="1377950">
            <a:lnSpc>
              <a:spcPct val="90000"/>
            </a:lnSpc>
            <a:spcBef>
              <a:spcPct val="0"/>
            </a:spcBef>
            <a:spcAft>
              <a:spcPct val="35000"/>
            </a:spcAft>
            <a:buNone/>
          </a:pPr>
          <a:r>
            <a:rPr lang="en-US" sz="3100" kern="1200" dirty="0"/>
            <a:t>Information Processing Speed</a:t>
          </a:r>
        </a:p>
      </dsp:txBody>
      <dsp:txXfrm>
        <a:off x="383539" y="46612"/>
        <a:ext cx="4654796" cy="825776"/>
      </dsp:txXfrm>
    </dsp:sp>
    <dsp:sp modelId="{46D8EE7B-E360-4862-B386-650B819E2082}">
      <dsp:nvSpPr>
        <dsp:cNvPr id="0" name=""/>
        <dsp:cNvSpPr/>
      </dsp:nvSpPr>
      <dsp:spPr>
        <a:xfrm>
          <a:off x="0" y="1865661"/>
          <a:ext cx="6777344" cy="7812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D8E521-8910-4D5A-8D32-1D61F2288526}">
      <dsp:nvSpPr>
        <dsp:cNvPr id="0" name=""/>
        <dsp:cNvSpPr/>
      </dsp:nvSpPr>
      <dsp:spPr>
        <a:xfrm>
          <a:off x="338867" y="1408100"/>
          <a:ext cx="4744140" cy="91512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317" tIns="0" rIns="179317" bIns="0" numCol="1" spcCol="1270" anchor="ctr" anchorCtr="0">
          <a:noAutofit/>
        </a:bodyPr>
        <a:lstStyle/>
        <a:p>
          <a:pPr marL="0" lvl="0" indent="0" algn="l" defTabSz="1377950">
            <a:lnSpc>
              <a:spcPct val="90000"/>
            </a:lnSpc>
            <a:spcBef>
              <a:spcPct val="0"/>
            </a:spcBef>
            <a:spcAft>
              <a:spcPct val="35000"/>
            </a:spcAft>
            <a:buNone/>
          </a:pPr>
          <a:r>
            <a:rPr lang="en-US" sz="3100" b="0" kern="1200" dirty="0"/>
            <a:t>Learning</a:t>
          </a:r>
          <a:r>
            <a:rPr lang="en-US" sz="3100" kern="1200" dirty="0"/>
            <a:t> &amp; Memory</a:t>
          </a:r>
        </a:p>
      </dsp:txBody>
      <dsp:txXfrm>
        <a:off x="383539" y="1452772"/>
        <a:ext cx="4654796" cy="825776"/>
      </dsp:txXfrm>
    </dsp:sp>
    <dsp:sp modelId="{DAF504CA-DE16-4E20-B8EF-1827A554EEF4}">
      <dsp:nvSpPr>
        <dsp:cNvPr id="0" name=""/>
        <dsp:cNvSpPr/>
      </dsp:nvSpPr>
      <dsp:spPr>
        <a:xfrm>
          <a:off x="0" y="3271821"/>
          <a:ext cx="6777344" cy="7812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B4EBDB-290A-4584-B48F-A0C8C364AFC8}">
      <dsp:nvSpPr>
        <dsp:cNvPr id="0" name=""/>
        <dsp:cNvSpPr/>
      </dsp:nvSpPr>
      <dsp:spPr>
        <a:xfrm>
          <a:off x="338867" y="2814260"/>
          <a:ext cx="4744140" cy="91512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317" tIns="0" rIns="179317" bIns="0" numCol="1" spcCol="1270" anchor="ctr" anchorCtr="0">
          <a:noAutofit/>
        </a:bodyPr>
        <a:lstStyle/>
        <a:p>
          <a:pPr marL="0" lvl="0" indent="0" algn="l" defTabSz="1377950">
            <a:lnSpc>
              <a:spcPct val="90000"/>
            </a:lnSpc>
            <a:spcBef>
              <a:spcPct val="0"/>
            </a:spcBef>
            <a:spcAft>
              <a:spcPct val="35000"/>
            </a:spcAft>
            <a:buNone/>
          </a:pPr>
          <a:r>
            <a:rPr lang="en-US" sz="3100" kern="1200" dirty="0"/>
            <a:t>Executive Functioning </a:t>
          </a:r>
        </a:p>
      </dsp:txBody>
      <dsp:txXfrm>
        <a:off x="383539" y="2858932"/>
        <a:ext cx="4654796"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7AF90-0461-4485-9906-5D35204D942B}">
      <dsp:nvSpPr>
        <dsp:cNvPr id="0" name=""/>
        <dsp:cNvSpPr/>
      </dsp:nvSpPr>
      <dsp:spPr>
        <a:xfrm>
          <a:off x="0" y="43253"/>
          <a:ext cx="6679096" cy="79852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Most Common </a:t>
          </a:r>
        </a:p>
      </dsp:txBody>
      <dsp:txXfrm>
        <a:off x="38981" y="82234"/>
        <a:ext cx="6601134" cy="720562"/>
      </dsp:txXfrm>
    </dsp:sp>
    <dsp:sp modelId="{43B3FE7C-86D5-4F87-A2DF-B991A8810C2B}">
      <dsp:nvSpPr>
        <dsp:cNvPr id="0" name=""/>
        <dsp:cNvSpPr/>
      </dsp:nvSpPr>
      <dsp:spPr>
        <a:xfrm>
          <a:off x="0" y="841778"/>
          <a:ext cx="6679096" cy="126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061"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Depression </a:t>
          </a:r>
        </a:p>
        <a:p>
          <a:pPr marL="228600" lvl="1" indent="-228600" algn="l" defTabSz="1200150">
            <a:lnSpc>
              <a:spcPct val="90000"/>
            </a:lnSpc>
            <a:spcBef>
              <a:spcPct val="0"/>
            </a:spcBef>
            <a:spcAft>
              <a:spcPct val="20000"/>
            </a:spcAft>
            <a:buChar char="•"/>
          </a:pPr>
          <a:r>
            <a:rPr lang="en-US" sz="2700" kern="1200" dirty="0"/>
            <a:t>Anxiety </a:t>
          </a:r>
        </a:p>
        <a:p>
          <a:pPr marL="228600" lvl="1" indent="-228600" algn="l" defTabSz="1200150">
            <a:lnSpc>
              <a:spcPct val="90000"/>
            </a:lnSpc>
            <a:spcBef>
              <a:spcPct val="0"/>
            </a:spcBef>
            <a:spcAft>
              <a:spcPct val="20000"/>
            </a:spcAft>
            <a:buChar char="•"/>
          </a:pPr>
          <a:r>
            <a:rPr lang="en-US" sz="2700" kern="1200" dirty="0"/>
            <a:t>Adjustment difficulties </a:t>
          </a:r>
        </a:p>
      </dsp:txBody>
      <dsp:txXfrm>
        <a:off x="0" y="841778"/>
        <a:ext cx="6679096" cy="1267875"/>
      </dsp:txXfrm>
    </dsp:sp>
    <dsp:sp modelId="{D6DAD2E4-3050-4AF3-9C00-040B57E5BF00}">
      <dsp:nvSpPr>
        <dsp:cNvPr id="0" name=""/>
        <dsp:cNvSpPr/>
      </dsp:nvSpPr>
      <dsp:spPr>
        <a:xfrm>
          <a:off x="0" y="2109653"/>
          <a:ext cx="6679096" cy="798524"/>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Less Common </a:t>
          </a:r>
        </a:p>
      </dsp:txBody>
      <dsp:txXfrm>
        <a:off x="38981" y="2148634"/>
        <a:ext cx="6601134" cy="720562"/>
      </dsp:txXfrm>
    </dsp:sp>
    <dsp:sp modelId="{2A8DE7B9-5861-4E15-A65C-97D838AB8219}">
      <dsp:nvSpPr>
        <dsp:cNvPr id="0" name=""/>
        <dsp:cNvSpPr/>
      </dsp:nvSpPr>
      <dsp:spPr>
        <a:xfrm>
          <a:off x="0" y="2908178"/>
          <a:ext cx="6679096" cy="36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061"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1" u="sng" kern="1200" dirty="0"/>
            <a:t>Euphoria</a:t>
          </a:r>
          <a:r>
            <a:rPr lang="en-US" sz="2700" kern="1200" dirty="0"/>
            <a:t>: Persistent happiness that is disproportionate to circumstances and can distort one’s view of reality. </a:t>
          </a:r>
        </a:p>
        <a:p>
          <a:pPr marL="457200" lvl="2" indent="-228600" algn="l" defTabSz="1200150">
            <a:lnSpc>
              <a:spcPct val="90000"/>
            </a:lnSpc>
            <a:spcBef>
              <a:spcPct val="0"/>
            </a:spcBef>
            <a:spcAft>
              <a:spcPct val="20000"/>
            </a:spcAft>
            <a:buChar char="•"/>
          </a:pPr>
          <a:r>
            <a:rPr lang="en-US" sz="2700" kern="1200" dirty="0"/>
            <a:t>More common in the later stages of the disease and in those with more advanced cognitive impairment </a:t>
          </a:r>
        </a:p>
        <a:p>
          <a:pPr marL="228600" lvl="1" indent="-228600" algn="l" defTabSz="1200150">
            <a:lnSpc>
              <a:spcPct val="90000"/>
            </a:lnSpc>
            <a:spcBef>
              <a:spcPct val="0"/>
            </a:spcBef>
            <a:spcAft>
              <a:spcPct val="20000"/>
            </a:spcAft>
            <a:buChar char="•"/>
          </a:pPr>
          <a:r>
            <a:rPr lang="en-US" sz="2700" b="1" u="sng" kern="1200" dirty="0"/>
            <a:t>Pseudobulbar Affect</a:t>
          </a:r>
          <a:r>
            <a:rPr lang="en-US" sz="2700" kern="1200" dirty="0"/>
            <a:t>: Uncontrollable bouts of laughing and/or crying (mood incongruent). Affects approximately 10% of people with MS. </a:t>
          </a:r>
        </a:p>
      </dsp:txBody>
      <dsp:txXfrm>
        <a:off x="0" y="2908178"/>
        <a:ext cx="6679096" cy="3622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CE00C-1A87-4DFB-9BAC-D5427C095F77}">
      <dsp:nvSpPr>
        <dsp:cNvPr id="0" name=""/>
        <dsp:cNvSpPr/>
      </dsp:nvSpPr>
      <dsp:spPr>
        <a:xfrm>
          <a:off x="0" y="41829"/>
          <a:ext cx="5641974" cy="52474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Medical and mental health comorbidities</a:t>
          </a:r>
        </a:p>
      </dsp:txBody>
      <dsp:txXfrm>
        <a:off x="25616" y="67445"/>
        <a:ext cx="5590742" cy="473513"/>
      </dsp:txXfrm>
    </dsp:sp>
    <dsp:sp modelId="{1349BF8C-67BE-4267-AC2E-8B96A36C70DE}">
      <dsp:nvSpPr>
        <dsp:cNvPr id="0" name=""/>
        <dsp:cNvSpPr/>
      </dsp:nvSpPr>
      <dsp:spPr>
        <a:xfrm>
          <a:off x="0" y="566574"/>
          <a:ext cx="5641974" cy="833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3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Vascular dysfunction </a:t>
          </a:r>
        </a:p>
        <a:p>
          <a:pPr marL="171450" lvl="1" indent="-171450" algn="l" defTabSz="800100">
            <a:lnSpc>
              <a:spcPct val="90000"/>
            </a:lnSpc>
            <a:spcBef>
              <a:spcPct val="0"/>
            </a:spcBef>
            <a:spcAft>
              <a:spcPct val="20000"/>
            </a:spcAft>
            <a:buChar char="•"/>
          </a:pPr>
          <a:r>
            <a:rPr lang="en-US" sz="1800" kern="1200" dirty="0"/>
            <a:t>Metabolic dysfunction </a:t>
          </a:r>
        </a:p>
        <a:p>
          <a:pPr marL="171450" lvl="1" indent="-171450" algn="l" defTabSz="800100">
            <a:lnSpc>
              <a:spcPct val="90000"/>
            </a:lnSpc>
            <a:spcBef>
              <a:spcPct val="0"/>
            </a:spcBef>
            <a:spcAft>
              <a:spcPct val="20000"/>
            </a:spcAft>
            <a:buChar char="•"/>
          </a:pPr>
          <a:r>
            <a:rPr lang="en-US" sz="1800" kern="1200" dirty="0"/>
            <a:t>PTSD, depression, anxiety  </a:t>
          </a:r>
        </a:p>
      </dsp:txBody>
      <dsp:txXfrm>
        <a:off x="0" y="566574"/>
        <a:ext cx="5641974" cy="833175"/>
      </dsp:txXfrm>
    </dsp:sp>
    <dsp:sp modelId="{BC42C1F7-E5EA-4A16-BE79-EEF3F5B2EB53}">
      <dsp:nvSpPr>
        <dsp:cNvPr id="0" name=""/>
        <dsp:cNvSpPr/>
      </dsp:nvSpPr>
      <dsp:spPr>
        <a:xfrm>
          <a:off x="0" y="1399749"/>
          <a:ext cx="5641974" cy="5247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Medication effects </a:t>
          </a:r>
        </a:p>
      </dsp:txBody>
      <dsp:txXfrm>
        <a:off x="25616" y="1425365"/>
        <a:ext cx="5590742" cy="473513"/>
      </dsp:txXfrm>
    </dsp:sp>
    <dsp:sp modelId="{CE84F597-B1F3-461D-90AA-943F4B583FF7}">
      <dsp:nvSpPr>
        <dsp:cNvPr id="0" name=""/>
        <dsp:cNvSpPr/>
      </dsp:nvSpPr>
      <dsp:spPr>
        <a:xfrm>
          <a:off x="0" y="1990734"/>
          <a:ext cx="5641974" cy="52474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Pain </a:t>
          </a:r>
        </a:p>
      </dsp:txBody>
      <dsp:txXfrm>
        <a:off x="25616" y="2016350"/>
        <a:ext cx="5590742" cy="473513"/>
      </dsp:txXfrm>
    </dsp:sp>
    <dsp:sp modelId="{6B138313-9DE5-416B-B8E0-0B9AFA5246D3}">
      <dsp:nvSpPr>
        <dsp:cNvPr id="0" name=""/>
        <dsp:cNvSpPr/>
      </dsp:nvSpPr>
      <dsp:spPr>
        <a:xfrm>
          <a:off x="0" y="2581719"/>
          <a:ext cx="5641974" cy="52474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Fatigue </a:t>
          </a:r>
        </a:p>
      </dsp:txBody>
      <dsp:txXfrm>
        <a:off x="25616" y="2607335"/>
        <a:ext cx="5590742" cy="473513"/>
      </dsp:txXfrm>
    </dsp:sp>
    <dsp:sp modelId="{E15CFF0B-DB55-46A9-A608-3AA6DC2456E2}">
      <dsp:nvSpPr>
        <dsp:cNvPr id="0" name=""/>
        <dsp:cNvSpPr/>
      </dsp:nvSpPr>
      <dsp:spPr>
        <a:xfrm>
          <a:off x="0" y="3172705"/>
          <a:ext cx="5641974" cy="524745"/>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Disrupted sleep </a:t>
          </a:r>
        </a:p>
      </dsp:txBody>
      <dsp:txXfrm>
        <a:off x="25616" y="3198321"/>
        <a:ext cx="5590742" cy="473513"/>
      </dsp:txXfrm>
    </dsp:sp>
    <dsp:sp modelId="{FE0E7E35-3D7E-4690-BEBB-FD736BFC11BF}">
      <dsp:nvSpPr>
        <dsp:cNvPr id="0" name=""/>
        <dsp:cNvSpPr/>
      </dsp:nvSpPr>
      <dsp:spPr>
        <a:xfrm>
          <a:off x="0" y="3763690"/>
          <a:ext cx="5641974" cy="52474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Social determinants of health  </a:t>
          </a:r>
        </a:p>
      </dsp:txBody>
      <dsp:txXfrm>
        <a:off x="25616" y="3789306"/>
        <a:ext cx="5590742" cy="473513"/>
      </dsp:txXfrm>
    </dsp:sp>
    <dsp:sp modelId="{DBE5D5F3-8F63-4FCE-9C2A-E713117F2976}">
      <dsp:nvSpPr>
        <dsp:cNvPr id="0" name=""/>
        <dsp:cNvSpPr/>
      </dsp:nvSpPr>
      <dsp:spPr>
        <a:xfrm>
          <a:off x="0" y="4354675"/>
          <a:ext cx="5641974" cy="52474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COVID-19</a:t>
          </a:r>
        </a:p>
      </dsp:txBody>
      <dsp:txXfrm>
        <a:off x="25616" y="4380291"/>
        <a:ext cx="5590742" cy="4735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4737C-DF40-4F4C-A0AF-EEE50D18D2CC}">
      <dsp:nvSpPr>
        <dsp:cNvPr id="0" name=""/>
        <dsp:cNvSpPr/>
      </dsp:nvSpPr>
      <dsp:spPr>
        <a:xfrm>
          <a:off x="0" y="3752872"/>
          <a:ext cx="7580244" cy="26472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Tw Cen MT" panose="020B0602020104020603" pitchFamily="34" charset="0"/>
            </a:rPr>
            <a:t>Involves </a:t>
          </a:r>
          <a:r>
            <a:rPr lang="en-US" sz="3400" b="1" kern="1200" dirty="0">
              <a:solidFill>
                <a:srgbClr val="00CC99"/>
              </a:solidFill>
              <a:latin typeface="Tw Cen MT" panose="020B0602020104020603" pitchFamily="34" charset="0"/>
            </a:rPr>
            <a:t>personal</a:t>
          </a:r>
          <a:r>
            <a:rPr lang="en-US" sz="3400" b="1" kern="1200" dirty="0">
              <a:latin typeface="Tw Cen MT" panose="020B0602020104020603" pitchFamily="34" charset="0"/>
            </a:rPr>
            <a:t> </a:t>
          </a:r>
          <a:r>
            <a:rPr lang="en-US" sz="3400" kern="1200" dirty="0">
              <a:latin typeface="Tw Cen MT" panose="020B0602020104020603" pitchFamily="34" charset="0"/>
            </a:rPr>
            <a:t>and </a:t>
          </a:r>
          <a:r>
            <a:rPr lang="en-US" sz="3400" b="1" kern="1200" dirty="0">
              <a:solidFill>
                <a:srgbClr val="0070C0"/>
              </a:solidFill>
              <a:latin typeface="Tw Cen MT" panose="020B0602020104020603" pitchFamily="34" charset="0"/>
            </a:rPr>
            <a:t>interpersonal</a:t>
          </a:r>
          <a:r>
            <a:rPr lang="en-US" sz="3400" b="1" kern="1200" dirty="0">
              <a:latin typeface="Tw Cen MT" panose="020B0602020104020603" pitchFamily="34" charset="0"/>
            </a:rPr>
            <a:t> work </a:t>
          </a:r>
          <a:endParaRPr lang="en-US" sz="3400" kern="1200" dirty="0">
            <a:latin typeface="Tw Cen MT" panose="020B0602020104020603" pitchFamily="34" charset="0"/>
          </a:endParaRPr>
        </a:p>
      </dsp:txBody>
      <dsp:txXfrm>
        <a:off x="0" y="3752872"/>
        <a:ext cx="7580244" cy="2647205"/>
      </dsp:txXfrm>
    </dsp:sp>
    <dsp:sp modelId="{4E5FDFFC-B82C-42A3-B711-EE436214A844}">
      <dsp:nvSpPr>
        <dsp:cNvPr id="0" name=""/>
        <dsp:cNvSpPr/>
      </dsp:nvSpPr>
      <dsp:spPr>
        <a:xfrm rot="10800000">
          <a:off x="0" y="721"/>
          <a:ext cx="7580244" cy="3791859"/>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cap="all" baseline="0" dirty="0">
              <a:latin typeface="Tw Cen MT" panose="020B0602020104020603" pitchFamily="34" charset="0"/>
            </a:rPr>
            <a:t>ADDRESSING framework provides a structure for: </a:t>
          </a:r>
        </a:p>
      </dsp:txBody>
      <dsp:txXfrm rot="-10800000">
        <a:off x="0" y="721"/>
        <a:ext cx="7580244" cy="1330942"/>
      </dsp:txXfrm>
    </dsp:sp>
    <dsp:sp modelId="{B958CAC6-01FF-476F-883D-3B91C06043DF}">
      <dsp:nvSpPr>
        <dsp:cNvPr id="0" name=""/>
        <dsp:cNvSpPr/>
      </dsp:nvSpPr>
      <dsp:spPr>
        <a:xfrm>
          <a:off x="3701" y="1290011"/>
          <a:ext cx="2524280" cy="121734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cueing one to think about aspects of culture and identity that are commonly overlooked </a:t>
          </a:r>
        </a:p>
      </dsp:txBody>
      <dsp:txXfrm>
        <a:off x="3701" y="1290011"/>
        <a:ext cx="2524280" cy="1217349"/>
      </dsp:txXfrm>
    </dsp:sp>
    <dsp:sp modelId="{B1EE411C-836D-4BB8-9071-CAE8926F80E4}">
      <dsp:nvSpPr>
        <dsp:cNvPr id="0" name=""/>
        <dsp:cNvSpPr/>
      </dsp:nvSpPr>
      <dsp:spPr>
        <a:xfrm>
          <a:off x="2527981" y="1290011"/>
          <a:ext cx="2524280" cy="121734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recognizing the complexity and intersectionality of the human experience and identity</a:t>
          </a:r>
        </a:p>
      </dsp:txBody>
      <dsp:txXfrm>
        <a:off x="2527981" y="1290011"/>
        <a:ext cx="2524280" cy="1217349"/>
      </dsp:txXfrm>
    </dsp:sp>
    <dsp:sp modelId="{9083D64B-5C1C-465F-BC2E-D15A50ECBB0E}">
      <dsp:nvSpPr>
        <dsp:cNvPr id="0" name=""/>
        <dsp:cNvSpPr/>
      </dsp:nvSpPr>
      <dsp:spPr>
        <a:xfrm>
          <a:off x="5052262" y="1290011"/>
          <a:ext cx="2524280" cy="12173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Tw Cen MT" panose="020B0602020104020603" pitchFamily="34" charset="0"/>
            </a:rPr>
            <a:t> generating hypotheses and well-informed questions to better understand the impact of cultural influences on oneself and others </a:t>
          </a:r>
        </a:p>
      </dsp:txBody>
      <dsp:txXfrm>
        <a:off x="5052262" y="1290011"/>
        <a:ext cx="2524280" cy="12173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A7678-28AA-49A1-9367-286122D0E2AE}">
      <dsp:nvSpPr>
        <dsp:cNvPr id="0" name=""/>
        <dsp:cNvSpPr/>
      </dsp:nvSpPr>
      <dsp:spPr>
        <a:xfrm>
          <a:off x="0" y="90602"/>
          <a:ext cx="6455324" cy="56467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w Cen MT" panose="020B0602020104020603" pitchFamily="34" charset="0"/>
            </a:rPr>
            <a:t>Personal work </a:t>
          </a:r>
          <a:endParaRPr lang="en-US" sz="2400" kern="1200" dirty="0">
            <a:latin typeface="Tw Cen MT" panose="020B0602020104020603" pitchFamily="34" charset="0"/>
          </a:endParaRPr>
        </a:p>
      </dsp:txBody>
      <dsp:txXfrm>
        <a:off x="27565" y="118167"/>
        <a:ext cx="6400194" cy="509541"/>
      </dsp:txXfrm>
    </dsp:sp>
    <dsp:sp modelId="{0AA1BB25-C979-40C9-A72E-12B67041729C}">
      <dsp:nvSpPr>
        <dsp:cNvPr id="0" name=""/>
        <dsp:cNvSpPr/>
      </dsp:nvSpPr>
      <dsp:spPr>
        <a:xfrm>
          <a:off x="0" y="655273"/>
          <a:ext cx="6455324" cy="22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5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Introspection, self-exploration, and appreciation of cultural influences on one’s beliefs, thinking, behavior, and perspectives </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Recognition of the areas in which you are a member of a dominant group (in a particular context) is an important step in becoming more aware of potential limitations in your knowledge, experiences, and understanding of individuals who fall into nondominant designations for those same categories </a:t>
          </a:r>
        </a:p>
      </dsp:txBody>
      <dsp:txXfrm>
        <a:off x="0" y="655273"/>
        <a:ext cx="6455324" cy="2285280"/>
      </dsp:txXfrm>
    </dsp:sp>
    <dsp:sp modelId="{C48440D3-F860-48EE-B6D9-BAB07FA35B73}">
      <dsp:nvSpPr>
        <dsp:cNvPr id="0" name=""/>
        <dsp:cNvSpPr/>
      </dsp:nvSpPr>
      <dsp:spPr>
        <a:xfrm>
          <a:off x="0" y="2940553"/>
          <a:ext cx="6455324" cy="56467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Tw Cen MT" panose="020B0602020104020603" pitchFamily="34" charset="0"/>
            </a:rPr>
            <a:t>Practice pointers</a:t>
          </a:r>
          <a:r>
            <a:rPr lang="en-US" sz="2300" b="1" kern="1200" dirty="0"/>
            <a:t>:</a:t>
          </a:r>
          <a:r>
            <a:rPr lang="en-US" sz="2300" kern="1200" dirty="0"/>
            <a:t> </a:t>
          </a:r>
        </a:p>
      </dsp:txBody>
      <dsp:txXfrm>
        <a:off x="27565" y="2968118"/>
        <a:ext cx="6400194" cy="509541"/>
      </dsp:txXfrm>
    </dsp:sp>
    <dsp:sp modelId="{8410326F-830F-42A0-9932-597F7671FD15}">
      <dsp:nvSpPr>
        <dsp:cNvPr id="0" name=""/>
        <dsp:cNvSpPr/>
      </dsp:nvSpPr>
      <dsp:spPr>
        <a:xfrm>
          <a:off x="0" y="3505224"/>
          <a:ext cx="6455324" cy="288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5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b="1" kern="1200" dirty="0">
              <a:latin typeface="Tw Cen MT" panose="020B0602020104020603" pitchFamily="34" charset="0"/>
            </a:rPr>
            <a:t>Approximate constellations of privilege for you and your patient to help uncover your potential knowledge/experience gaps</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How are your salient identities interacting with those of your patient? </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How might you be perceived by your patient on the basis of your visible identities? </a:t>
          </a:r>
        </a:p>
        <a:p>
          <a:pPr marL="171450" lvl="1" indent="-171450" algn="l" defTabSz="844550">
            <a:lnSpc>
              <a:spcPct val="90000"/>
            </a:lnSpc>
            <a:spcBef>
              <a:spcPct val="0"/>
            </a:spcBef>
            <a:spcAft>
              <a:spcPct val="20000"/>
            </a:spcAft>
            <a:buChar char="•"/>
          </a:pPr>
          <a:r>
            <a:rPr lang="en-US" sz="1900" kern="1200" dirty="0">
              <a:latin typeface="Tw Cen MT" panose="020B0602020104020603" pitchFamily="34" charset="0"/>
            </a:rPr>
            <a:t>Examine assumptions and biases and seek reputable information to address limitations</a:t>
          </a:r>
        </a:p>
        <a:p>
          <a:pPr marL="342900" lvl="2" indent="-171450" algn="l" defTabSz="844550">
            <a:lnSpc>
              <a:spcPct val="90000"/>
            </a:lnSpc>
            <a:spcBef>
              <a:spcPct val="0"/>
            </a:spcBef>
            <a:spcAft>
              <a:spcPct val="20000"/>
            </a:spcAft>
            <a:buChar char="•"/>
          </a:pPr>
          <a:r>
            <a:rPr lang="en-US" sz="1900" kern="1200" dirty="0">
              <a:latin typeface="Tw Cen MT" panose="020B0602020104020603" pitchFamily="34" charset="0"/>
            </a:rPr>
            <a:t>Implicit association test: </a:t>
          </a:r>
          <a:r>
            <a:rPr lang="en-US" sz="1900" kern="1200" dirty="0">
              <a:latin typeface="Tw Cen MT" panose="020B0602020104020603" pitchFamily="34" charset="0"/>
              <a:hlinkClick xmlns:r="http://schemas.openxmlformats.org/officeDocument/2006/relationships" r:id="rId1"/>
            </a:rPr>
            <a:t>https://implicit.harvard.edu/implicit/takeatest.html</a:t>
          </a:r>
          <a:r>
            <a:rPr lang="en-US" sz="1900" kern="1200" dirty="0">
              <a:latin typeface="Tw Cen MT" panose="020B0602020104020603" pitchFamily="34" charset="0"/>
            </a:rPr>
            <a:t>	</a:t>
          </a:r>
        </a:p>
      </dsp:txBody>
      <dsp:txXfrm>
        <a:off x="0" y="3505224"/>
        <a:ext cx="6455324" cy="288144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F5D26-D1DE-4F9C-8D2A-49DBB887899E}"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ECF40-F046-4224-AF2B-3FC673E26586}" type="slidenum">
              <a:rPr lang="en-US" smtClean="0"/>
              <a:t>‹#›</a:t>
            </a:fld>
            <a:endParaRPr lang="en-US"/>
          </a:p>
        </p:txBody>
      </p:sp>
    </p:spTree>
    <p:extLst>
      <p:ext uri="{BB962C8B-B14F-4D97-AF65-F5344CB8AC3E}">
        <p14:creationId xmlns:p14="http://schemas.microsoft.com/office/powerpoint/2010/main" val="135511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042"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0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19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21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8838E2B9-D436-4D91-BF36-C64B47E8EC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7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1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3237">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6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640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739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01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398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895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53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428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1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97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84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56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32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936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46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4B725628-3A68-42F4-BA86-9818179531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763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772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9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380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667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15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51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00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492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567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861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660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7FBD3B-FC45-433F-BCD6-EB14BFCDE0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093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7FBD3B-FC45-433F-BCD6-EB14BFCDE0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32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275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7FBD3B-FC45-433F-BCD6-EB14BFCDE0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288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5531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95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105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598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612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35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881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618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67176-BB03-483F-9627-97ACC509B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04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4898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725628-3A68-42F4-BA86-9818179531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6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345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312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656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9295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76197" rtl="0" eaLnBrk="1" fontAlgn="auto" latinLnBrk="0" hangingPunct="1">
              <a:lnSpc>
                <a:spcPct val="100000"/>
              </a:lnSpc>
              <a:spcBef>
                <a:spcPts val="0"/>
              </a:spcBef>
              <a:spcAft>
                <a:spcPts val="0"/>
              </a:spcAft>
              <a:buClrTx/>
              <a:buSzTx/>
              <a:buFontTx/>
              <a:buNone/>
              <a:tabLst/>
              <a:defRPr/>
            </a:pPr>
            <a:fld id="{4B725628-3A68-42F4-BA86-9818179531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619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58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841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172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197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261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644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515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061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Live questions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0895FAB0-0293-4380-A3A4-79C6B974942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536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Thank you for your participation today and special thanks to Dr. Casperson for the great presentation. This webinar is recorded and I will posting the recording and the slides on the webpage listed on the screen. Don’t forget, there’s another Current Topics webinar on September 16 on Medical Marijuana for MS Symptom Management presented by Dr. Michelle Cameron. You can register online for this webinar on our website noted on the screen.  Thank you all for attending today and have a great rest of your day.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5D26AE-23E1-40C5-BBBF-85A31FEE4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2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690561CD-FD85-40B7-9C53-E8988ED67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89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199CD-3E1B-4AE6-990F-76F925F5EA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36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C72833-2152-DD49-9BB6-D3AA486C8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1753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EF0F41C4-32BF-4CDE-BB11-670C57DB2DD5}" type="datetimeFigureOut">
              <a:rPr lang="en-US" smtClean="0"/>
              <a:t>10/27/2023</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E77AC9AD-14DE-4F64-B5DE-E3C9FC65AB46}"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93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69439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94687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Rectangle 6">
            <a:extLst>
              <a:ext uri="{FF2B5EF4-FFF2-40B4-BE49-F238E27FC236}">
                <a16:creationId xmlns:a16="http://schemas.microsoft.com/office/drawing/2014/main" id="{7EC0DEA0-94EC-43F9-BE48-5415A0F84EDE}"/>
              </a:ext>
            </a:extLst>
          </p:cNvPr>
          <p:cNvSpPr/>
          <p:nvPr userDrawn="1"/>
        </p:nvSpPr>
        <p:spPr>
          <a:xfrm>
            <a:off x="1" y="0"/>
            <a:ext cx="483018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7227CB93-B8FF-48D5-8351-A521E10508CA}"/>
              </a:ext>
            </a:extLst>
          </p:cNvPr>
          <p:cNvPicPr>
            <a:picLocks noChangeAspect="1"/>
          </p:cNvPicPr>
          <p:nvPr userDrawn="1"/>
        </p:nvPicPr>
        <p:blipFill>
          <a:blip r:embed="rId2"/>
          <a:srcRect/>
          <a:stretch/>
        </p:blipFill>
        <p:spPr>
          <a:xfrm>
            <a:off x="1120995" y="2393914"/>
            <a:ext cx="2484207" cy="2070172"/>
          </a:xfrm>
          <a:prstGeom prst="rect">
            <a:avLst/>
          </a:prstGeom>
        </p:spPr>
      </p:pic>
      <p:sp>
        <p:nvSpPr>
          <p:cNvPr id="9" name="TextBox 8">
            <a:extLst>
              <a:ext uri="{FF2B5EF4-FFF2-40B4-BE49-F238E27FC236}">
                <a16:creationId xmlns:a16="http://schemas.microsoft.com/office/drawing/2014/main" id="{3C9E3C65-11EC-48A8-8A77-88FA02D86312}"/>
              </a:ext>
            </a:extLst>
          </p:cNvPr>
          <p:cNvSpPr txBox="1"/>
          <p:nvPr userDrawn="1"/>
        </p:nvSpPr>
        <p:spPr>
          <a:xfrm>
            <a:off x="11532201" y="4098664"/>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33973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115881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161223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207091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1329076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265788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2908540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Rectangle 7">
            <a:extLst>
              <a:ext uri="{FF2B5EF4-FFF2-40B4-BE49-F238E27FC236}">
                <a16:creationId xmlns:a16="http://schemas.microsoft.com/office/drawing/2014/main" id="{88B96FB9-A54F-4747-93AD-563054106E68}"/>
              </a:ext>
            </a:extLst>
          </p:cNvPr>
          <p:cNvSpPr/>
          <p:nvPr userDrawn="1"/>
        </p:nvSpPr>
        <p:spPr>
          <a:xfrm>
            <a:off x="3" y="0"/>
            <a:ext cx="49054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B7C75B98-6BAA-439F-B333-56591812415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27661" y="6167111"/>
            <a:ext cx="2374299" cy="493827"/>
          </a:xfrm>
          <a:prstGeom prst="rect">
            <a:avLst/>
          </a:prstGeom>
        </p:spPr>
      </p:pic>
    </p:spTree>
    <p:extLst>
      <p:ext uri="{BB962C8B-B14F-4D97-AF65-F5344CB8AC3E}">
        <p14:creationId xmlns:p14="http://schemas.microsoft.com/office/powerpoint/2010/main" val="117334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05868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5ABD63-C6C9-FA47-A146-4725B0A9A3AA}" type="slidenum">
              <a:rPr lang="en-US" smtClean="0"/>
              <a:t>‹#›</a:t>
            </a:fld>
            <a:endParaRPr lang="en-US" dirty="0"/>
          </a:p>
        </p:txBody>
      </p:sp>
      <p:sp>
        <p:nvSpPr>
          <p:cNvPr id="8" name="Rectangle 7">
            <a:extLst>
              <a:ext uri="{FF2B5EF4-FFF2-40B4-BE49-F238E27FC236}">
                <a16:creationId xmlns:a16="http://schemas.microsoft.com/office/drawing/2014/main" id="{AAB5B7BD-F534-405B-B9E8-A112E6457267}"/>
              </a:ext>
            </a:extLst>
          </p:cNvPr>
          <p:cNvSpPr/>
          <p:nvPr userDrawn="1"/>
        </p:nvSpPr>
        <p:spPr>
          <a:xfrm>
            <a:off x="3" y="0"/>
            <a:ext cx="490548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EE74C562-572B-4A37-ADC0-5C4B7B54F4AC}"/>
              </a:ext>
            </a:extLst>
          </p:cNvPr>
          <p:cNvPicPr>
            <a:picLocks noChangeAspect="1"/>
          </p:cNvPicPr>
          <p:nvPr userDrawn="1"/>
        </p:nvPicPr>
        <p:blipFill>
          <a:blip r:embed="rId2"/>
          <a:srcRect/>
          <a:stretch/>
        </p:blipFill>
        <p:spPr>
          <a:xfrm>
            <a:off x="9323988" y="6387638"/>
            <a:ext cx="2029813" cy="289973"/>
          </a:xfrm>
          <a:prstGeom prst="rect">
            <a:avLst/>
          </a:prstGeom>
        </p:spPr>
      </p:pic>
      <p:pic>
        <p:nvPicPr>
          <p:cNvPr id="10" name="Picture 9">
            <a:extLst>
              <a:ext uri="{FF2B5EF4-FFF2-40B4-BE49-F238E27FC236}">
                <a16:creationId xmlns:a16="http://schemas.microsoft.com/office/drawing/2014/main" id="{85C11739-2023-4F0C-86E2-712F5D7826FD}"/>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27661" y="6235207"/>
            <a:ext cx="2374299" cy="493827"/>
          </a:xfrm>
          <a:prstGeom prst="rect">
            <a:avLst/>
          </a:prstGeom>
        </p:spPr>
      </p:pic>
    </p:spTree>
    <p:extLst>
      <p:ext uri="{BB962C8B-B14F-4D97-AF65-F5344CB8AC3E}">
        <p14:creationId xmlns:p14="http://schemas.microsoft.com/office/powerpoint/2010/main" val="3464818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9188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5ABD63-C6C9-FA47-A146-4725B0A9A3AA}" type="slidenum">
              <a:rPr lang="en-US" smtClean="0"/>
              <a:t>‹#›</a:t>
            </a:fld>
            <a:endParaRPr lang="en-US" dirty="0"/>
          </a:p>
        </p:txBody>
      </p:sp>
    </p:spTree>
    <p:extLst>
      <p:ext uri="{BB962C8B-B14F-4D97-AF65-F5344CB8AC3E}">
        <p14:creationId xmlns:p14="http://schemas.microsoft.com/office/powerpoint/2010/main" val="2463201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C7B7E0-8608-4662-A2C0-D7173B955A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68808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409453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7B7E0-8608-4662-A2C0-D7173B955A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936504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7B7E0-8608-4662-A2C0-D7173B955A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146266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C7B7E0-8608-4662-A2C0-D7173B955AE0}"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657378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C7B7E0-8608-4662-A2C0-D7173B955AE0}"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711349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7B7E0-8608-4662-A2C0-D7173B955AE0}"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034384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7AC9AD-14DE-4F64-B5DE-E3C9FC65AB46}"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01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7B7E0-8608-4662-A2C0-D7173B955A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107015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7B7E0-8608-4662-A2C0-D7173B955AE0}"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907873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2816646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7B7E0-8608-4662-A2C0-D7173B955AE0}"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890BE-126C-4172-8E41-F9A1684330AC}" type="slidenum">
              <a:rPr lang="en-US" smtClean="0"/>
              <a:t>‹#›</a:t>
            </a:fld>
            <a:endParaRPr lang="en-US"/>
          </a:p>
        </p:txBody>
      </p:sp>
    </p:spTree>
    <p:extLst>
      <p:ext uri="{BB962C8B-B14F-4D97-AF65-F5344CB8AC3E}">
        <p14:creationId xmlns:p14="http://schemas.microsoft.com/office/powerpoint/2010/main" val="3434831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F0EF-7613-4E78-8AD5-A17A79FC9E46}"/>
              </a:ext>
            </a:extLst>
          </p:cNvPr>
          <p:cNvSpPr>
            <a:spLocks noGrp="1"/>
          </p:cNvSpPr>
          <p:nvPr>
            <p:ph type="title"/>
          </p:nvPr>
        </p:nvSpPr>
        <p:spPr>
          <a:xfrm>
            <a:off x="609600" y="286603"/>
            <a:ext cx="10971842" cy="14537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5D37B490-0E99-4D8F-A029-B6DCAB8D1371}"/>
              </a:ext>
            </a:extLst>
          </p:cNvPr>
          <p:cNvSpPr>
            <a:spLocks noGrp="1"/>
          </p:cNvSpPr>
          <p:nvPr>
            <p:ph type="dt" sz="half" idx="10"/>
          </p:nvPr>
        </p:nvSpPr>
        <p:spPr/>
        <p:txBody>
          <a:bodyPr/>
          <a:lstStyle/>
          <a:p>
            <a:fld id="{C21FDEFC-2B73-413E-B14D-4A5C3A0E54B5}" type="datetime1">
              <a:rPr lang="en-US" smtClean="0"/>
              <a:t>10/27/2023</a:t>
            </a:fld>
            <a:endParaRPr lang="en-US" dirty="0"/>
          </a:p>
        </p:txBody>
      </p:sp>
      <p:sp>
        <p:nvSpPr>
          <p:cNvPr id="4" name="Footer Placeholder 3">
            <a:extLst>
              <a:ext uri="{FF2B5EF4-FFF2-40B4-BE49-F238E27FC236}">
                <a16:creationId xmlns:a16="http://schemas.microsoft.com/office/drawing/2014/main" id="{1C72BB07-8218-440F-B530-876CD4B57BCB}"/>
              </a:ext>
            </a:extLst>
          </p:cNvPr>
          <p:cNvSpPr>
            <a:spLocks noGrp="1"/>
          </p:cNvSpPr>
          <p:nvPr>
            <p:ph type="ftr" sz="quarter" idx="11"/>
          </p:nvPr>
        </p:nvSpPr>
        <p:spPr/>
        <p:txBody>
          <a:bodyPr/>
          <a:lstStyle/>
          <a:p>
            <a:r>
              <a:rPr lang="en-US"/>
              <a:t>Kansas City, MO - Feb 3, 2021</a:t>
            </a:r>
            <a:endParaRPr lang="en-US" dirty="0"/>
          </a:p>
        </p:txBody>
      </p:sp>
      <p:sp>
        <p:nvSpPr>
          <p:cNvPr id="5" name="Slide Number Placeholder 4">
            <a:extLst>
              <a:ext uri="{FF2B5EF4-FFF2-40B4-BE49-F238E27FC236}">
                <a16:creationId xmlns:a16="http://schemas.microsoft.com/office/drawing/2014/main" id="{9D52D477-B992-42ED-918A-2C1009475540}"/>
              </a:ext>
            </a:extLst>
          </p:cNvPr>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399796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F9A92B-D1C7-4DA6-B20B-522B6B1BAFA9}" type="datetime1">
              <a:rPr lang="en-US" smtClean="0"/>
              <a:t>10/27/2023</a:t>
            </a:fld>
            <a:endParaRPr lang="en-US" dirty="0"/>
          </a:p>
        </p:txBody>
      </p:sp>
      <p:sp>
        <p:nvSpPr>
          <p:cNvPr id="6" name="Footer Placeholder 5"/>
          <p:cNvSpPr>
            <a:spLocks noGrp="1"/>
          </p:cNvSpPr>
          <p:nvPr>
            <p:ph type="ftr" sz="quarter" idx="11"/>
          </p:nvPr>
        </p:nvSpPr>
        <p:spPr/>
        <p:txBody>
          <a:bodyPr/>
          <a:lstStyle/>
          <a:p>
            <a:r>
              <a:rPr lang="en-US"/>
              <a:t>Kansas City, MO - Feb 3, 2021</a:t>
            </a:r>
            <a:endParaRPr lang="en-US" dirty="0"/>
          </a:p>
        </p:txBody>
      </p:sp>
      <p:sp>
        <p:nvSpPr>
          <p:cNvPr id="7" name="Slide Number Placeholder 6"/>
          <p:cNvSpPr>
            <a:spLocks noGrp="1"/>
          </p:cNvSpPr>
          <p:nvPr>
            <p:ph type="sldNum" sz="quarter" idx="12"/>
          </p:nvPr>
        </p:nvSpPr>
        <p:spPr/>
        <p:txBody>
          <a:bodyPr/>
          <a:lstStyle/>
          <a:p>
            <a:fld id="{0DC923A4-B56F-420B-BEFB-F7211496F904}" type="slidenum">
              <a:rPr lang="en-US" smtClean="0"/>
              <a:t>‹#›</a:t>
            </a:fld>
            <a:endParaRPr lang="en-US" dirty="0"/>
          </a:p>
        </p:txBody>
      </p:sp>
    </p:spTree>
    <p:extLst>
      <p:ext uri="{BB962C8B-B14F-4D97-AF65-F5344CB8AC3E}">
        <p14:creationId xmlns:p14="http://schemas.microsoft.com/office/powerpoint/2010/main" val="824927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576146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9853C6-AA25-5C4E-AAD9-E350DA099722}"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2021625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A223B-82EA-BD41-95CD-A02056B1C0A8}"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3128613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F7EA06-FC7E-A54E-8D43-C6565354D950}"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2347689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479190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8E729D-3FC8-4D42-B8D2-CC535624D401}"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3100566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0BF3FD-AA37-8A43-880D-C50F87354105}" type="datetime1">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1568077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8FB56-5C3A-5E4B-B293-E85563A85787}" type="datetime1">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120924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7656B-7143-6242-9622-147BF91A5321}" type="datetime1">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2789242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030934-3C81-2441-9DCB-47B28D5C0D65}"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2416764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ACF73-5DA6-404D-8603-4BD73BF13B0D}"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3747611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98583-A768-B441-BCC0-6EA307E9A238}"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1313185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6CB8F6-8616-1A48-A422-8582E95C7AC7}"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7F843C-A0DE-0740-A43F-3DA0C9D15D66}" type="slidenum">
              <a:rPr lang="en-US" smtClean="0"/>
              <a:t>‹#›</a:t>
            </a:fld>
            <a:endParaRPr lang="en-US" dirty="0"/>
          </a:p>
        </p:txBody>
      </p:sp>
    </p:spTree>
    <p:extLst>
      <p:ext uri="{BB962C8B-B14F-4D97-AF65-F5344CB8AC3E}">
        <p14:creationId xmlns:p14="http://schemas.microsoft.com/office/powerpoint/2010/main" val="1529114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15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85C470-CD19-455C-B830-6D252EAD7FE5}"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115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676603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175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3B1A3-0AEF-4064-A724-D27D660C8653}"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60829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5D0F2-BF66-4A24-9384-A0129B196518}" type="datetime1">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14143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318A6C-4F6B-48D2-BDB0-D7413B3FDB0A}" type="datetime1">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4745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4443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27630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127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2E9B8-0487-42E4-B571-744A3D775783}"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1951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E32D-1E84-43FD-8158-FFFE757EB0E8}"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177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005E26E-BCB2-4FD5-8FD5-81A5EAE94C21}"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317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341568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85C470-CD19-455C-B830-6D252EAD7FE5}"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84992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85C43C-50D9-4F49-A136-0EFF292F93ED}"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753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53B1A3-0AEF-4064-A724-D27D660C8653}"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90844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D5D0F2-BF66-4A24-9384-A0129B196518}" type="datetime1">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59638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318A6C-4F6B-48D2-BDB0-D7413B3FDB0A}" type="datetime1">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46412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CED-6ECE-4989-B917-9D4D7E6D3C76}" type="datetime1">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403295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570E1-CB40-488E-8C6F-EF4211DFFCB0}"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4272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CEB6AF-9F5C-43BE-879E-CB9514111250}" type="datetime1">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650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C2E9B8-0487-42E4-B571-744A3D775783}"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01252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2E32D-1E84-43FD-8158-FFFE757EB0E8}" type="datetime1">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3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713691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9842147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2046621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4112576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2143371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28214942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2164765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36719536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3069032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11389678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149778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13861044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262FA4-9D25-4634-BB3F-A70D21F1822C}" type="datetimeFigureOut">
              <a:rPr lang="en-US" smtClean="0"/>
              <a:t>10/27/2023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394D03-E4A1-4CF2-9163-367384EF94DA}" type="slidenum">
              <a:rPr lang="en-US" smtClean="0"/>
              <a:t>‹#›</a:t>
            </a:fld>
            <a:endParaRPr lang="en-US" dirty="0"/>
          </a:p>
        </p:txBody>
      </p:sp>
    </p:spTree>
    <p:extLst>
      <p:ext uri="{BB962C8B-B14F-4D97-AF65-F5344CB8AC3E}">
        <p14:creationId xmlns:p14="http://schemas.microsoft.com/office/powerpoint/2010/main" val="369125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F41C4-32BF-4CDE-BB11-670C57DB2DD5}" type="datetimeFigureOut">
              <a:rPr lang="en-US" smtClean="0"/>
              <a:t>10/27/2023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7AC9AD-14DE-4F64-B5DE-E3C9FC65AB46}" type="slidenum">
              <a:rPr lang="en-US" smtClean="0"/>
              <a:t>‹#›</a:t>
            </a:fld>
            <a:endParaRPr lang="en-US" dirty="0"/>
          </a:p>
        </p:txBody>
      </p:sp>
    </p:spTree>
    <p:extLst>
      <p:ext uri="{BB962C8B-B14F-4D97-AF65-F5344CB8AC3E}">
        <p14:creationId xmlns:p14="http://schemas.microsoft.com/office/powerpoint/2010/main" val="232401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10/27/2023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sz="675"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85ABD63-C6C9-FA47-A146-4725B0A9A3AA}" type="slidenum">
              <a:rPr lang="en-US" smtClean="0"/>
              <a:pPr/>
              <a:t>‹#›</a:t>
            </a:fld>
            <a:endParaRPr lang="en-US" sz="675" dirty="0"/>
          </a:p>
        </p:txBody>
      </p:sp>
    </p:spTree>
    <p:extLst>
      <p:ext uri="{BB962C8B-B14F-4D97-AF65-F5344CB8AC3E}">
        <p14:creationId xmlns:p14="http://schemas.microsoft.com/office/powerpoint/2010/main" val="3285458952"/>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675"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ABD63-C6C9-FA47-A146-4725B0A9A3AA}" type="slidenum">
              <a:rPr lang="en-US" smtClean="0"/>
              <a:pPr/>
              <a:t>‹#›</a:t>
            </a:fld>
            <a:endParaRPr lang="en-US" sz="675" dirty="0"/>
          </a:p>
        </p:txBody>
      </p:sp>
      <p:sp>
        <p:nvSpPr>
          <p:cNvPr id="7" name="Rectangle 6">
            <a:extLst>
              <a:ext uri="{FF2B5EF4-FFF2-40B4-BE49-F238E27FC236}">
                <a16:creationId xmlns:a16="http://schemas.microsoft.com/office/drawing/2014/main" id="{FAC691A1-27EF-4DD5-9B13-3B8D9C3B30F5}"/>
              </a:ext>
            </a:extLst>
          </p:cNvPr>
          <p:cNvSpPr/>
          <p:nvPr userDrawn="1"/>
        </p:nvSpPr>
        <p:spPr>
          <a:xfrm>
            <a:off x="0" y="6013528"/>
            <a:ext cx="12192000" cy="8552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11EFE7A6-AF25-4390-AD8E-BF541237FA2F}"/>
              </a:ext>
            </a:extLst>
          </p:cNvPr>
          <p:cNvPicPr>
            <a:picLocks noChangeAspect="1"/>
          </p:cNvPicPr>
          <p:nvPr userDrawn="1"/>
        </p:nvPicPr>
        <p:blipFill>
          <a:blip r:embed="rId13" cstate="hqprint">
            <a:extLst>
              <a:ext uri="{28A0092B-C50C-407E-A947-70E740481C1C}">
                <a14:useLocalDpi xmlns:a14="http://schemas.microsoft.com/office/drawing/2010/main"/>
              </a:ext>
            </a:extLst>
          </a:blip>
          <a:srcRect/>
          <a:stretch/>
        </p:blipFill>
        <p:spPr>
          <a:xfrm>
            <a:off x="327661" y="6235207"/>
            <a:ext cx="2374299" cy="493827"/>
          </a:xfrm>
          <a:prstGeom prst="rect">
            <a:avLst/>
          </a:prstGeom>
        </p:spPr>
      </p:pic>
      <p:pic>
        <p:nvPicPr>
          <p:cNvPr id="9" name="Picture 8">
            <a:extLst>
              <a:ext uri="{FF2B5EF4-FFF2-40B4-BE49-F238E27FC236}">
                <a16:creationId xmlns:a16="http://schemas.microsoft.com/office/drawing/2014/main" id="{D180BAA6-6CC2-465B-820A-EECB9D3B7906}"/>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9517628" y="6356350"/>
            <a:ext cx="2029813" cy="309510"/>
          </a:xfrm>
          <a:prstGeom prst="rect">
            <a:avLst/>
          </a:prstGeom>
        </p:spPr>
      </p:pic>
    </p:spTree>
    <p:extLst>
      <p:ext uri="{BB962C8B-B14F-4D97-AF65-F5344CB8AC3E}">
        <p14:creationId xmlns:p14="http://schemas.microsoft.com/office/powerpoint/2010/main" val="267445506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7B7E0-8608-4662-A2C0-D7173B955AE0}"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890BE-126C-4172-8E41-F9A1684330AC}" type="slidenum">
              <a:rPr lang="en-US" smtClean="0"/>
              <a:t>‹#›</a:t>
            </a:fld>
            <a:endParaRPr lang="en-US"/>
          </a:p>
        </p:txBody>
      </p:sp>
    </p:spTree>
    <p:extLst>
      <p:ext uri="{BB962C8B-B14F-4D97-AF65-F5344CB8AC3E}">
        <p14:creationId xmlns:p14="http://schemas.microsoft.com/office/powerpoint/2010/main" val="138014061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9696E-CBCC-F841-BF41-9EE03EAC98AB}" type="datetime1">
              <a:rPr lang="en-US" smtClean="0"/>
              <a:t>10/27/2023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F843C-A0DE-0740-A43F-3DA0C9D15D66}" type="slidenum">
              <a:rPr lang="en-US" smtClean="0"/>
              <a:t>‹#›</a:t>
            </a:fld>
            <a:endParaRPr lang="en-US" dirty="0"/>
          </a:p>
        </p:txBody>
      </p:sp>
    </p:spTree>
    <p:extLst>
      <p:ext uri="{BB962C8B-B14F-4D97-AF65-F5344CB8AC3E}">
        <p14:creationId xmlns:p14="http://schemas.microsoft.com/office/powerpoint/2010/main" val="273397893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F79696E-CBCC-F841-BF41-9EE03EAC98AB}" type="datetime1">
              <a:rPr lang="en-US" smtClean="0"/>
              <a:t>10/27/2023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7F843C-A0DE-0740-A43F-3DA0C9D15D66}"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25856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hf sldNum="0" hdr="0" ft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EE424C-FCA3-4EDD-B274-8E055D649B7D}" type="datetime1">
              <a:rPr lang="en-US" smtClean="0"/>
              <a:t>10/27/2023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998742"/>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9696E-CBCC-F841-BF41-9EE03EAC98AB}" type="datetime1">
              <a:rPr lang="en-US" smtClean="0"/>
              <a:t>10/27/2023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7F843C-A0DE-0740-A43F-3DA0C9D15D66}" type="slidenum">
              <a:rPr lang="en-US" smtClean="0"/>
              <a:t>‹#›</a:t>
            </a:fld>
            <a:endParaRPr lang="en-US" dirty="0"/>
          </a:p>
        </p:txBody>
      </p:sp>
    </p:spTree>
    <p:extLst>
      <p:ext uri="{BB962C8B-B14F-4D97-AF65-F5344CB8AC3E}">
        <p14:creationId xmlns:p14="http://schemas.microsoft.com/office/powerpoint/2010/main" val="3564933614"/>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hyperlink" Target="https://www.va.gov/wholehealth/" TargetMode="External"/><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hyperlink" Target="https://www.ncbi.nlm.nih.gov/pmc/articles/PMC7182247/" TargetMode="External"/><Relationship Id="rId4" Type="http://schemas.openxmlformats.org/officeDocument/2006/relationships/hyperlink" Target="https://cdn.ymaws.com/www.mscare.org/resource/collection/4CB3E940-0D5C-4ADD-9C48-8FA7AAAC2DB9/CMSC_WhitePaper_Comprehensive_Care_in_M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www.publichealthequity.org/" TargetMode="External"/><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hyperlink" Target="https://www.cdc.gov/publichealthgateway/sdoh/index.html" TargetMode="External"/><Relationship Id="rId5" Type="http://schemas.openxmlformats.org/officeDocument/2006/relationships/image" Target="../media/image46.png"/><Relationship Id="rId4" Type="http://schemas.openxmlformats.org/officeDocument/2006/relationships/hyperlink" Target="https://www.who.int/health-topics/social-determinants-of-health#tab=tab_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amepre.2015.08.024" TargetMode="External"/><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23.png"/><Relationship Id="rId5" Type="http://schemas.openxmlformats.org/officeDocument/2006/relationships/hyperlink" Target="https://www.countyhealthrankings.org/explore-health-rankings"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pubmed.ncbi.nlm.nih.gov/30303036/" TargetMode="External"/><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hyperlink" Target="https://www.veteranscrisisline.net/" TargetMode="External"/><Relationship Id="rId5" Type="http://schemas.openxmlformats.org/officeDocument/2006/relationships/image" Target="../media/image57.png"/><Relationship Id="rId4" Type="http://schemas.openxmlformats.org/officeDocument/2006/relationships/hyperlink" Target="https://www.samhsa.gov/find-help/98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www.covims.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71.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49.xml"/><Relationship Id="rId4" Type="http://schemas.openxmlformats.org/officeDocument/2006/relationships/hyperlink" Target="https://www.va.gov/wholehealt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9.xml"/><Relationship Id="rId1" Type="http://schemas.openxmlformats.org/officeDocument/2006/relationships/slideLayout" Target="../slideLayouts/slideLayout7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7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1.xml"/><Relationship Id="rId6" Type="http://schemas.openxmlformats.org/officeDocument/2006/relationships/hyperlink" Target="https://www.ama-assn.org/system/files/ama-aamc-equity-guide.pdf" TargetMode="External"/><Relationship Id="rId5" Type="http://schemas.openxmlformats.org/officeDocument/2006/relationships/image" Target="../media/image77.png"/><Relationship Id="rId4" Type="http://schemas.openxmlformats.org/officeDocument/2006/relationships/hyperlink" Target="https://www.apa.org/about/apa/equity-diversity-inclusion/language-guidelines.pdf?_ga=2.95769759.2032274610.1661720287-904457662.1628880313"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4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53.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5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54.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va.gov/WHOLEHEALTH/veteran-resources/whole-health-basics.asp" TargetMode="External"/><Relationship Id="rId7"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49.xml"/><Relationship Id="rId6" Type="http://schemas.openxmlformats.org/officeDocument/2006/relationships/image" Target="../media/image85.png"/><Relationship Id="rId5" Type="http://schemas.openxmlformats.org/officeDocument/2006/relationships/hyperlink" Target="https://www.va.gov/WHOLEHEALTH/veteran-resources/MobileApps-OnlineTools.asp" TargetMode="External"/><Relationship Id="rId4" Type="http://schemas.openxmlformats.org/officeDocument/2006/relationships/hyperlink" Target="https://mobile.va.gov/app/live-whole-health"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hyperlink" Target="https://www.va.gov/WHOLEHEALTH/professional-resources/clinician-tools/cih.asp" TargetMode="External"/><Relationship Id="rId7" Type="http://schemas.openxmlformats.org/officeDocument/2006/relationships/hyperlink" Target="https://www.va.gov/WHOLEHEALTH/professional-resources/clinician-tools/Evidence-Based-Research.asp" TargetMode="External"/><Relationship Id="rId2" Type="http://schemas.openxmlformats.org/officeDocument/2006/relationships/notesSlide" Target="../notesSlides/notesSlide47.xml"/><Relationship Id="rId1" Type="http://schemas.openxmlformats.org/officeDocument/2006/relationships/slideLayout" Target="../slideLayouts/slideLayout49.xml"/><Relationship Id="rId6" Type="http://schemas.openxmlformats.org/officeDocument/2006/relationships/hyperlink" Target="https://www.va.gov/WHOLEHEALTH/professional-resources/EWH-Resources.asp" TargetMode="External"/><Relationship Id="rId5" Type="http://schemas.openxmlformats.org/officeDocument/2006/relationships/hyperlink" Target="https://www.va.gov/WHOLEHEALTHLIBRARY/courses/index.asp" TargetMode="External"/><Relationship Id="rId4" Type="http://schemas.openxmlformats.org/officeDocument/2006/relationships/hyperlink" Target="https://www.va.gov/WHOLEHEALTHLIBRARY/tools/multiple-sclerosis.asp" TargetMode="Externa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8.xml"/><Relationship Id="rId1" Type="http://schemas.openxmlformats.org/officeDocument/2006/relationships/slideLayout" Target="../slideLayouts/slideLayout4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ylvZYNSgWbA"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9.xml"/><Relationship Id="rId1" Type="http://schemas.openxmlformats.org/officeDocument/2006/relationships/slideLayout" Target="../slideLayouts/slideLayout7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53.xml"/><Relationship Id="rId5" Type="http://schemas.openxmlformats.org/officeDocument/2006/relationships/image" Target="../media/image99.jpeg"/><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49.xml"/><Relationship Id="rId5" Type="http://schemas.openxmlformats.org/officeDocument/2006/relationships/image" Target="../media/image102.png"/><Relationship Id="rId4" Type="http://schemas.openxmlformats.org/officeDocument/2006/relationships/image" Target="../media/image101.jpg"/></Relationships>
</file>

<file path=ppt/slides/_rels/slide57.xml.rels><?xml version="1.0" encoding="UTF-8" standalone="yes"?>
<Relationships xmlns="http://schemas.openxmlformats.org/package/2006/relationships"><Relationship Id="rId3" Type="http://schemas.openxmlformats.org/officeDocument/2006/relationships/hyperlink" Target="https://www.nationalmssociety.org/Living-Well-With-MS" TargetMode="External"/><Relationship Id="rId2" Type="http://schemas.openxmlformats.org/officeDocument/2006/relationships/notesSlide" Target="../notesSlides/notesSlide52.xml"/><Relationship Id="rId1" Type="http://schemas.openxmlformats.org/officeDocument/2006/relationships/slideLayout" Target="../slideLayouts/slideLayout4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www.nationalmssociety.org/Resources-Support/Library-Education-Programs/PathwaystoWellness" TargetMode="Externa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3.xml"/><Relationship Id="rId1" Type="http://schemas.openxmlformats.org/officeDocument/2006/relationships/slideLayout" Target="../slideLayouts/slideLayout4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mymstoolkit.com/" TargetMode="External"/><Relationship Id="rId2" Type="http://schemas.openxmlformats.org/officeDocument/2006/relationships/notesSlide" Target="../notesSlides/notesSlide54.xml"/><Relationship Id="rId1" Type="http://schemas.openxmlformats.org/officeDocument/2006/relationships/slideLayout" Target="../slideLayouts/slideLayout49.xml"/><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71.xml"/><Relationship Id="rId5" Type="http://schemas.openxmlformats.org/officeDocument/2006/relationships/image" Target="../media/image109.jpeg"/><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6.xml"/><Relationship Id="rId1" Type="http://schemas.openxmlformats.org/officeDocument/2006/relationships/slideLayout" Target="../slideLayouts/slideLayout4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10.png"/><Relationship Id="rId7" Type="http://schemas.openxmlformats.org/officeDocument/2006/relationships/diagramColors" Target="../diagrams/colors16.xml"/><Relationship Id="rId2" Type="http://schemas.openxmlformats.org/officeDocument/2006/relationships/notesSlide" Target="../notesSlides/notesSlide57.xml"/><Relationship Id="rId1" Type="http://schemas.openxmlformats.org/officeDocument/2006/relationships/slideLayout" Target="../slideLayouts/slideLayout4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4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9.xml"/><Relationship Id="rId1" Type="http://schemas.openxmlformats.org/officeDocument/2006/relationships/slideLayout" Target="../slideLayouts/slideLayout4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5.xml.rels><?xml version="1.0" encoding="UTF-8" standalone="yes"?>
<Relationships xmlns="http://schemas.openxmlformats.org/package/2006/relationships"><Relationship Id="rId8" Type="http://schemas.openxmlformats.org/officeDocument/2006/relationships/hyperlink" Target="https://pva.org/" TargetMode="External"/><Relationship Id="rId3" Type="http://schemas.openxmlformats.org/officeDocument/2006/relationships/image" Target="../media/image119.png"/><Relationship Id="rId7" Type="http://schemas.openxmlformats.org/officeDocument/2006/relationships/hyperlink" Target="https://www.va.gov/ms/" TargetMode="External"/><Relationship Id="rId2" Type="http://schemas.openxmlformats.org/officeDocument/2006/relationships/notesSlide" Target="../notesSlides/notesSlide60.xml"/><Relationship Id="rId1" Type="http://schemas.openxmlformats.org/officeDocument/2006/relationships/slideLayout" Target="../slideLayouts/slideLayout49.xml"/><Relationship Id="rId6" Type="http://schemas.openxmlformats.org/officeDocument/2006/relationships/hyperlink" Target="https://www.mscare.org/" TargetMode="External"/><Relationship Id="rId5" Type="http://schemas.openxmlformats.org/officeDocument/2006/relationships/hyperlink" Target="https://www.nationalmssociety.org/" TargetMode="External"/><Relationship Id="rId4" Type="http://schemas.openxmlformats.org/officeDocument/2006/relationships/image" Target="../media/image120.jpe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6FE91-03AE-47C3-9243-4927196877F5}"/>
              </a:ext>
            </a:extLst>
          </p:cNvPr>
          <p:cNvSpPr>
            <a:spLocks noGrp="1"/>
          </p:cNvSpPr>
          <p:nvPr>
            <p:ph type="title"/>
          </p:nvPr>
        </p:nvSpPr>
        <p:spPr>
          <a:xfrm>
            <a:off x="2384584" y="422400"/>
            <a:ext cx="7406640" cy="1356360"/>
          </a:xfrm>
        </p:spPr>
        <p:txBody>
          <a:bodyPr>
            <a:normAutofit/>
          </a:bodyPr>
          <a:lstStyle/>
          <a:p>
            <a:pPr algn="ctr"/>
            <a:r>
              <a:rPr lang="en-US" sz="3200" dirty="0"/>
              <a:t>The CME program will start on the hour.</a:t>
            </a:r>
          </a:p>
        </p:txBody>
      </p:sp>
      <p:sp>
        <p:nvSpPr>
          <p:cNvPr id="4" name="Content Placeholder 3">
            <a:extLst>
              <a:ext uri="{FF2B5EF4-FFF2-40B4-BE49-F238E27FC236}">
                <a16:creationId xmlns:a16="http://schemas.microsoft.com/office/drawing/2014/main" id="{B4C83E11-AEAA-48E8-BB0F-EC90A1D4D104}"/>
              </a:ext>
            </a:extLst>
          </p:cNvPr>
          <p:cNvSpPr txBox="1">
            <a:spLocks noGrp="1"/>
          </p:cNvSpPr>
          <p:nvPr>
            <p:ph idx="1"/>
          </p:nvPr>
        </p:nvSpPr>
        <p:spPr>
          <a:xfrm>
            <a:off x="391886" y="1600200"/>
            <a:ext cx="11346024" cy="3211830"/>
          </a:xfrm>
          <a:prstGeom prst="rect">
            <a:avLst/>
          </a:prstGeom>
          <a:noFill/>
        </p:spPr>
        <p:txBody>
          <a:bodyPr wrap="square" rtlCol="0" anchor="ctr">
            <a:noAutofit/>
          </a:bodyPr>
          <a:lstStyle/>
          <a:p>
            <a:pPr marL="34289" indent="0" algn="ctr">
              <a:lnSpc>
                <a:spcPct val="100000"/>
              </a:lnSpc>
              <a:spcBef>
                <a:spcPts val="0"/>
              </a:spcBef>
              <a:spcAft>
                <a:spcPts val="900"/>
              </a:spcAft>
              <a:buNone/>
            </a:pPr>
            <a:r>
              <a:rPr lang="en-US" sz="4800" b="1" dirty="0">
                <a:solidFill>
                  <a:schemeClr val="accent3"/>
                </a:solidFill>
              </a:rPr>
              <a:t>Assessing and Addressing Cognitive and Psychological Symptoms in People with MS: A Whole Health Approach</a:t>
            </a:r>
          </a:p>
        </p:txBody>
      </p:sp>
      <p:pic>
        <p:nvPicPr>
          <p:cNvPr id="5" name="Picture 4" descr="Logo, company name&#10;&#10;Description automatically generated">
            <a:extLst>
              <a:ext uri="{FF2B5EF4-FFF2-40B4-BE49-F238E27FC236}">
                <a16:creationId xmlns:a16="http://schemas.microsoft.com/office/drawing/2014/main" id="{3FDB836B-0B6B-4C7F-9963-904A363B032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02109" y="5020302"/>
            <a:ext cx="1706166" cy="14152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F074A1F-DF81-407D-A4C7-BCD82F8267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61806" y="5195903"/>
            <a:ext cx="2674620" cy="1064096"/>
          </a:xfrm>
          <a:prstGeom prst="rect">
            <a:avLst/>
          </a:prstGeom>
        </p:spPr>
      </p:pic>
    </p:spTree>
    <p:extLst>
      <p:ext uri="{BB962C8B-B14F-4D97-AF65-F5344CB8AC3E}">
        <p14:creationId xmlns:p14="http://schemas.microsoft.com/office/powerpoint/2010/main" val="115238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48CE-006A-C807-5586-0713A343E1EB}"/>
              </a:ext>
            </a:extLst>
          </p:cNvPr>
          <p:cNvSpPr>
            <a:spLocks noGrp="1"/>
          </p:cNvSpPr>
          <p:nvPr>
            <p:ph type="title"/>
          </p:nvPr>
        </p:nvSpPr>
        <p:spPr/>
        <p:txBody>
          <a:bodyPr/>
          <a:lstStyle/>
          <a:p>
            <a:r>
              <a:rPr lang="en-US" dirty="0"/>
              <a:t>Goals and participation: </a:t>
            </a:r>
          </a:p>
        </p:txBody>
      </p:sp>
      <p:sp>
        <p:nvSpPr>
          <p:cNvPr id="3" name="Content Placeholder 2">
            <a:extLst>
              <a:ext uri="{FF2B5EF4-FFF2-40B4-BE49-F238E27FC236}">
                <a16:creationId xmlns:a16="http://schemas.microsoft.com/office/drawing/2014/main" id="{A8851847-D450-9430-65C7-69594066A4C0}"/>
              </a:ext>
            </a:extLst>
          </p:cNvPr>
          <p:cNvSpPr>
            <a:spLocks noGrp="1"/>
          </p:cNvSpPr>
          <p:nvPr>
            <p:ph idx="1"/>
          </p:nvPr>
        </p:nvSpPr>
        <p:spPr>
          <a:xfrm>
            <a:off x="808074" y="2009553"/>
            <a:ext cx="11036596" cy="4299807"/>
          </a:xfrm>
        </p:spPr>
        <p:txBody>
          <a:bodyPr>
            <a:normAutofit/>
          </a:bodyPr>
          <a:lstStyle/>
          <a:p>
            <a:pPr>
              <a:spcAft>
                <a:spcPts val="1200"/>
              </a:spcAft>
              <a:buFont typeface="Arial" panose="020B0604020202020204" pitchFamily="34" charset="0"/>
              <a:buChar char="•"/>
            </a:pPr>
            <a:r>
              <a:rPr lang="en-US" sz="2300" dirty="0"/>
              <a:t>We are aspiring to cultivate an open, respectful, and humble stance throughout today’s presentation; we welcome your feedback and input</a:t>
            </a:r>
          </a:p>
          <a:p>
            <a:pPr>
              <a:spcAft>
                <a:spcPts val="1200"/>
              </a:spcAft>
              <a:buFont typeface="Arial" panose="020B0604020202020204" pitchFamily="34" charset="0"/>
              <a:buChar char="•"/>
            </a:pPr>
            <a:r>
              <a:rPr lang="en-US" sz="2300" dirty="0"/>
              <a:t>We recognize that we are presenting through our own lenses of bias shaped, in part, by our lived experiences </a:t>
            </a:r>
          </a:p>
          <a:p>
            <a:pPr>
              <a:spcAft>
                <a:spcPts val="1200"/>
              </a:spcAft>
              <a:buFont typeface="Arial" panose="020B0604020202020204" pitchFamily="34" charset="0"/>
              <a:buChar char="•"/>
            </a:pPr>
            <a:r>
              <a:rPr lang="en-US" sz="2300" dirty="0"/>
              <a:t>We are dedicated to the lifelong process of self-evaluation regarding our identities, positions of privilege and power, gaps in our knowledge and our biases, AND contributing to advocacy actions to address factors that perpetuate inequities </a:t>
            </a:r>
          </a:p>
          <a:p>
            <a:pPr>
              <a:spcAft>
                <a:spcPts val="1200"/>
              </a:spcAft>
              <a:buFont typeface="Arial" panose="020B0604020202020204" pitchFamily="34" charset="0"/>
              <a:buChar char="•"/>
            </a:pPr>
            <a:r>
              <a:rPr lang="en-US" sz="2300" dirty="0"/>
              <a:t>Toward the end we will have a Q &amp; A portion, please participate in the way(s) that are best suited to your learning needs and personal considerations. </a:t>
            </a:r>
          </a:p>
        </p:txBody>
      </p:sp>
    </p:spTree>
    <p:extLst>
      <p:ext uri="{BB962C8B-B14F-4D97-AF65-F5344CB8AC3E}">
        <p14:creationId xmlns:p14="http://schemas.microsoft.com/office/powerpoint/2010/main" val="3523116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AE4C84F-7457-4662-AFA3-554A32B9C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Rectangle 29">
            <a:extLst>
              <a:ext uri="{FF2B5EF4-FFF2-40B4-BE49-F238E27FC236}">
                <a16:creationId xmlns:a16="http://schemas.microsoft.com/office/drawing/2014/main" id="{9DF9B39E-8A25-4BC3-B3C0-ACD46B94E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Title 12"/>
          <p:cNvSpPr>
            <a:spLocks noGrp="1"/>
          </p:cNvSpPr>
          <p:nvPr>
            <p:ph type="title"/>
          </p:nvPr>
        </p:nvSpPr>
        <p:spPr>
          <a:xfrm>
            <a:off x="1024128" y="4971088"/>
            <a:ext cx="9720072" cy="1499616"/>
          </a:xfrm>
        </p:spPr>
        <p:txBody>
          <a:bodyPr>
            <a:normAutofit/>
          </a:bodyPr>
          <a:lstStyle/>
          <a:p>
            <a:r>
              <a:rPr lang="en-US" dirty="0">
                <a:solidFill>
                  <a:srgbClr val="FFFFFF"/>
                </a:solidFill>
              </a:rPr>
              <a:t>objectives</a:t>
            </a:r>
          </a:p>
        </p:txBody>
      </p:sp>
      <p:cxnSp>
        <p:nvCxnSpPr>
          <p:cNvPr id="32" name="Straight Connector 31">
            <a:extLst>
              <a:ext uri="{FF2B5EF4-FFF2-40B4-BE49-F238E27FC236}">
                <a16:creationId xmlns:a16="http://schemas.microsoft.com/office/drawing/2014/main" id="{BA91CE2E-0B4F-41F3-95F2-0EB700368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13">
            <a:extLst>
              <a:ext uri="{FF2B5EF4-FFF2-40B4-BE49-F238E27FC236}">
                <a16:creationId xmlns:a16="http://schemas.microsoft.com/office/drawing/2014/main" id="{D2F7D813-8EE3-4875-13DA-3B9419A07942}"/>
              </a:ext>
            </a:extLst>
          </p:cNvPr>
          <p:cNvGraphicFramePr>
            <a:graphicFrameLocks noGrp="1"/>
          </p:cNvGraphicFramePr>
          <p:nvPr>
            <p:ph idx="1"/>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040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344081" cy="1499616"/>
          </a:xfrm>
        </p:spPr>
        <p:txBody>
          <a:bodyPr>
            <a:normAutofit/>
          </a:bodyPr>
          <a:lstStyle/>
          <a:p>
            <a:r>
              <a:rPr lang="en-US" dirty="0"/>
              <a:t>Take Home Points up front </a:t>
            </a:r>
          </a:p>
        </p:txBody>
      </p:sp>
      <p:sp>
        <p:nvSpPr>
          <p:cNvPr id="3" name="Content Placeholder 2"/>
          <p:cNvSpPr>
            <a:spLocks noGrp="1"/>
          </p:cNvSpPr>
          <p:nvPr>
            <p:ph idx="1"/>
          </p:nvPr>
        </p:nvSpPr>
        <p:spPr>
          <a:xfrm>
            <a:off x="1024128" y="2286000"/>
            <a:ext cx="5902061" cy="3931920"/>
          </a:xfrm>
        </p:spPr>
        <p:txBody>
          <a:bodyPr>
            <a:normAutofit/>
          </a:bodyPr>
          <a:lstStyle/>
          <a:p>
            <a:pPr>
              <a:spcAft>
                <a:spcPts val="1800"/>
              </a:spcAft>
              <a:buFont typeface="Wingdings" panose="05000000000000000000" pitchFamily="2" charset="2"/>
              <a:buChar char="ü"/>
            </a:pPr>
            <a:r>
              <a:rPr lang="en-US" dirty="0">
                <a:ea typeface="Calibri" panose="020F0502020204030204" pitchFamily="34" charset="0"/>
                <a:cs typeface="Times New Roman" panose="02020603050405020304" pitchFamily="18" charset="0"/>
              </a:rPr>
              <a:t>MS is a heterogeneous disease and each person’s presentation is </a:t>
            </a:r>
            <a:r>
              <a:rPr lang="en-US" b="1" dirty="0">
                <a:ea typeface="Calibri" panose="020F0502020204030204" pitchFamily="34" charset="0"/>
                <a:cs typeface="Times New Roman" panose="02020603050405020304" pitchFamily="18" charset="0"/>
              </a:rPr>
              <a:t>unique</a:t>
            </a:r>
            <a:r>
              <a:rPr lang="en-US" dirty="0">
                <a:ea typeface="Calibri" panose="020F0502020204030204" pitchFamily="34" charset="0"/>
                <a:cs typeface="Times New Roman" panose="02020603050405020304" pitchFamily="18" charset="0"/>
              </a:rPr>
              <a:t> and may be impacted by sociocultural factors and comorbidities. </a:t>
            </a:r>
            <a:r>
              <a:rPr lang="en-US" b="1" i="1" dirty="0">
                <a:ea typeface="Calibri" panose="020F0502020204030204" pitchFamily="34" charset="0"/>
                <a:cs typeface="Times New Roman" panose="02020603050405020304" pitchFamily="18" charset="0"/>
              </a:rPr>
              <a:t>Understanding the context in which the disease occurs is critical in promoting tailored clinical care across the disease continuum. </a:t>
            </a:r>
          </a:p>
          <a:p>
            <a:pPr>
              <a:spcAft>
                <a:spcPts val="1800"/>
              </a:spcAft>
              <a:buFont typeface="Wingdings" panose="05000000000000000000" pitchFamily="2" charset="2"/>
              <a:buChar char="ü"/>
            </a:pPr>
            <a:r>
              <a:rPr lang="en-US" b="1" i="1" dirty="0">
                <a:cs typeface="Times New Roman" panose="02020603050405020304" pitchFamily="18" charset="0"/>
              </a:rPr>
              <a:t>Comprehensive, h</a:t>
            </a:r>
            <a:r>
              <a:rPr lang="en-US" b="1" i="1" dirty="0"/>
              <a:t>olistic approaches</a:t>
            </a:r>
            <a:r>
              <a:rPr lang="en-US" dirty="0"/>
              <a:t> to clinical care that incorporate the empirical base and a patient’s values, goals, and care communities are recommended. </a:t>
            </a:r>
          </a:p>
        </p:txBody>
      </p:sp>
      <p:pic>
        <p:nvPicPr>
          <p:cNvPr id="4" name="Picture 2" descr="image">
            <a:extLst>
              <a:ext uri="{FF2B5EF4-FFF2-40B4-BE49-F238E27FC236}">
                <a16:creationId xmlns:a16="http://schemas.microsoft.com/office/drawing/2014/main" id="{2F2B88EB-BB6A-79A9-153F-2922D36383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2267" y="1436393"/>
            <a:ext cx="3999654" cy="39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81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8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83" name="Straight Connector 3082">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8EB171D-A998-42E7-8320-87ECC5102FD5}"/>
              </a:ext>
            </a:extLst>
          </p:cNvPr>
          <p:cNvSpPr>
            <a:spLocks noGrp="1"/>
          </p:cNvSpPr>
          <p:nvPr>
            <p:ph type="title"/>
          </p:nvPr>
        </p:nvSpPr>
        <p:spPr>
          <a:xfrm>
            <a:off x="613611" y="685892"/>
            <a:ext cx="3566407" cy="3794020"/>
          </a:xfrm>
        </p:spPr>
        <p:txBody>
          <a:bodyPr vert="horz" lIns="91440" tIns="45720" rIns="91440" bIns="45720" rtlCol="0" anchor="b">
            <a:normAutofit/>
          </a:bodyPr>
          <a:lstStyle/>
          <a:p>
            <a:pPr algn="r"/>
            <a:r>
              <a:rPr lang="en-US" sz="4000" kern="1200" cap="all" spc="200" baseline="0" dirty="0">
                <a:solidFill>
                  <a:schemeClr val="tx1">
                    <a:lumMod val="95000"/>
                    <a:lumOff val="5000"/>
                  </a:schemeClr>
                </a:solidFill>
                <a:latin typeface="+mj-lt"/>
                <a:ea typeface="+mj-ea"/>
                <a:cs typeface="+mj-cs"/>
              </a:rPr>
              <a:t>goal: </a:t>
            </a:r>
            <a:br>
              <a:rPr lang="en-US" sz="4000" kern="1200" cap="all" spc="200" baseline="0" dirty="0">
                <a:solidFill>
                  <a:schemeClr val="tx1">
                    <a:lumMod val="95000"/>
                    <a:lumOff val="5000"/>
                  </a:schemeClr>
                </a:solidFill>
                <a:latin typeface="+mj-lt"/>
                <a:ea typeface="+mj-ea"/>
                <a:cs typeface="+mj-cs"/>
              </a:rPr>
            </a:br>
            <a:r>
              <a:rPr lang="en-US" sz="4000" kern="1200" cap="all" spc="200" baseline="0" dirty="0">
                <a:solidFill>
                  <a:schemeClr val="tx1">
                    <a:lumMod val="95000"/>
                    <a:lumOff val="5000"/>
                  </a:schemeClr>
                </a:solidFill>
                <a:latin typeface="+mj-lt"/>
                <a:ea typeface="+mj-ea"/>
                <a:cs typeface="+mj-cs"/>
              </a:rPr>
              <a:t>utilize a Person-centered, contextualized approach to care</a:t>
            </a:r>
          </a:p>
        </p:txBody>
      </p:sp>
      <p:cxnSp>
        <p:nvCxnSpPr>
          <p:cNvPr id="3087" name="Straight Connector 308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5557" y="4593863"/>
            <a:ext cx="2926080" cy="0"/>
          </a:xfrm>
          <a:prstGeom prst="line">
            <a:avLst/>
          </a:prstGeom>
          <a:ln w="19050">
            <a:solidFill>
              <a:srgbClr val="994A36"/>
            </a:solidFill>
          </a:ln>
        </p:spPr>
        <p:style>
          <a:lnRef idx="1">
            <a:schemeClr val="accent1"/>
          </a:lnRef>
          <a:fillRef idx="0">
            <a:schemeClr val="accent1"/>
          </a:fillRef>
          <a:effectRef idx="0">
            <a:schemeClr val="accent1"/>
          </a:effectRef>
          <a:fontRef idx="minor">
            <a:schemeClr val="tx1"/>
          </a:fontRef>
        </p:style>
      </p:cxnSp>
      <p:pic>
        <p:nvPicPr>
          <p:cNvPr id="3074" name="Picture 2" descr="Whole Person Health: What You Need To Know | NCCIH">
            <a:extLst>
              <a:ext uri="{FF2B5EF4-FFF2-40B4-BE49-F238E27FC236}">
                <a16:creationId xmlns:a16="http://schemas.microsoft.com/office/drawing/2014/main" id="{18534E72-DC21-9B56-B8F0-C01B57026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46" r="17661"/>
          <a:stretch/>
        </p:blipFill>
        <p:spPr bwMode="auto">
          <a:xfrm>
            <a:off x="4658258" y="975"/>
            <a:ext cx="7533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8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D357EEF-4F3A-25AB-ADB6-F82A17F53359}"/>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dirty="0">
                <a:solidFill>
                  <a:srgbClr val="FFFFFF"/>
                </a:solidFill>
              </a:rPr>
              <a:t>VA whole health model</a:t>
            </a:r>
          </a:p>
        </p:txBody>
      </p:sp>
      <p:cxnSp>
        <p:nvCxnSpPr>
          <p:cNvPr id="13" name="Straight Connector 12">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17B8DD-B055-7749-217C-3AB820CE9D16}"/>
              </a:ext>
            </a:extLst>
          </p:cNvPr>
          <p:cNvSpPr txBox="1"/>
          <p:nvPr/>
        </p:nvSpPr>
        <p:spPr>
          <a:xfrm>
            <a:off x="7265903" y="6390861"/>
            <a:ext cx="3791711" cy="3931920"/>
          </a:xfrm>
          <a:prstGeom prst="rect">
            <a:avLst/>
          </a:prstGeom>
        </p:spPr>
        <p:txBody>
          <a:bodyPr vert="horz" lIns="45720" tIns="45720" rIns="45720" bIns="45720" rtlCol="0">
            <a:normAutofit/>
          </a:bodyPr>
          <a:lstStyle/>
          <a:p>
            <a:pPr marL="0" marR="0" lvl="0" indent="0" algn="l" defTabSz="914400" rtl="0" eaLnBrk="1" fontAlgn="auto" latinLnBrk="0" hangingPunct="1">
              <a:lnSpc>
                <a:spcPct val="90000"/>
              </a:lnSpc>
              <a:spcBef>
                <a:spcPts val="0"/>
              </a:spcBef>
              <a:spcAft>
                <a:spcPts val="600"/>
              </a:spcAft>
              <a:buClr>
                <a:srgbClr val="1CADE4"/>
              </a:buClr>
              <a:buSzTx/>
              <a:buFontTx/>
              <a:buNone/>
              <a:tabLst/>
              <a:defRPr/>
            </a:pPr>
            <a:r>
              <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hlinkClick r:id="rId3"/>
              </a:rPr>
              <a:t>https://www.va.gov/wholehealth/</a:t>
            </a: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0"/>
              </a:spcBef>
              <a:spcAft>
                <a:spcPts val="600"/>
              </a:spcAft>
              <a:buClr>
                <a:srgbClr val="1CADE4"/>
              </a:buClr>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B0602020104020603"/>
              <a:ea typeface="+mn-ea"/>
              <a:cs typeface="+mn-cs"/>
            </a:endParaRPr>
          </a:p>
        </p:txBody>
      </p:sp>
      <p:pic>
        <p:nvPicPr>
          <p:cNvPr id="5" name="Content Placeholder 4">
            <a:extLst>
              <a:ext uri="{FF2B5EF4-FFF2-40B4-BE49-F238E27FC236}">
                <a16:creationId xmlns:a16="http://schemas.microsoft.com/office/drawing/2014/main" id="{9B054B5C-246E-DA03-9BD8-73FE9362320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43590" y="93689"/>
            <a:ext cx="5174974" cy="6124231"/>
          </a:xfrm>
          <a:prstGeom prst="rect">
            <a:avLst/>
          </a:prstGeom>
        </p:spPr>
      </p:pic>
    </p:spTree>
    <p:extLst>
      <p:ext uri="{BB962C8B-B14F-4D97-AF65-F5344CB8AC3E}">
        <p14:creationId xmlns:p14="http://schemas.microsoft.com/office/powerpoint/2010/main" val="2965921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F93EE2-7CE4-D418-070C-311F96B688FF}"/>
              </a:ext>
            </a:extLst>
          </p:cNvPr>
          <p:cNvSpPr>
            <a:spLocks noGrp="1"/>
          </p:cNvSpPr>
          <p:nvPr>
            <p:ph type="title"/>
          </p:nvPr>
        </p:nvSpPr>
        <p:spPr>
          <a:xfrm>
            <a:off x="990096" y="977900"/>
            <a:ext cx="6539558" cy="3327734"/>
          </a:xfrm>
        </p:spPr>
        <p:txBody>
          <a:bodyPr vert="horz" lIns="91440" tIns="45720" rIns="91440" bIns="45720" rtlCol="0" anchor="b">
            <a:normAutofit/>
          </a:bodyPr>
          <a:lstStyle/>
          <a:p>
            <a:r>
              <a:rPr lang="en-US" sz="5400" dirty="0"/>
              <a:t>MS Historical context and collaborative care </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93971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47" y="882532"/>
            <a:ext cx="6858001" cy="741758"/>
          </a:xfrm>
        </p:spPr>
        <p:txBody>
          <a:bodyPr>
            <a:normAutofit/>
          </a:bodyPr>
          <a:lstStyle/>
          <a:p>
            <a:r>
              <a:rPr lang="en-US" dirty="0"/>
              <a:t>What is Multiple Sclerosis? </a:t>
            </a:r>
          </a:p>
        </p:txBody>
      </p:sp>
      <p:pic>
        <p:nvPicPr>
          <p:cNvPr id="3074" name="Picture 2" descr="C:\Users\VHABALDuxM\AppData\Local\Microsoft\Windows\Temporary Internet Files\Content.IE5\34SHD0T8\Outline-body-aura[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12795" y="2069485"/>
            <a:ext cx="2171036" cy="363743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634262" y="2530605"/>
            <a:ext cx="136362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99895" y="2401622"/>
            <a:ext cx="773519"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Vision </a:t>
            </a:r>
          </a:p>
        </p:txBody>
      </p:sp>
      <p:cxnSp>
        <p:nvCxnSpPr>
          <p:cNvPr id="13" name="Straight Arrow Connector 12"/>
          <p:cNvCxnSpPr/>
          <p:nvPr/>
        </p:nvCxnSpPr>
        <p:spPr>
          <a:xfrm flipH="1">
            <a:off x="6390158" y="1897946"/>
            <a:ext cx="1291856" cy="3091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56996" y="1678601"/>
            <a:ext cx="1265275" cy="3462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Tw Cen MT" panose="020B0602020104020603"/>
                <a:ea typeface="+mn-ea"/>
                <a:cs typeface="+mn-cs"/>
              </a:rPr>
              <a:t>Cognitive</a:t>
            </a:r>
          </a:p>
        </p:txBody>
      </p:sp>
      <p:cxnSp>
        <p:nvCxnSpPr>
          <p:cNvPr id="19" name="Straight Arrow Connector 18"/>
          <p:cNvCxnSpPr>
            <a:cxnSpLocks/>
            <a:stCxn id="18" idx="3"/>
          </p:cNvCxnSpPr>
          <p:nvPr/>
        </p:nvCxnSpPr>
        <p:spPr>
          <a:xfrm>
            <a:off x="4557548" y="1947864"/>
            <a:ext cx="1141533" cy="2775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59249" y="1774742"/>
            <a:ext cx="1998296" cy="34624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Tw Cen MT" panose="020B0602020104020603"/>
                <a:ea typeface="+mn-ea"/>
                <a:cs typeface="+mn-cs"/>
              </a:rPr>
              <a:t>           Psychological</a:t>
            </a:r>
          </a:p>
        </p:txBody>
      </p:sp>
      <p:cxnSp>
        <p:nvCxnSpPr>
          <p:cNvPr id="25" name="Straight Arrow Connector 24"/>
          <p:cNvCxnSpPr>
            <a:cxnSpLocks/>
          </p:cNvCxnSpPr>
          <p:nvPr/>
        </p:nvCxnSpPr>
        <p:spPr>
          <a:xfrm flipV="1">
            <a:off x="4396622" y="3838001"/>
            <a:ext cx="1475534" cy="1475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571169" y="3645832"/>
            <a:ext cx="1104030" cy="55399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Bowel &amp; Bladder</a:t>
            </a:r>
          </a:p>
        </p:txBody>
      </p:sp>
      <p:sp>
        <p:nvSpPr>
          <p:cNvPr id="24" name="Right Brace 23"/>
          <p:cNvSpPr/>
          <p:nvPr/>
        </p:nvSpPr>
        <p:spPr>
          <a:xfrm>
            <a:off x="8169349" y="2458921"/>
            <a:ext cx="334926" cy="3230831"/>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6" name="TextBox 25"/>
          <p:cNvSpPr txBox="1"/>
          <p:nvPr/>
        </p:nvSpPr>
        <p:spPr>
          <a:xfrm>
            <a:off x="8504280" y="3704122"/>
            <a:ext cx="985883" cy="7848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Pain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Fatigue</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Weakness</a:t>
            </a:r>
          </a:p>
        </p:txBody>
      </p:sp>
      <p:cxnSp>
        <p:nvCxnSpPr>
          <p:cNvPr id="28" name="Straight Arrow Connector 27"/>
          <p:cNvCxnSpPr>
            <a:cxnSpLocks/>
          </p:cNvCxnSpPr>
          <p:nvPr/>
        </p:nvCxnSpPr>
        <p:spPr>
          <a:xfrm flipV="1">
            <a:off x="4113812" y="4068514"/>
            <a:ext cx="1062466" cy="2876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101399" y="4366145"/>
            <a:ext cx="1622792" cy="10783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142971" y="4223518"/>
            <a:ext cx="1104030" cy="992579"/>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Numbness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Tingling</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Spasticity</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4" name="Right Brace 43"/>
          <p:cNvSpPr/>
          <p:nvPr/>
        </p:nvSpPr>
        <p:spPr>
          <a:xfrm>
            <a:off x="6694081" y="4413933"/>
            <a:ext cx="255182" cy="118021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5" name="TextBox 44"/>
          <p:cNvSpPr txBox="1"/>
          <p:nvPr/>
        </p:nvSpPr>
        <p:spPr>
          <a:xfrm>
            <a:off x="7005357" y="4836685"/>
            <a:ext cx="614030"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Gait</a:t>
            </a:r>
          </a:p>
        </p:txBody>
      </p:sp>
      <p:cxnSp>
        <p:nvCxnSpPr>
          <p:cNvPr id="48" name="Straight Arrow Connector 47"/>
          <p:cNvCxnSpPr/>
          <p:nvPr/>
        </p:nvCxnSpPr>
        <p:spPr>
          <a:xfrm flipH="1">
            <a:off x="6338762" y="2518457"/>
            <a:ext cx="901110" cy="9750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304262" y="2324835"/>
            <a:ext cx="940982" cy="55399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Dizziness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Vertigo</a:t>
            </a:r>
          </a:p>
        </p:txBody>
      </p:sp>
      <p:cxnSp>
        <p:nvCxnSpPr>
          <p:cNvPr id="54" name="Straight Arrow Connector 53"/>
          <p:cNvCxnSpPr/>
          <p:nvPr/>
        </p:nvCxnSpPr>
        <p:spPr>
          <a:xfrm flipH="1" flipV="1">
            <a:off x="6193741" y="3992289"/>
            <a:ext cx="1245340" cy="85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7405184" y="3870580"/>
            <a:ext cx="777506"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Sexual</a:t>
            </a:r>
          </a:p>
        </p:txBody>
      </p:sp>
      <p:cxnSp>
        <p:nvCxnSpPr>
          <p:cNvPr id="62" name="Straight Arrow Connector 61"/>
          <p:cNvCxnSpPr>
            <a:cxnSpLocks/>
            <a:stCxn id="60" idx="3"/>
          </p:cNvCxnSpPr>
          <p:nvPr/>
        </p:nvCxnSpPr>
        <p:spPr>
          <a:xfrm flipV="1">
            <a:off x="4716427" y="2745659"/>
            <a:ext cx="1294513" cy="2819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935597" y="2866027"/>
            <a:ext cx="780830"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Speech</a:t>
            </a:r>
          </a:p>
        </p:txBody>
      </p:sp>
      <p:cxnSp>
        <p:nvCxnSpPr>
          <p:cNvPr id="64" name="Straight Arrow Connector 63"/>
          <p:cNvCxnSpPr/>
          <p:nvPr/>
        </p:nvCxnSpPr>
        <p:spPr>
          <a:xfrm flipH="1" flipV="1">
            <a:off x="6066386" y="2851389"/>
            <a:ext cx="1069237" cy="1704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183469" y="2905447"/>
            <a:ext cx="1106165"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Swallowing</a:t>
            </a:r>
          </a:p>
        </p:txBody>
      </p:sp>
      <p:cxnSp>
        <p:nvCxnSpPr>
          <p:cNvPr id="69" name="Straight Arrow Connector 68"/>
          <p:cNvCxnSpPr>
            <a:cxnSpLocks/>
          </p:cNvCxnSpPr>
          <p:nvPr/>
        </p:nvCxnSpPr>
        <p:spPr>
          <a:xfrm flipV="1">
            <a:off x="4634262" y="3189192"/>
            <a:ext cx="1363626" cy="2305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3723281" y="3275889"/>
            <a:ext cx="1310463" cy="32316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Tw Cen MT" panose="020B0602020104020603"/>
                <a:ea typeface="+mn-ea"/>
                <a:cs typeface="+mn-cs"/>
              </a:rPr>
              <a:t>Respiratory</a:t>
            </a:r>
            <a:r>
              <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
        <p:nvSpPr>
          <p:cNvPr id="3" name="TextBox 2">
            <a:extLst>
              <a:ext uri="{FF2B5EF4-FFF2-40B4-BE49-F238E27FC236}">
                <a16:creationId xmlns:a16="http://schemas.microsoft.com/office/drawing/2014/main" id="{463DEA56-B935-4758-885A-38F977B4DCCA}"/>
              </a:ext>
            </a:extLst>
          </p:cNvPr>
          <p:cNvSpPr txBox="1"/>
          <p:nvPr/>
        </p:nvSpPr>
        <p:spPr>
          <a:xfrm>
            <a:off x="9129196" y="1251561"/>
            <a:ext cx="2681804"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MS is a neurologic disease that manifests in a variety of physical, cognitive, and psychological symptoms that, over time, can vary widely within and between people with MS </a:t>
            </a:r>
          </a:p>
        </p:txBody>
      </p:sp>
      <p:sp>
        <p:nvSpPr>
          <p:cNvPr id="5" name="Star: 5 Points 4">
            <a:extLst>
              <a:ext uri="{FF2B5EF4-FFF2-40B4-BE49-F238E27FC236}">
                <a16:creationId xmlns:a16="http://schemas.microsoft.com/office/drawing/2014/main" id="{DC82AEDE-8BCB-4CEF-842A-4881D41B311F}"/>
              </a:ext>
            </a:extLst>
          </p:cNvPr>
          <p:cNvSpPr/>
          <p:nvPr/>
        </p:nvSpPr>
        <p:spPr>
          <a:xfrm>
            <a:off x="9193100" y="1278685"/>
            <a:ext cx="209643" cy="2057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C910A37D-94BB-41FC-B707-B5EEE1CC4C16}"/>
              </a:ext>
            </a:extLst>
          </p:cNvPr>
          <p:cNvSpPr/>
          <p:nvPr/>
        </p:nvSpPr>
        <p:spPr>
          <a:xfrm>
            <a:off x="398010" y="5394382"/>
            <a:ext cx="3537587" cy="1202068"/>
          </a:xfrm>
          <a:custGeom>
            <a:avLst/>
            <a:gdLst>
              <a:gd name="connsiteX0" fmla="*/ 0 w 3537587"/>
              <a:gd name="connsiteY0" fmla="*/ 0 h 1202068"/>
              <a:gd name="connsiteX1" fmla="*/ 3537587 w 3537587"/>
              <a:gd name="connsiteY1" fmla="*/ 0 h 1202068"/>
              <a:gd name="connsiteX2" fmla="*/ 3537587 w 3537587"/>
              <a:gd name="connsiteY2" fmla="*/ 1202068 h 1202068"/>
              <a:gd name="connsiteX3" fmla="*/ 0 w 3537587"/>
              <a:gd name="connsiteY3" fmla="*/ 1202068 h 1202068"/>
              <a:gd name="connsiteX4" fmla="*/ 0 w 3537587"/>
              <a:gd name="connsiteY4" fmla="*/ 0 h 120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587" h="1202068" fill="none" extrusionOk="0">
                <a:moveTo>
                  <a:pt x="0" y="0"/>
                </a:moveTo>
                <a:cubicBezTo>
                  <a:pt x="1454121" y="-33775"/>
                  <a:pt x="1824602" y="138873"/>
                  <a:pt x="3537587" y="0"/>
                </a:cubicBezTo>
                <a:cubicBezTo>
                  <a:pt x="3475665" y="232968"/>
                  <a:pt x="3456074" y="628143"/>
                  <a:pt x="3537587" y="1202068"/>
                </a:cubicBezTo>
                <a:cubicBezTo>
                  <a:pt x="2063318" y="1064738"/>
                  <a:pt x="1695786" y="1064212"/>
                  <a:pt x="0" y="1202068"/>
                </a:cubicBezTo>
                <a:cubicBezTo>
                  <a:pt x="-90733" y="1057428"/>
                  <a:pt x="-19055" y="552812"/>
                  <a:pt x="0" y="0"/>
                </a:cubicBezTo>
                <a:close/>
              </a:path>
              <a:path w="3537587" h="1202068" stroke="0" extrusionOk="0">
                <a:moveTo>
                  <a:pt x="0" y="0"/>
                </a:moveTo>
                <a:cubicBezTo>
                  <a:pt x="1534866" y="-101487"/>
                  <a:pt x="2225760" y="-162162"/>
                  <a:pt x="3537587" y="0"/>
                </a:cubicBezTo>
                <a:cubicBezTo>
                  <a:pt x="3472295" y="222395"/>
                  <a:pt x="3541641" y="1026148"/>
                  <a:pt x="3537587" y="1202068"/>
                </a:cubicBezTo>
                <a:cubicBezTo>
                  <a:pt x="2531275" y="1252133"/>
                  <a:pt x="961419" y="1043619"/>
                  <a:pt x="0" y="1202068"/>
                </a:cubicBezTo>
                <a:cubicBezTo>
                  <a:pt x="-70464" y="761027"/>
                  <a:pt x="-13740" y="196467"/>
                  <a:pt x="0" y="0"/>
                </a:cubicBezTo>
                <a:close/>
              </a:path>
            </a:pathLst>
          </a:custGeom>
          <a:ln>
            <a:solidFill>
              <a:schemeClr val="accent4"/>
            </a:solidFill>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w Cen MT" panose="020B0602020104020603"/>
                <a:ea typeface="+mn-ea"/>
                <a:cs typeface="+mn-cs"/>
              </a:rPr>
              <a:t>Comprehensive, collaborative care is key! </a:t>
            </a:r>
          </a:p>
        </p:txBody>
      </p:sp>
      <p:sp>
        <p:nvSpPr>
          <p:cNvPr id="10" name="TextBox 9">
            <a:extLst>
              <a:ext uri="{FF2B5EF4-FFF2-40B4-BE49-F238E27FC236}">
                <a16:creationId xmlns:a16="http://schemas.microsoft.com/office/drawing/2014/main" id="{DD1BE0BF-05C7-D0C2-4BE3-9E911E054574}"/>
              </a:ext>
            </a:extLst>
          </p:cNvPr>
          <p:cNvSpPr txBox="1"/>
          <p:nvPr/>
        </p:nvSpPr>
        <p:spPr>
          <a:xfrm>
            <a:off x="4335256" y="5826139"/>
            <a:ext cx="656826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hlinkClick r:id="rId4"/>
              </a:rPr>
              <a:t>CMSC_WhitePaper_Comprehensive_Care_in_MS.pdf (ymaws.com)</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
        <p:nvSpPr>
          <p:cNvPr id="11" name="TextBox 10">
            <a:extLst>
              <a:ext uri="{FF2B5EF4-FFF2-40B4-BE49-F238E27FC236}">
                <a16:creationId xmlns:a16="http://schemas.microsoft.com/office/drawing/2014/main" id="{E7DB3C33-1B14-F59D-8165-A30A135D0332}"/>
              </a:ext>
            </a:extLst>
          </p:cNvPr>
          <p:cNvSpPr txBox="1"/>
          <p:nvPr/>
        </p:nvSpPr>
        <p:spPr>
          <a:xfrm>
            <a:off x="4335255" y="6247922"/>
            <a:ext cx="775072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hlinkClick r:id="rId5"/>
              </a:rPr>
              <a:t>The Multiple Sclerosis Centers of Excellence: A Model of Excellence in the VA - PMC (nih.gov)</a:t>
            </a: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4420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BBBB-A2A6-45B6-BAEF-6147E528D6E0}"/>
              </a:ext>
            </a:extLst>
          </p:cNvPr>
          <p:cNvSpPr>
            <a:spLocks noGrp="1"/>
          </p:cNvSpPr>
          <p:nvPr>
            <p:ph type="title"/>
          </p:nvPr>
        </p:nvSpPr>
        <p:spPr>
          <a:xfrm>
            <a:off x="791737" y="548640"/>
            <a:ext cx="5751303" cy="1499616"/>
          </a:xfrm>
        </p:spPr>
        <p:txBody>
          <a:bodyPr>
            <a:normAutofit/>
          </a:bodyPr>
          <a:lstStyle/>
          <a:p>
            <a:r>
              <a:rPr lang="en-US" dirty="0"/>
              <a:t>Historical context of MS </a:t>
            </a:r>
          </a:p>
        </p:txBody>
      </p:sp>
      <p:sp>
        <p:nvSpPr>
          <p:cNvPr id="5" name="Content Placeholder 2"/>
          <p:cNvSpPr>
            <a:spLocks noGrp="1"/>
          </p:cNvSpPr>
          <p:nvPr>
            <p:ph idx="1"/>
          </p:nvPr>
        </p:nvSpPr>
        <p:spPr>
          <a:xfrm>
            <a:off x="791737" y="1745290"/>
            <a:ext cx="5442321" cy="4939990"/>
          </a:xfrm>
        </p:spPr>
        <p:txBody>
          <a:bodyPr>
            <a:normAutofit/>
          </a:bodyPr>
          <a:lstStyle/>
          <a:p>
            <a:pPr>
              <a:spcAft>
                <a:spcPts val="1200"/>
              </a:spcAft>
              <a:buFont typeface="Arial" panose="020B0604020202020204" pitchFamily="34" charset="0"/>
              <a:buChar char="•"/>
            </a:pPr>
            <a:r>
              <a:rPr lang="en-US" sz="2000" dirty="0"/>
              <a:t>Dr. Friedrich von Frerichs (1849)—first to note cognitive symptoms in MS, approximately 25 years after initial clinical description  </a:t>
            </a:r>
          </a:p>
          <a:p>
            <a:pPr>
              <a:spcAft>
                <a:spcPts val="1200"/>
              </a:spcAft>
              <a:buFont typeface="Arial" panose="020B0604020202020204" pitchFamily="34" charset="0"/>
              <a:buChar char="•"/>
            </a:pPr>
            <a:r>
              <a:rPr lang="en-US" sz="2000" dirty="0"/>
              <a:t>Jean-Martin Charcot (1868): “a marked enfeeblement of the memory; conceptions are formed slowly…” He also described psychiatric symptoms such as pathological laughing and crying, euphoria, mania, hallucinations, and depression. </a:t>
            </a:r>
          </a:p>
          <a:p>
            <a:pPr lvl="1">
              <a:spcAft>
                <a:spcPts val="1200"/>
              </a:spcAft>
              <a:buFont typeface="Arial" panose="020B0604020202020204" pitchFamily="34" charset="0"/>
              <a:buChar char="•"/>
            </a:pPr>
            <a:r>
              <a:rPr lang="en-US" sz="2000" dirty="0"/>
              <a:t>His patient, Mademoiselle V was characterized as having a fit of lypemania (severe depression), as well as hallucinations and paranoia. </a:t>
            </a:r>
          </a:p>
          <a:p>
            <a:pPr>
              <a:spcAft>
                <a:spcPts val="1200"/>
              </a:spcAft>
              <a:buFont typeface="Arial" panose="020B0604020202020204" pitchFamily="34" charset="0"/>
              <a:buChar char="•"/>
            </a:pPr>
            <a:r>
              <a:rPr lang="en-US" sz="2000" dirty="0"/>
              <a:t>Late 19</a:t>
            </a:r>
            <a:r>
              <a:rPr lang="en-US" sz="2000" baseline="30000" dirty="0"/>
              <a:t>th</a:t>
            </a:r>
            <a:r>
              <a:rPr lang="en-US" sz="2000" dirty="0"/>
              <a:t> and early 20</a:t>
            </a:r>
            <a:r>
              <a:rPr lang="en-US" sz="2000" baseline="30000" dirty="0"/>
              <a:t>th</a:t>
            </a:r>
            <a:r>
              <a:rPr lang="en-US" sz="2000" dirty="0"/>
              <a:t> century: cognitive dysfunction not consistently recognized as a symptom of MS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41" r="19998" b="1"/>
          <a:stretch/>
        </p:blipFill>
        <p:spPr>
          <a:xfrm>
            <a:off x="6408277" y="481264"/>
            <a:ext cx="2213811" cy="2855799"/>
          </a:xfrm>
          <a:prstGeom prst="rect">
            <a:avLst/>
          </a:prstGeom>
        </p:spPr>
      </p:pic>
      <p:sp>
        <p:nvSpPr>
          <p:cNvPr id="19" name="Rectangle 18">
            <a:extLst>
              <a:ext uri="{FF2B5EF4-FFF2-40B4-BE49-F238E27FC236}">
                <a16:creationId xmlns:a16="http://schemas.microsoft.com/office/drawing/2014/main" id="{F2F5D6BE-C38C-4A7F-9D39-638E45C82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E53BCA64-8A4A-4B39-A64D-DBA0F97E4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3" b="11366"/>
          <a:stretch/>
        </p:blipFill>
        <p:spPr>
          <a:xfrm>
            <a:off x="8776091" y="2503727"/>
            <a:ext cx="2931277" cy="3897073"/>
          </a:xfrm>
          <a:prstGeom prst="rect">
            <a:avLst/>
          </a:prstGeom>
        </p:spPr>
      </p:pic>
    </p:spTree>
    <p:extLst>
      <p:ext uri="{BB962C8B-B14F-4D97-AF65-F5344CB8AC3E}">
        <p14:creationId xmlns:p14="http://schemas.microsoft.com/office/powerpoint/2010/main" val="2483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BBBB-A2A6-45B6-BAEF-6147E528D6E0}"/>
              </a:ext>
            </a:extLst>
          </p:cNvPr>
          <p:cNvSpPr>
            <a:spLocks noGrp="1"/>
          </p:cNvSpPr>
          <p:nvPr>
            <p:ph type="title"/>
          </p:nvPr>
        </p:nvSpPr>
        <p:spPr>
          <a:xfrm>
            <a:off x="844062" y="585216"/>
            <a:ext cx="4912310" cy="1499616"/>
          </a:xfrm>
        </p:spPr>
        <p:txBody>
          <a:bodyPr>
            <a:normAutofit/>
          </a:bodyPr>
          <a:lstStyle/>
          <a:p>
            <a:r>
              <a:rPr lang="en-US" sz="3000" dirty="0"/>
              <a:t>What’s the Historical Significance of Cognitive and Psychological Symptoms in MS? </a:t>
            </a:r>
          </a:p>
        </p:txBody>
      </p:sp>
      <p:sp>
        <p:nvSpPr>
          <p:cNvPr id="5" name="Content Placeholder 2"/>
          <p:cNvSpPr>
            <a:spLocks noGrp="1"/>
          </p:cNvSpPr>
          <p:nvPr>
            <p:ph idx="1"/>
          </p:nvPr>
        </p:nvSpPr>
        <p:spPr>
          <a:xfrm>
            <a:off x="768054" y="2109216"/>
            <a:ext cx="5167003" cy="4748784"/>
          </a:xfrm>
        </p:spPr>
        <p:txBody>
          <a:bodyPr>
            <a:normAutofit fontScale="92500" lnSpcReduction="10000"/>
          </a:bodyPr>
          <a:lstStyle/>
          <a:p>
            <a:pPr>
              <a:spcAft>
                <a:spcPts val="1200"/>
              </a:spcAft>
            </a:pPr>
            <a:r>
              <a:rPr lang="en-US" sz="1600" dirty="0"/>
              <a:t>1946: The National MS Society was founded by Sylvia Lawry </a:t>
            </a:r>
          </a:p>
          <a:p>
            <a:pPr lvl="1">
              <a:spcAft>
                <a:spcPts val="1200"/>
              </a:spcAft>
            </a:pPr>
            <a:r>
              <a:rPr lang="en-US" sz="1600" dirty="0"/>
              <a:t>The NMSS remains a powerful force today and has extensive educational information and resources related to cognitive and psychological symptoms of MS. </a:t>
            </a:r>
          </a:p>
          <a:p>
            <a:pPr>
              <a:spcAft>
                <a:spcPts val="1200"/>
              </a:spcAft>
            </a:pPr>
            <a:r>
              <a:rPr lang="en-US" sz="1600" dirty="0"/>
              <a:t>1950s: Empirical research on the frequency of depression in individuals with MS commenced </a:t>
            </a:r>
          </a:p>
          <a:p>
            <a:pPr>
              <a:spcAft>
                <a:spcPts val="1200"/>
              </a:spcAft>
            </a:pPr>
            <a:r>
              <a:rPr lang="en-US" sz="1600" dirty="0"/>
              <a:t>1960s: Medical students typically taught that cognition </a:t>
            </a:r>
            <a:r>
              <a:rPr lang="en-US" sz="1600" b="1" u="sng" dirty="0"/>
              <a:t>not </a:t>
            </a:r>
            <a:r>
              <a:rPr lang="en-US" sz="1600" dirty="0"/>
              <a:t>affected in MS </a:t>
            </a:r>
          </a:p>
          <a:p>
            <a:pPr>
              <a:spcAft>
                <a:spcPts val="1200"/>
              </a:spcAft>
            </a:pPr>
            <a:r>
              <a:rPr lang="en-US" sz="1600" dirty="0"/>
              <a:t>1970s: Medical students taught that cognition </a:t>
            </a:r>
            <a:r>
              <a:rPr lang="en-US" sz="1600" b="1" u="sng" dirty="0"/>
              <a:t>may be </a:t>
            </a:r>
            <a:r>
              <a:rPr lang="en-US" sz="1600" dirty="0"/>
              <a:t>affected in a small proportion of individuals with MS (e.g., &lt;5%) </a:t>
            </a:r>
          </a:p>
          <a:p>
            <a:pPr>
              <a:spcAft>
                <a:spcPts val="1200"/>
              </a:spcAft>
            </a:pPr>
            <a:r>
              <a:rPr lang="en-US" sz="1600" dirty="0"/>
              <a:t>1980s: Increased awareness and empirical research related to cognitive and psychological symptoms associated with MS </a:t>
            </a:r>
          </a:p>
          <a:p>
            <a:pPr>
              <a:spcAft>
                <a:spcPts val="1200"/>
              </a:spcAft>
            </a:pPr>
            <a:r>
              <a:rPr lang="en-US" sz="1600" dirty="0"/>
              <a:t>1986: Consortium of Multiple Sclerosis Centers (CMSC) established and centered on team-based care for MS </a:t>
            </a:r>
          </a:p>
          <a:p>
            <a:pPr>
              <a:spcAft>
                <a:spcPts val="1200"/>
              </a:spcAft>
            </a:pPr>
            <a:endParaRPr lang="en-US" sz="1600" dirty="0"/>
          </a:p>
        </p:txBody>
      </p:sp>
      <p:sp>
        <p:nvSpPr>
          <p:cNvPr id="17" name="Rectangle 16">
            <a:extLst>
              <a:ext uri="{FF2B5EF4-FFF2-40B4-BE49-F238E27FC236}">
                <a16:creationId xmlns:a16="http://schemas.microsoft.com/office/drawing/2014/main" id="{2F6D48A6-724B-495A-89BB-DC186027C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380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A4181C4F-BA33-4970-80F5-1AB90E3B4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10" y="321731"/>
            <a:ext cx="3278619"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2" name="Picture 6" descr="image">
            <a:extLst>
              <a:ext uri="{FF2B5EF4-FFF2-40B4-BE49-F238E27FC236}">
                <a16:creationId xmlns:a16="http://schemas.microsoft.com/office/drawing/2014/main" id="{367FD0E3-C5DC-473B-B001-37F9E0E478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9894" y="959772"/>
            <a:ext cx="2958039" cy="23861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ED5684D9-D82E-427C-AFDD-DCB0B0F8F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513" y="311970"/>
            <a:ext cx="2028821" cy="1180366"/>
          </a:xfrm>
          <a:prstGeom prst="rect">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02BA58DB-4D3F-4324-9EB3-0C40D0325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72" y="1665817"/>
            <a:ext cx="2014462" cy="23181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02E98A8D-1BEA-4B96-AB7A-F34E4A834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5364" y="1958570"/>
            <a:ext cx="1708795" cy="1708795"/>
          </a:xfrm>
          <a:prstGeom prst="rect">
            <a:avLst/>
          </a:prstGeom>
        </p:spPr>
      </p:pic>
      <p:sp>
        <p:nvSpPr>
          <p:cNvPr id="25" name="Rectangle 24">
            <a:extLst>
              <a:ext uri="{FF2B5EF4-FFF2-40B4-BE49-F238E27FC236}">
                <a16:creationId xmlns:a16="http://schemas.microsoft.com/office/drawing/2014/main" id="{B698BF10-41D1-450D-AFDF-A43B2EB08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2442" cy="23122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2">
            <a:extLst>
              <a:ext uri="{FF2B5EF4-FFF2-40B4-BE49-F238E27FC236}">
                <a16:creationId xmlns:a16="http://schemas.microsoft.com/office/drawing/2014/main" id="{61ABCC72-4028-4C4D-BB6F-2161BAD300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69894" y="4613510"/>
            <a:ext cx="1789339" cy="140015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133BEDA-8F44-4EE1-AB2D-1710BC135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0" name="Picture 4">
            <a:extLst>
              <a:ext uri="{FF2B5EF4-FFF2-40B4-BE49-F238E27FC236}">
                <a16:creationId xmlns:a16="http://schemas.microsoft.com/office/drawing/2014/main" id="{10190EB0-69E1-4ECC-A0B2-9D0FA68B829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62802" y="4321464"/>
            <a:ext cx="2622354"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1E911C5-B10D-43E8-AA69-0904432EF4A1}"/>
              </a:ext>
            </a:extLst>
          </p:cNvPr>
          <p:cNvSpPr>
            <a:spLocks noGrp="1"/>
          </p:cNvSpPr>
          <p:nvPr>
            <p:ph type="sldNum" sz="quarter" idx="12"/>
          </p:nvPr>
        </p:nvSpPr>
        <p:spPr>
          <a:xfrm>
            <a:off x="10837333" y="6470704"/>
            <a:ext cx="973667" cy="274320"/>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A5F5CBC2-B0CB-4830-BB9F-AB16E23D55BB}" type="slidenum">
              <a:rPr kumimoji="0" lang="en-US" sz="1000" b="0" i="0" u="none" strike="noStrike" kern="1200" cap="none" spc="0" normalizeH="0" baseline="0" noProof="0">
                <a:ln>
                  <a:noFill/>
                </a:ln>
                <a:solidFill>
                  <a:srgbClr val="FFFFFF">
                    <a:alpha val="80000"/>
                  </a:srgb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18</a:t>
            </a:fld>
            <a:endParaRPr kumimoji="0" lang="en-US" sz="1000" b="0" i="0" u="none" strike="noStrike" kern="1200" cap="none" spc="0" normalizeH="0" baseline="0" noProof="0" dirty="0">
              <a:ln>
                <a:noFill/>
              </a:ln>
              <a:solidFill>
                <a:srgbClr val="FFFFFF">
                  <a:alpha val="80000"/>
                </a:srgbClr>
              </a:solidFill>
              <a:effectLst/>
              <a:uLnTx/>
              <a:uFillTx/>
              <a:latin typeface="Tw Cen MT Condensed" panose="020B0606020104020203"/>
              <a:ea typeface="+mn-ea"/>
              <a:cs typeface="+mn-cs"/>
            </a:endParaRPr>
          </a:p>
        </p:txBody>
      </p:sp>
      <p:sp>
        <p:nvSpPr>
          <p:cNvPr id="8" name="AutoShape 2" descr="Image result for Sylvia Lawry national MS society"/>
          <p:cNvSpPr>
            <a:spLocks noChangeAspect="1" noChangeArrowheads="1"/>
          </p:cNvSpPr>
          <p:nvPr/>
        </p:nvSpPr>
        <p:spPr bwMode="auto">
          <a:xfrm>
            <a:off x="1524000" y="-136525"/>
            <a:ext cx="11811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026" name="Picture 2" descr="Consortium of MS Centers Launches Mentorship Program">
            <a:extLst>
              <a:ext uri="{FF2B5EF4-FFF2-40B4-BE49-F238E27FC236}">
                <a16:creationId xmlns:a16="http://schemas.microsoft.com/office/drawing/2014/main" id="{6C3F0850-A9A3-A902-56AD-26C9D2B3C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3193" y="107186"/>
            <a:ext cx="1348279" cy="144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5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3F203E8-DF7E-8A48-ED9E-64CFE4E68339}"/>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Why multi- or inter-disciplinary care for ms? </a:t>
            </a:r>
          </a:p>
        </p:txBody>
      </p:sp>
      <p:graphicFrame>
        <p:nvGraphicFramePr>
          <p:cNvPr id="5" name="Content Placeholder 2">
            <a:extLst>
              <a:ext uri="{FF2B5EF4-FFF2-40B4-BE49-F238E27FC236}">
                <a16:creationId xmlns:a16="http://schemas.microsoft.com/office/drawing/2014/main" id="{3B61E46B-2ABD-3468-10FD-5400718F87C1}"/>
              </a:ext>
            </a:extLst>
          </p:cNvPr>
          <p:cNvGraphicFramePr>
            <a:graphicFrameLocks noGrp="1"/>
          </p:cNvGraphicFramePr>
          <p:nvPr>
            <p:ph idx="1"/>
          </p:nvPr>
        </p:nvGraphicFramePr>
        <p:xfrm>
          <a:off x="5291667" y="457200"/>
          <a:ext cx="6697133" cy="6238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964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3C064-3B9A-4B7D-9580-BCF3461225C6}"/>
              </a:ext>
            </a:extLst>
          </p:cNvPr>
          <p:cNvSpPr>
            <a:spLocks noGrp="1"/>
          </p:cNvSpPr>
          <p:nvPr>
            <p:ph type="title"/>
          </p:nvPr>
        </p:nvSpPr>
        <p:spPr/>
        <p:txBody>
          <a:bodyPr/>
          <a:lstStyle/>
          <a:p>
            <a:r>
              <a:rPr lang="en-US" b="1" dirty="0">
                <a:solidFill>
                  <a:schemeClr val="accent3"/>
                </a:solidFill>
              </a:rPr>
              <a:t>VA MS Centers of Excellence Mission</a:t>
            </a:r>
          </a:p>
        </p:txBody>
      </p:sp>
      <p:sp>
        <p:nvSpPr>
          <p:cNvPr id="3" name="Content Placeholder 2">
            <a:extLst>
              <a:ext uri="{FF2B5EF4-FFF2-40B4-BE49-F238E27FC236}">
                <a16:creationId xmlns:a16="http://schemas.microsoft.com/office/drawing/2014/main" id="{BE98BED1-A883-4CB6-9AE6-2F5CA919F654}"/>
              </a:ext>
            </a:extLst>
          </p:cNvPr>
          <p:cNvSpPr>
            <a:spLocks noGrp="1"/>
          </p:cNvSpPr>
          <p:nvPr>
            <p:ph idx="1"/>
          </p:nvPr>
        </p:nvSpPr>
        <p:spPr/>
        <p:txBody>
          <a:bodyPr anchor="t">
            <a:noAutofit/>
          </a:bodyPr>
          <a:lstStyle/>
          <a:p>
            <a:pPr marL="254788" indent="-220261">
              <a:lnSpc>
                <a:spcPct val="100000"/>
              </a:lnSpc>
              <a:buFont typeface="Arial" panose="020B0604020202020204" pitchFamily="34" charset="0"/>
              <a:buChar char="•"/>
            </a:pPr>
            <a:r>
              <a:rPr lang="en-US" sz="2800" dirty="0">
                <a:solidFill>
                  <a:srgbClr val="000000"/>
                </a:solidFill>
              </a:rPr>
              <a:t>Improve the quality and consistency of health care services delivered to Veterans with MS across the US.</a:t>
            </a:r>
            <a:endParaRPr lang="en-US" sz="2800" dirty="0">
              <a:solidFill>
                <a:srgbClr val="2E2E2E"/>
              </a:solidFill>
            </a:endParaRPr>
          </a:p>
          <a:p>
            <a:pPr marL="254788" indent="-220261">
              <a:lnSpc>
                <a:spcPct val="100000"/>
              </a:lnSpc>
              <a:buFont typeface="Arial" panose="020B0604020202020204" pitchFamily="34" charset="0"/>
              <a:buChar char="•"/>
            </a:pPr>
            <a:r>
              <a:rPr lang="en-US" sz="2800" dirty="0">
                <a:solidFill>
                  <a:srgbClr val="000000"/>
                </a:solidFill>
              </a:rPr>
              <a:t>Expand care coordination between VA medical facilities through the development of a national network of MS providers within the Veterans Health Administration.</a:t>
            </a:r>
            <a:endParaRPr lang="en-US" sz="2800" dirty="0">
              <a:solidFill>
                <a:srgbClr val="2E2E2E"/>
              </a:solidFill>
            </a:endParaRPr>
          </a:p>
        </p:txBody>
      </p:sp>
      <p:pic>
        <p:nvPicPr>
          <p:cNvPr id="5" name="Picture 4">
            <a:extLst>
              <a:ext uri="{FF2B5EF4-FFF2-40B4-BE49-F238E27FC236}">
                <a16:creationId xmlns:a16="http://schemas.microsoft.com/office/drawing/2014/main" id="{9B7D5F9B-1B1B-4BED-A303-0546E2927D8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47481" y="5562248"/>
            <a:ext cx="3897038" cy="816238"/>
          </a:xfrm>
          <a:prstGeom prst="rect">
            <a:avLst/>
          </a:prstGeom>
        </p:spPr>
      </p:pic>
    </p:spTree>
    <p:extLst>
      <p:ext uri="{BB962C8B-B14F-4D97-AF65-F5344CB8AC3E}">
        <p14:creationId xmlns:p14="http://schemas.microsoft.com/office/powerpoint/2010/main" val="126385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F93EE2-7CE4-D418-070C-311F96B688FF}"/>
              </a:ext>
            </a:extLst>
          </p:cNvPr>
          <p:cNvSpPr>
            <a:spLocks noGrp="1"/>
          </p:cNvSpPr>
          <p:nvPr>
            <p:ph type="title"/>
          </p:nvPr>
        </p:nvSpPr>
        <p:spPr>
          <a:xfrm>
            <a:off x="990096" y="977900"/>
            <a:ext cx="6539558" cy="3327734"/>
          </a:xfrm>
        </p:spPr>
        <p:txBody>
          <a:bodyPr vert="horz" lIns="91440" tIns="45720" rIns="91440" bIns="45720" rtlCol="0" anchor="b">
            <a:normAutofit/>
          </a:bodyPr>
          <a:lstStyle/>
          <a:p>
            <a:r>
              <a:rPr lang="en-US" sz="5400" dirty="0"/>
              <a:t>Epidemiology of ms </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5521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FD3B-B774-4F3A-B915-0C0C7EAE07DB}"/>
              </a:ext>
            </a:extLst>
          </p:cNvPr>
          <p:cNvSpPr>
            <a:spLocks noGrp="1"/>
          </p:cNvSpPr>
          <p:nvPr>
            <p:ph type="title"/>
          </p:nvPr>
        </p:nvSpPr>
        <p:spPr>
          <a:xfrm>
            <a:off x="1024128" y="585216"/>
            <a:ext cx="9720072" cy="1499616"/>
          </a:xfrm>
        </p:spPr>
        <p:txBody>
          <a:bodyPr>
            <a:normAutofit/>
          </a:bodyPr>
          <a:lstStyle/>
          <a:p>
            <a:r>
              <a:rPr lang="en-US" dirty="0"/>
              <a:t>Prevalence &amp; Incidence</a:t>
            </a:r>
          </a:p>
        </p:txBody>
      </p:sp>
      <p:graphicFrame>
        <p:nvGraphicFramePr>
          <p:cNvPr id="19" name="Content Placeholder 2">
            <a:extLst>
              <a:ext uri="{FF2B5EF4-FFF2-40B4-BE49-F238E27FC236}">
                <a16:creationId xmlns:a16="http://schemas.microsoft.com/office/drawing/2014/main" id="{F0B7B60F-4DB7-D9C1-FE3E-650A85FEFD28}"/>
              </a:ext>
            </a:extLst>
          </p:cNvPr>
          <p:cNvGraphicFramePr>
            <a:graphicFrameLocks noGrp="1"/>
          </p:cNvGraphicFramePr>
          <p:nvPr>
            <p:ph idx="1"/>
          </p:nvPr>
        </p:nvGraphicFramePr>
        <p:xfrm>
          <a:off x="863600" y="2084832"/>
          <a:ext cx="9880600" cy="4223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95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FB0FF669-AEED-57F7-1F12-CCFB97FC27A6}"/>
              </a:ext>
            </a:extLst>
          </p:cNvPr>
          <p:cNvPicPr>
            <a:picLocks noChangeAspect="1"/>
          </p:cNvPicPr>
          <p:nvPr/>
        </p:nvPicPr>
        <p:blipFill>
          <a:blip r:embed="rId3"/>
          <a:stretch>
            <a:fillRect/>
          </a:stretch>
        </p:blipFill>
        <p:spPr>
          <a:xfrm>
            <a:off x="204506" y="2363887"/>
            <a:ext cx="4065694" cy="19841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2AA40786-6963-B217-F806-397B5394A748}"/>
              </a:ext>
            </a:extLst>
          </p:cNvPr>
          <p:cNvPicPr>
            <a:picLocks noChangeAspect="1"/>
          </p:cNvPicPr>
          <p:nvPr/>
        </p:nvPicPr>
        <p:blipFill>
          <a:blip r:embed="rId4"/>
          <a:stretch>
            <a:fillRect/>
          </a:stretch>
        </p:blipFill>
        <p:spPr>
          <a:xfrm>
            <a:off x="4630579" y="135972"/>
            <a:ext cx="4665867" cy="18933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7235DDAD-C3C3-E70F-8179-4CFD90B820A2}"/>
              </a:ext>
            </a:extLst>
          </p:cNvPr>
          <p:cNvPicPr>
            <a:picLocks noChangeAspect="1"/>
          </p:cNvPicPr>
          <p:nvPr/>
        </p:nvPicPr>
        <p:blipFill>
          <a:blip r:embed="rId5"/>
          <a:stretch>
            <a:fillRect/>
          </a:stretch>
        </p:blipFill>
        <p:spPr>
          <a:xfrm>
            <a:off x="5717577" y="453628"/>
            <a:ext cx="3437299" cy="402237"/>
          </a:xfrm>
          <a:prstGeom prst="rect">
            <a:avLst/>
          </a:prstGeom>
        </p:spPr>
      </p:pic>
      <p:pic>
        <p:nvPicPr>
          <p:cNvPr id="11" name="Picture 10">
            <a:extLst>
              <a:ext uri="{FF2B5EF4-FFF2-40B4-BE49-F238E27FC236}">
                <a16:creationId xmlns:a16="http://schemas.microsoft.com/office/drawing/2014/main" id="{04569186-6D4F-D6BC-3D21-8CF153B4C91B}"/>
              </a:ext>
            </a:extLst>
          </p:cNvPr>
          <p:cNvPicPr>
            <a:picLocks noChangeAspect="1"/>
          </p:cNvPicPr>
          <p:nvPr/>
        </p:nvPicPr>
        <p:blipFill>
          <a:blip r:embed="rId6"/>
          <a:stretch>
            <a:fillRect/>
          </a:stretch>
        </p:blipFill>
        <p:spPr>
          <a:xfrm>
            <a:off x="4630579" y="2343003"/>
            <a:ext cx="4640184" cy="19841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a:extLst>
              <a:ext uri="{FF2B5EF4-FFF2-40B4-BE49-F238E27FC236}">
                <a16:creationId xmlns:a16="http://schemas.microsoft.com/office/drawing/2014/main" id="{2E28FB5D-9A7B-6805-145E-94739937534D}"/>
              </a:ext>
            </a:extLst>
          </p:cNvPr>
          <p:cNvPicPr>
            <a:picLocks noChangeAspect="1"/>
          </p:cNvPicPr>
          <p:nvPr/>
        </p:nvPicPr>
        <p:blipFill>
          <a:blip r:embed="rId7"/>
          <a:stretch>
            <a:fillRect/>
          </a:stretch>
        </p:blipFill>
        <p:spPr>
          <a:xfrm>
            <a:off x="185308" y="135972"/>
            <a:ext cx="4104090" cy="18933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a:extLst>
              <a:ext uri="{FF2B5EF4-FFF2-40B4-BE49-F238E27FC236}">
                <a16:creationId xmlns:a16="http://schemas.microsoft.com/office/drawing/2014/main" id="{23644E6A-EC48-67E8-7DA9-F4A8F3443B47}"/>
              </a:ext>
            </a:extLst>
          </p:cNvPr>
          <p:cNvPicPr>
            <a:picLocks noChangeAspect="1"/>
          </p:cNvPicPr>
          <p:nvPr/>
        </p:nvPicPr>
        <p:blipFill>
          <a:blip r:embed="rId8"/>
          <a:stretch>
            <a:fillRect/>
          </a:stretch>
        </p:blipFill>
        <p:spPr>
          <a:xfrm>
            <a:off x="204506" y="4682598"/>
            <a:ext cx="4084892" cy="203102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a16="http://schemas.microsoft.com/office/drawing/2014/main" id="{968AA562-ABFA-07DF-CDF6-F33632008931}"/>
              </a:ext>
            </a:extLst>
          </p:cNvPr>
          <p:cNvPicPr>
            <a:picLocks noChangeAspect="1"/>
          </p:cNvPicPr>
          <p:nvPr/>
        </p:nvPicPr>
        <p:blipFill>
          <a:blip r:embed="rId9"/>
          <a:stretch>
            <a:fillRect/>
          </a:stretch>
        </p:blipFill>
        <p:spPr>
          <a:xfrm>
            <a:off x="4630579" y="4651353"/>
            <a:ext cx="4665867" cy="20595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1" name="TextBox 20">
            <a:extLst>
              <a:ext uri="{FF2B5EF4-FFF2-40B4-BE49-F238E27FC236}">
                <a16:creationId xmlns:a16="http://schemas.microsoft.com/office/drawing/2014/main" id="{21859A36-3A52-31B0-D581-A28AAFBA5A7A}"/>
              </a:ext>
            </a:extLst>
          </p:cNvPr>
          <p:cNvSpPr txBox="1"/>
          <p:nvPr/>
        </p:nvSpPr>
        <p:spPr>
          <a:xfrm>
            <a:off x="9513652" y="66541"/>
            <a:ext cx="2602978" cy="6724918"/>
          </a:xfrm>
          <a:prstGeom prst="rect">
            <a:avLst/>
          </a:prstGeom>
          <a:solidFill>
            <a:schemeClr val="bg2">
              <a:lumMod val="90000"/>
            </a:schemeClr>
          </a:solidFill>
          <a:ln w="15875">
            <a:solidFill>
              <a:schemeClr val="tx1"/>
            </a:solidFill>
          </a:ln>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rPr>
              <a:t>MS previously regarded as a disease impacting White women </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rPr>
              <a:t>Historically, there has been limited inclusion of minoritized groups in MS epidemiologic research </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rPr>
              <a:t>More recent studies demonstrate that MS has affected White and Black Americans at similar rates for </a:t>
            </a:r>
            <a:r>
              <a:rPr kumimoji="0" lang="en-US" sz="1700" b="0" i="1" u="none" strike="noStrike" kern="1200" cap="none" spc="0" normalizeH="0" baseline="0" noProof="0" dirty="0">
                <a:ln>
                  <a:noFill/>
                </a:ln>
                <a:solidFill>
                  <a:prstClr val="black"/>
                </a:solidFill>
                <a:effectLst/>
                <a:uLnTx/>
                <a:uFillTx/>
                <a:latin typeface="Tw Cen MT" panose="020B0602020104020603"/>
                <a:ea typeface="+mn-ea"/>
                <a:cs typeface="+mn-cs"/>
              </a:rPr>
              <a:t>decades</a:t>
            </a: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rPr>
              <a:t>Lack of awareness of MS rates/symptom presentations in select groups </a:t>
            </a: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sym typeface="Wingdings" panose="05000000000000000000" pitchFamily="2" charset="2"/>
              </a:rPr>
              <a:t> delays in access to appropriate care  </a:t>
            </a:r>
            <a:endPar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kumimoji="0" lang="en-US" sz="1700" b="0" i="0" u="none" strike="noStrike" kern="1200" cap="none" spc="0" normalizeH="0" baseline="0" noProof="0" dirty="0">
                <a:ln>
                  <a:noFill/>
                </a:ln>
                <a:solidFill>
                  <a:prstClr val="black"/>
                </a:solidFill>
                <a:effectLst/>
                <a:uLnTx/>
                <a:uFillTx/>
                <a:latin typeface="Tw Cen MT" panose="020B0602020104020603"/>
                <a:ea typeface="+mn-ea"/>
                <a:cs typeface="+mn-cs"/>
              </a:rPr>
              <a:t>Evidence of worse clinical outcomes for some underrepresented populations </a:t>
            </a:r>
          </a:p>
        </p:txBody>
      </p:sp>
    </p:spTree>
    <p:extLst>
      <p:ext uri="{BB962C8B-B14F-4D97-AF65-F5344CB8AC3E}">
        <p14:creationId xmlns:p14="http://schemas.microsoft.com/office/powerpoint/2010/main" val="66224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F9AA4B-FBD9-D4FC-97D8-D7E6D95A43A1}"/>
              </a:ext>
            </a:extLst>
          </p:cNvPr>
          <p:cNvPicPr>
            <a:picLocks noChangeAspect="1"/>
          </p:cNvPicPr>
          <p:nvPr/>
        </p:nvPicPr>
        <p:blipFill>
          <a:blip r:embed="rId3"/>
          <a:stretch>
            <a:fillRect/>
          </a:stretch>
        </p:blipFill>
        <p:spPr>
          <a:xfrm>
            <a:off x="9772650" y="5474914"/>
            <a:ext cx="2419350" cy="1009650"/>
          </a:xfrm>
          <a:prstGeom prst="rect">
            <a:avLst/>
          </a:prstGeom>
        </p:spPr>
      </p:pic>
      <p:sp>
        <p:nvSpPr>
          <p:cNvPr id="2" name="Title 1">
            <a:extLst>
              <a:ext uri="{FF2B5EF4-FFF2-40B4-BE49-F238E27FC236}">
                <a16:creationId xmlns:a16="http://schemas.microsoft.com/office/drawing/2014/main" id="{8B5AC607-7977-9D0D-D78B-4A6E165A8C0D}"/>
              </a:ext>
            </a:extLst>
          </p:cNvPr>
          <p:cNvSpPr>
            <a:spLocks noGrp="1"/>
          </p:cNvSpPr>
          <p:nvPr>
            <p:ph type="title"/>
          </p:nvPr>
        </p:nvSpPr>
        <p:spPr>
          <a:xfrm>
            <a:off x="606552" y="35941"/>
            <a:ext cx="10515600" cy="1325563"/>
          </a:xfrm>
        </p:spPr>
        <p:txBody>
          <a:bodyPr/>
          <a:lstStyle/>
          <a:p>
            <a:r>
              <a:rPr lang="en-US" cap="all" dirty="0">
                <a:latin typeface="Tw Cen MT Condensed" panose="020B0606020104020203" pitchFamily="34" charset="0"/>
              </a:rPr>
              <a:t>Social determinants of health </a:t>
            </a:r>
          </a:p>
        </p:txBody>
      </p:sp>
      <p:sp>
        <p:nvSpPr>
          <p:cNvPr id="3" name="Content Placeholder 2">
            <a:extLst>
              <a:ext uri="{FF2B5EF4-FFF2-40B4-BE49-F238E27FC236}">
                <a16:creationId xmlns:a16="http://schemas.microsoft.com/office/drawing/2014/main" id="{ED52F563-5877-1557-1675-37CA4AEC095D}"/>
              </a:ext>
            </a:extLst>
          </p:cNvPr>
          <p:cNvSpPr>
            <a:spLocks noGrp="1"/>
          </p:cNvSpPr>
          <p:nvPr>
            <p:ph idx="1"/>
          </p:nvPr>
        </p:nvSpPr>
        <p:spPr>
          <a:xfrm>
            <a:off x="451104" y="1102112"/>
            <a:ext cx="10911840" cy="4351338"/>
          </a:xfrm>
        </p:spPr>
        <p:txBody>
          <a:bodyPr/>
          <a:lstStyle/>
          <a:p>
            <a:pPr>
              <a:buFont typeface="Wingdings" panose="05000000000000000000" pitchFamily="2" charset="2"/>
              <a:buChar char="v"/>
            </a:pPr>
            <a:r>
              <a:rPr lang="en-US" sz="1800" dirty="0">
                <a:effectLst/>
                <a:latin typeface="Tw Cen MT" panose="020B0602020104020603" pitchFamily="34" charset="0"/>
                <a:ea typeface="Calibri" panose="020F0502020204030204" pitchFamily="34" charset="0"/>
                <a:cs typeface="Times New Roman" panose="02020603050405020304" pitchFamily="18" charset="0"/>
              </a:rPr>
              <a:t>Non-medical factors that impact health outcomes, including the conditions in which people are born, develop, live, function in different roles, and age, are collectively referred to by the World Health Organization as social determinants of health (SDOH; </a:t>
            </a:r>
            <a:r>
              <a:rPr lang="en-US" sz="1800" u="sng" dirty="0">
                <a:solidFill>
                  <a:srgbClr val="0000FF"/>
                </a:solidFill>
                <a:effectLst/>
                <a:latin typeface="Tw Cen MT" panose="020B0602020104020603" pitchFamily="34" charset="0"/>
                <a:ea typeface="Calibri" panose="020F0502020204030204" pitchFamily="34" charset="0"/>
                <a:cs typeface="Times New Roman" panose="02020603050405020304" pitchFamily="18" charset="0"/>
                <a:hlinkClick r:id="rId4"/>
              </a:rPr>
              <a:t>Social determinants of health (who.int)</a:t>
            </a:r>
            <a:r>
              <a:rPr lang="en-US" sz="1800" dirty="0">
                <a:effectLst/>
                <a:latin typeface="Tw Cen MT" panose="020B0602020104020603" pitchFamily="34" charset="0"/>
                <a:ea typeface="Calibri" panose="020F0502020204030204" pitchFamily="34" charset="0"/>
                <a:cs typeface="Times New Roman" panose="02020603050405020304" pitchFamily="18" charset="0"/>
              </a:rPr>
              <a:t>).</a:t>
            </a:r>
            <a:endParaRPr lang="en-US" dirty="0">
              <a:latin typeface="Tw Cen MT" panose="020B0602020104020603" pitchFamily="34" charset="0"/>
            </a:endParaRPr>
          </a:p>
        </p:txBody>
      </p:sp>
      <p:pic>
        <p:nvPicPr>
          <p:cNvPr id="5" name="Picture 2" descr="Image showing the 5 domains of the social determinants of health: 1) education access and quality, 2) healthcare access and quality, 3) neighborhood and built environment, 4) social and community context and 5) economic stability">
            <a:extLst>
              <a:ext uri="{FF2B5EF4-FFF2-40B4-BE49-F238E27FC236}">
                <a16:creationId xmlns:a16="http://schemas.microsoft.com/office/drawing/2014/main" id="{270A3FD2-911C-F751-316F-C80DC44CE3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7849" y="2012192"/>
            <a:ext cx="8338350" cy="3993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D87AFC-91E6-5505-3124-7A56444DDC9D}"/>
              </a:ext>
            </a:extLst>
          </p:cNvPr>
          <p:cNvSpPr txBox="1"/>
          <p:nvPr/>
        </p:nvSpPr>
        <p:spPr>
          <a:xfrm>
            <a:off x="3187911" y="6050646"/>
            <a:ext cx="861974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Tw Cen MT" panose="020B0602020104020603" pitchFamily="34" charset="0"/>
                <a:ea typeface="+mn-ea"/>
                <a:cs typeface="+mn-cs"/>
                <a:hlinkClick r:id="rId6"/>
              </a:rPr>
              <a:t>https://www.cdc.gov/publichealthgateway/sdoh/index.html</a:t>
            </a:r>
            <a:endParaRPr kumimoji="0" lang="en-US" sz="1800" b="0" i="0" u="none" strike="noStrike" kern="1200" cap="none" spc="0" normalizeH="0" baseline="0" noProof="0" dirty="0">
              <a:ln>
                <a:noFill/>
              </a:ln>
              <a:solidFill>
                <a:srgbClr val="4472C4"/>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Tw Cen MT" panose="020B0602020104020603" pitchFamily="34" charset="0"/>
                <a:ea typeface="+mn-ea"/>
                <a:cs typeface="+mn-cs"/>
                <a:hlinkClick r:id="rId7"/>
              </a:rPr>
              <a:t>https://www.publichealthequity.org/</a:t>
            </a:r>
            <a:endParaRPr kumimoji="0" lang="en-US" sz="1800" b="0" i="0" u="none" strike="noStrike" kern="1200" cap="none" spc="0" normalizeH="0" baseline="0" noProof="0" dirty="0">
              <a:ln>
                <a:noFill/>
              </a:ln>
              <a:solidFill>
                <a:srgbClr val="4472C4"/>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102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8628E0-DFEF-88E3-565E-40A7E9DF7218}"/>
              </a:ext>
            </a:extLst>
          </p:cNvPr>
          <p:cNvSpPr/>
          <p:nvPr/>
        </p:nvSpPr>
        <p:spPr>
          <a:xfrm>
            <a:off x="167148" y="6407795"/>
            <a:ext cx="12024852" cy="461665"/>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Hood, C. M., K. P. Gennuso, G. R. Swain, and B. B. Catlin. 2016. County health rankings: Relationships between determinant factors and health outcomes.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72C4"/>
                </a:solidFill>
                <a:effectLst/>
                <a:uLnTx/>
                <a:uFillTx/>
                <a:latin typeface="Calibri" panose="020F0502020204030204"/>
                <a:ea typeface="+mn-ea"/>
                <a:cs typeface="+mn-cs"/>
              </a:rPr>
              <a:t>American Journal of Preventive Medicine</a:t>
            </a: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rPr>
              <a:t> 50(2):129-135. </a:t>
            </a:r>
            <a:r>
              <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hlinkClick r:id="rId3"/>
              </a:rPr>
              <a:t>https://doi.org/10.1016/j.amepre.2015.08.024</a:t>
            </a:r>
            <a:endParaRPr kumimoji="0" lang="en-US" sz="1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6" name="Google Shape;212;gde762bb18b_0_7" descr="Foundations of Health. See Notes for alternative text.">
            <a:extLst>
              <a:ext uri="{FF2B5EF4-FFF2-40B4-BE49-F238E27FC236}">
                <a16:creationId xmlns:a16="http://schemas.microsoft.com/office/drawing/2014/main" id="{C123CD92-E98D-2757-67D7-8D57107C735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53265" y="235975"/>
            <a:ext cx="6685936" cy="5171768"/>
          </a:xfrm>
          <a:prstGeom prst="rect">
            <a:avLst/>
          </a:prstGeom>
          <a:noFill/>
          <a:ln>
            <a:noFill/>
          </a:ln>
        </p:spPr>
      </p:pic>
      <p:sp>
        <p:nvSpPr>
          <p:cNvPr id="4" name="Arrow: Left 3">
            <a:extLst>
              <a:ext uri="{FF2B5EF4-FFF2-40B4-BE49-F238E27FC236}">
                <a16:creationId xmlns:a16="http://schemas.microsoft.com/office/drawing/2014/main" id="{932BE56F-7A65-6355-89BA-2066A1B1007E}"/>
              </a:ext>
            </a:extLst>
          </p:cNvPr>
          <p:cNvSpPr/>
          <p:nvPr/>
        </p:nvSpPr>
        <p:spPr>
          <a:xfrm>
            <a:off x="9499600" y="1046480"/>
            <a:ext cx="1148080" cy="6299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E97D2E-F1F7-0ED7-065E-BEF84C647DED}"/>
              </a:ext>
            </a:extLst>
          </p:cNvPr>
          <p:cNvSpPr txBox="1"/>
          <p:nvPr/>
        </p:nvSpPr>
        <p:spPr>
          <a:xfrm>
            <a:off x="8306334" y="2004537"/>
            <a:ext cx="3885666" cy="67191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https://www.countyhealthrankings.org/explore-health-rankings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pic>
        <p:nvPicPr>
          <p:cNvPr id="2" name="Content Placeholder 4">
            <a:extLst>
              <a:ext uri="{FF2B5EF4-FFF2-40B4-BE49-F238E27FC236}">
                <a16:creationId xmlns:a16="http://schemas.microsoft.com/office/drawing/2014/main" id="{046D9FB4-70B8-A58E-946D-E7C9B100D1E2}"/>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86771"/>
          <a:stretch/>
        </p:blipFill>
        <p:spPr>
          <a:xfrm>
            <a:off x="3075502" y="5502679"/>
            <a:ext cx="5174974" cy="810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692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C23416DF-B283-4D9F-A625-146552CA9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5">
            <a:extLst>
              <a:ext uri="{FF2B5EF4-FFF2-40B4-BE49-F238E27FC236}">
                <a16:creationId xmlns:a16="http://schemas.microsoft.com/office/drawing/2014/main" id="{73834904-4D9B-41F7-8DA6-0709FD9F7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C00D1207-ECAF-48E9-8834-2CE4D2198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1D2E3C52-528A-4049-BCAA-5460756B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F252509-719D-4864-8BDE-91C53E09B2D3}"/>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spc="200" dirty="0">
                <a:solidFill>
                  <a:srgbClr val="FFFFFF"/>
                </a:solidFill>
              </a:rPr>
              <a:t>Social determinants of health in ms  </a:t>
            </a:r>
          </a:p>
        </p:txBody>
      </p:sp>
      <p:sp useBgFill="1">
        <p:nvSpPr>
          <p:cNvPr id="1039" name="Rectangle 1038">
            <a:extLst>
              <a:ext uri="{FF2B5EF4-FFF2-40B4-BE49-F238E27FC236}">
                <a16:creationId xmlns:a16="http://schemas.microsoft.com/office/drawing/2014/main" id="{CD5B542C-8183-4445-AF4D-B23AAE329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D8377FEE-594D-8045-FC06-DBA9AEA958B0}"/>
              </a:ext>
            </a:extLst>
          </p:cNvPr>
          <p:cNvPicPr>
            <a:picLocks noChangeAspect="1"/>
          </p:cNvPicPr>
          <p:nvPr/>
        </p:nvPicPr>
        <p:blipFill>
          <a:blip r:embed="rId3"/>
          <a:stretch>
            <a:fillRect/>
          </a:stretch>
        </p:blipFill>
        <p:spPr>
          <a:xfrm>
            <a:off x="173591" y="970934"/>
            <a:ext cx="5868406" cy="2400711"/>
          </a:xfrm>
          <a:prstGeom prst="rect">
            <a:avLst/>
          </a:prstGeom>
        </p:spPr>
      </p:pic>
      <p:cxnSp>
        <p:nvCxnSpPr>
          <p:cNvPr id="1041" name="Straight Connector 1040">
            <a:extLst>
              <a:ext uri="{FF2B5EF4-FFF2-40B4-BE49-F238E27FC236}">
                <a16:creationId xmlns:a16="http://schemas.microsoft.com/office/drawing/2014/main" id="{84ED9B5A-5577-4CA5-97AA-0E5E2EA97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120282B-B098-3A30-F9E3-7ACB197216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3327" y="561085"/>
            <a:ext cx="5789196" cy="3719558"/>
          </a:xfrm>
          <a:prstGeom prst="rect">
            <a:avLst/>
          </a:prstGeom>
          <a:noFill/>
          <a:extLst>
            <a:ext uri="{909E8E84-426E-40DD-AFC4-6F175D3DCCD1}">
              <a14:hiddenFill xmlns:a14="http://schemas.microsoft.com/office/drawing/2010/main">
                <a:solidFill>
                  <a:srgbClr val="FFFFFF"/>
                </a:solidFill>
              </a14:hiddenFill>
            </a:ext>
          </a:extLst>
        </p:spPr>
      </p:pic>
      <p:cxnSp>
        <p:nvCxnSpPr>
          <p:cNvPr id="1043" name="Straight Connector 1042">
            <a:extLst>
              <a:ext uri="{FF2B5EF4-FFF2-40B4-BE49-F238E27FC236}">
                <a16:creationId xmlns:a16="http://schemas.microsoft.com/office/drawing/2014/main" id="{2724283B-587C-4A0E-A50E-B8914975B4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0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EF93EE2-7CE4-D418-070C-311F96B688FF}"/>
              </a:ext>
            </a:extLst>
          </p:cNvPr>
          <p:cNvSpPr>
            <a:spLocks noGrp="1"/>
          </p:cNvSpPr>
          <p:nvPr>
            <p:ph type="title"/>
          </p:nvPr>
        </p:nvSpPr>
        <p:spPr>
          <a:xfrm>
            <a:off x="990096" y="977900"/>
            <a:ext cx="6539558" cy="3327734"/>
          </a:xfrm>
        </p:spPr>
        <p:txBody>
          <a:bodyPr vert="horz" lIns="91440" tIns="45720" rIns="91440" bIns="45720" rtlCol="0" anchor="b">
            <a:normAutofit/>
          </a:bodyPr>
          <a:lstStyle/>
          <a:p>
            <a:r>
              <a:rPr lang="en-US" sz="5400" dirty="0"/>
              <a:t>Cognitive and psychology symptoms associated with ms </a:t>
            </a:r>
          </a:p>
        </p:txBody>
      </p:sp>
      <p:cxnSp>
        <p:nvCxnSpPr>
          <p:cNvPr id="17" name="Straight Connector 16">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8189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964788" y="804333"/>
            <a:ext cx="3391900" cy="5249334"/>
          </a:xfrm>
        </p:spPr>
        <p:txBody>
          <a:bodyPr>
            <a:normAutofit/>
          </a:bodyPr>
          <a:lstStyle/>
          <a:p>
            <a:pPr algn="r"/>
            <a:r>
              <a:rPr lang="en-US" sz="4600" dirty="0">
                <a:solidFill>
                  <a:srgbClr val="FFFFFF"/>
                </a:solidFill>
              </a:rPr>
              <a:t>Misconceptions About Cognition in MS</a:t>
            </a:r>
          </a:p>
        </p:txBody>
      </p:sp>
      <p:sp>
        <p:nvSpPr>
          <p:cNvPr id="3" name="Content Placeholder 2"/>
          <p:cNvSpPr>
            <a:spLocks noGrp="1"/>
          </p:cNvSpPr>
          <p:nvPr>
            <p:ph idx="1"/>
          </p:nvPr>
        </p:nvSpPr>
        <p:spPr>
          <a:xfrm>
            <a:off x="4654296" y="119270"/>
            <a:ext cx="7391930" cy="6738730"/>
          </a:xfrm>
        </p:spPr>
        <p:txBody>
          <a:bodyPr anchor="ctr">
            <a:noAutofit/>
          </a:bodyPr>
          <a:lstStyle/>
          <a:p>
            <a:pPr>
              <a:spcAft>
                <a:spcPts val="900"/>
              </a:spcAft>
            </a:pPr>
            <a:r>
              <a:rPr lang="en-US" sz="2000" b="1" i="1" dirty="0"/>
              <a:t>Cognitive dysfunction in MS is rare</a:t>
            </a:r>
          </a:p>
          <a:p>
            <a:pPr lvl="1">
              <a:spcAft>
                <a:spcPts val="900"/>
              </a:spcAft>
            </a:pPr>
            <a:r>
              <a:rPr lang="en-US" sz="2000" dirty="0"/>
              <a:t>Cognitive symptoms are evident in up to 70% of individuals with MS </a:t>
            </a:r>
          </a:p>
          <a:p>
            <a:pPr>
              <a:spcAft>
                <a:spcPts val="900"/>
              </a:spcAft>
            </a:pPr>
            <a:r>
              <a:rPr lang="en-US" sz="2000" b="1" i="1" dirty="0"/>
              <a:t>Cognitive dysfunction can be evaluated with a few open-ended questions</a:t>
            </a:r>
          </a:p>
          <a:p>
            <a:pPr lvl="1">
              <a:spcAft>
                <a:spcPts val="900"/>
              </a:spcAft>
            </a:pPr>
            <a:r>
              <a:rPr lang="en-US" sz="2000" dirty="0"/>
              <a:t>Formal neuropsychological evaluation is the gold standard for assessment of cognition</a:t>
            </a:r>
          </a:p>
          <a:p>
            <a:pPr>
              <a:spcAft>
                <a:spcPts val="900"/>
              </a:spcAft>
            </a:pPr>
            <a:r>
              <a:rPr lang="en-US" sz="2000" b="1" i="1" dirty="0"/>
              <a:t>Cognitive dysfunction is strongly associated with physical symptoms in MS</a:t>
            </a:r>
          </a:p>
          <a:p>
            <a:pPr lvl="1">
              <a:spcAft>
                <a:spcPts val="900"/>
              </a:spcAft>
            </a:pPr>
            <a:r>
              <a:rPr lang="en-US" sz="2000" dirty="0"/>
              <a:t>Cognitive and physical symptoms are only weakly related to one another </a:t>
            </a:r>
          </a:p>
          <a:p>
            <a:pPr>
              <a:spcAft>
                <a:spcPts val="900"/>
              </a:spcAft>
            </a:pPr>
            <a:r>
              <a:rPr lang="en-US" sz="2000" b="1" i="1" dirty="0"/>
              <a:t>Cognitive dysfunction is only apparent in people with progressive MS</a:t>
            </a:r>
          </a:p>
          <a:p>
            <a:pPr lvl="1">
              <a:spcAft>
                <a:spcPts val="900"/>
              </a:spcAft>
            </a:pPr>
            <a:r>
              <a:rPr lang="en-US" sz="2000" dirty="0"/>
              <a:t>Cognitive symptoms are common across MS subtypes </a:t>
            </a:r>
          </a:p>
          <a:p>
            <a:pPr>
              <a:spcAft>
                <a:spcPts val="900"/>
              </a:spcAft>
            </a:pPr>
            <a:r>
              <a:rPr lang="en-US" sz="2000" b="1" i="1" dirty="0"/>
              <a:t>Cognitive dysfunction in MS is similar to Alzheimer’s disease (AD)</a:t>
            </a:r>
          </a:p>
          <a:p>
            <a:pPr lvl="1">
              <a:spcAft>
                <a:spcPts val="900"/>
              </a:spcAft>
            </a:pPr>
            <a:r>
              <a:rPr lang="en-US" sz="2000" dirty="0"/>
              <a:t>Cognitive symptoms in MS are often distinct from those common in AD and typically milder </a:t>
            </a:r>
          </a:p>
        </p:txBody>
      </p:sp>
    </p:spTree>
    <p:extLst>
      <p:ext uri="{BB962C8B-B14F-4D97-AF65-F5344CB8AC3E}">
        <p14:creationId xmlns:p14="http://schemas.microsoft.com/office/powerpoint/2010/main" val="378701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BF837-6884-4B02-81BC-FB0852753291}"/>
              </a:ext>
            </a:extLst>
          </p:cNvPr>
          <p:cNvSpPr>
            <a:spLocks noGrp="1"/>
          </p:cNvSpPr>
          <p:nvPr>
            <p:ph type="title"/>
          </p:nvPr>
        </p:nvSpPr>
        <p:spPr>
          <a:xfrm>
            <a:off x="978500" y="606831"/>
            <a:ext cx="9225674" cy="1092686"/>
          </a:xfrm>
        </p:spPr>
        <p:txBody>
          <a:bodyPr>
            <a:normAutofit fontScale="90000"/>
          </a:bodyPr>
          <a:lstStyle/>
          <a:p>
            <a:r>
              <a:rPr lang="en-US" dirty="0"/>
              <a:t>Cognitive &amp; Psychological Symptoms in MS</a:t>
            </a:r>
          </a:p>
        </p:txBody>
      </p:sp>
      <p:sp>
        <p:nvSpPr>
          <p:cNvPr id="3" name="Content Placeholder 2">
            <a:extLst>
              <a:ext uri="{FF2B5EF4-FFF2-40B4-BE49-F238E27FC236}">
                <a16:creationId xmlns:a16="http://schemas.microsoft.com/office/drawing/2014/main" id="{BA1CDA68-4A73-4356-A932-7D10D866D5D9}"/>
              </a:ext>
            </a:extLst>
          </p:cNvPr>
          <p:cNvSpPr>
            <a:spLocks noGrp="1"/>
          </p:cNvSpPr>
          <p:nvPr>
            <p:ph idx="1"/>
          </p:nvPr>
        </p:nvSpPr>
        <p:spPr>
          <a:xfrm>
            <a:off x="978500" y="1672660"/>
            <a:ext cx="10832500" cy="4492014"/>
          </a:xfrm>
        </p:spPr>
        <p:txBody>
          <a:bodyPr>
            <a:normAutofit/>
          </a:bodyPr>
          <a:lstStyle/>
          <a:p>
            <a:pPr>
              <a:spcAft>
                <a:spcPts val="900"/>
              </a:spcAft>
              <a:buFont typeface="Arial" panose="020B0604020202020204" pitchFamily="34" charset="0"/>
              <a:buChar char="•"/>
            </a:pPr>
            <a:r>
              <a:rPr lang="en-US" sz="1900" dirty="0"/>
              <a:t>Historically, physical and sensory symptoms have garnered more attention and intervention from providers </a:t>
            </a:r>
          </a:p>
          <a:p>
            <a:pPr>
              <a:spcAft>
                <a:spcPts val="900"/>
              </a:spcAft>
              <a:buFont typeface="Arial" panose="020B0604020202020204" pitchFamily="34" charset="0"/>
              <a:buChar char="•"/>
            </a:pPr>
            <a:r>
              <a:rPr lang="en-US" sz="1900" dirty="0"/>
              <a:t>Cognitive and psychological symptoms have been under-recognized, inadequately assessed, and under-treated  </a:t>
            </a:r>
          </a:p>
          <a:p>
            <a:pPr lvl="1">
              <a:spcAft>
                <a:spcPts val="900"/>
              </a:spcAft>
              <a:buFont typeface="Arial" panose="020B0604020202020204" pitchFamily="34" charset="0"/>
              <a:buChar char="•"/>
            </a:pPr>
            <a:r>
              <a:rPr lang="en-US" sz="1900" dirty="0"/>
              <a:t>Symptoms are “invisible” and may be associated with stigma  </a:t>
            </a:r>
          </a:p>
          <a:p>
            <a:pPr>
              <a:spcAft>
                <a:spcPts val="900"/>
              </a:spcAft>
              <a:buFont typeface="Arial" panose="020B0604020202020204" pitchFamily="34" charset="0"/>
              <a:buChar char="•"/>
            </a:pPr>
            <a:r>
              <a:rPr lang="en-US" sz="1900" dirty="0"/>
              <a:t>Cognitive and psychological symptoms often emerge </a:t>
            </a:r>
            <a:r>
              <a:rPr lang="en-US" sz="1900" b="1" dirty="0">
                <a:solidFill>
                  <a:schemeClr val="accent4"/>
                </a:solidFill>
              </a:rPr>
              <a:t>early</a:t>
            </a:r>
            <a:r>
              <a:rPr lang="en-US" sz="1900" dirty="0"/>
              <a:t>, are </a:t>
            </a:r>
            <a:r>
              <a:rPr lang="en-US" sz="1900" b="1" dirty="0">
                <a:solidFill>
                  <a:srgbClr val="0070C0"/>
                </a:solidFill>
              </a:rPr>
              <a:t>common</a:t>
            </a:r>
            <a:r>
              <a:rPr lang="en-US" sz="1900" dirty="0"/>
              <a:t> across different types of MS, can </a:t>
            </a:r>
            <a:r>
              <a:rPr lang="en-US" sz="1900" b="1" dirty="0">
                <a:solidFill>
                  <a:srgbClr val="7030A0"/>
                </a:solidFill>
              </a:rPr>
              <a:t>persist </a:t>
            </a:r>
            <a:r>
              <a:rPr lang="en-US" sz="1900" dirty="0"/>
              <a:t>across the course of the disorder, and negatively impact a range of factors (e.g., </a:t>
            </a:r>
            <a:r>
              <a:rPr lang="en-US" sz="1900" b="1" i="1" dirty="0"/>
              <a:t>occupational</a:t>
            </a:r>
            <a:r>
              <a:rPr lang="en-US" sz="1900" dirty="0"/>
              <a:t> status, quality of life).  </a:t>
            </a:r>
          </a:p>
          <a:p>
            <a:pPr>
              <a:spcAft>
                <a:spcPts val="900"/>
              </a:spcAft>
            </a:pPr>
            <a:r>
              <a:rPr lang="en-US" sz="1900" dirty="0"/>
              <a:t>       </a:t>
            </a:r>
            <a:r>
              <a:rPr lang="en-US" sz="1900" dirty="0">
                <a:sym typeface="Wingdings" panose="05000000000000000000" pitchFamily="2" charset="2"/>
              </a:rPr>
              <a:t></a:t>
            </a:r>
            <a:r>
              <a:rPr lang="en-US" sz="1900" dirty="0"/>
              <a:t>These symptoms </a:t>
            </a:r>
            <a:r>
              <a:rPr lang="en-US" sz="1900" b="1" i="1" dirty="0"/>
              <a:t>can</a:t>
            </a:r>
            <a:r>
              <a:rPr lang="en-US" sz="1900" dirty="0"/>
              <a:t> be addressed. </a:t>
            </a:r>
          </a:p>
        </p:txBody>
      </p:sp>
      <p:pic>
        <p:nvPicPr>
          <p:cNvPr id="1028" name="Picture 4" descr="ᐈ Good stock images, Royalty Free good news photos | download on  Depositphotos®">
            <a:extLst>
              <a:ext uri="{FF2B5EF4-FFF2-40B4-BE49-F238E27FC236}">
                <a16:creationId xmlns:a16="http://schemas.microsoft.com/office/drawing/2014/main" id="{7B404398-1C1F-45A1-BAED-85BD4EC07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495" y="4904227"/>
            <a:ext cx="1894114" cy="12604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B18CE8-5776-4731-A439-1DBEB0E7B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349" y="4139845"/>
            <a:ext cx="3914775" cy="1528763"/>
          </a:xfrm>
          <a:prstGeom prst="rect">
            <a:avLst/>
          </a:prstGeom>
        </p:spPr>
      </p:pic>
    </p:spTree>
    <p:extLst>
      <p:ext uri="{BB962C8B-B14F-4D97-AF65-F5344CB8AC3E}">
        <p14:creationId xmlns:p14="http://schemas.microsoft.com/office/powerpoint/2010/main" val="261958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6A71-CDB1-418F-B1FA-3A0E25B53819}"/>
              </a:ext>
            </a:extLst>
          </p:cNvPr>
          <p:cNvSpPr>
            <a:spLocks noGrp="1"/>
          </p:cNvSpPr>
          <p:nvPr>
            <p:ph type="title"/>
          </p:nvPr>
        </p:nvSpPr>
        <p:spPr>
          <a:xfrm>
            <a:off x="1024128" y="585216"/>
            <a:ext cx="9720072" cy="1499616"/>
          </a:xfrm>
        </p:spPr>
        <p:txBody>
          <a:bodyPr>
            <a:normAutofit/>
          </a:bodyPr>
          <a:lstStyle/>
          <a:p>
            <a:r>
              <a:rPr lang="en-US" dirty="0"/>
              <a:t>Prevalence of Cognitive and psychological Symptoms in MS</a:t>
            </a:r>
          </a:p>
        </p:txBody>
      </p:sp>
      <p:graphicFrame>
        <p:nvGraphicFramePr>
          <p:cNvPr id="5" name="Content Placeholder 2">
            <a:extLst>
              <a:ext uri="{FF2B5EF4-FFF2-40B4-BE49-F238E27FC236}">
                <a16:creationId xmlns:a16="http://schemas.microsoft.com/office/drawing/2014/main" id="{70E27B11-19B9-3F8F-08E3-57965D04148D}"/>
              </a:ext>
            </a:extLst>
          </p:cNvPr>
          <p:cNvGraphicFramePr>
            <a:graphicFrameLocks noGrp="1"/>
          </p:cNvGraphicFramePr>
          <p:nvPr>
            <p:ph idx="1"/>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1525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069A-506D-495D-9C6D-6CC458845B5C}"/>
              </a:ext>
            </a:extLst>
          </p:cNvPr>
          <p:cNvSpPr>
            <a:spLocks noGrp="1"/>
          </p:cNvSpPr>
          <p:nvPr>
            <p:ph type="title"/>
          </p:nvPr>
        </p:nvSpPr>
        <p:spPr>
          <a:xfrm>
            <a:off x="1520757" y="1605064"/>
            <a:ext cx="3138025" cy="2725018"/>
          </a:xfrm>
        </p:spPr>
        <p:txBody>
          <a:bodyPr>
            <a:noAutofit/>
          </a:bodyPr>
          <a:lstStyle/>
          <a:p>
            <a:pPr>
              <a:lnSpc>
                <a:spcPct val="100000"/>
              </a:lnSpc>
            </a:pPr>
            <a:r>
              <a:rPr lang="en-US" sz="4050" b="1" dirty="0">
                <a:latin typeface="Arial"/>
                <a:cs typeface="Arial"/>
              </a:rPr>
              <a:t>Vision &amp; Mission Statements </a:t>
            </a:r>
            <a:endParaRPr lang="en-US" sz="4350" dirty="0"/>
          </a:p>
        </p:txBody>
      </p:sp>
      <p:sp>
        <p:nvSpPr>
          <p:cNvPr id="3" name="Content Placeholder 2">
            <a:extLst>
              <a:ext uri="{FF2B5EF4-FFF2-40B4-BE49-F238E27FC236}">
                <a16:creationId xmlns:a16="http://schemas.microsoft.com/office/drawing/2014/main" id="{EA6E1DAE-31CF-4416-8EAD-A422E5923AEA}"/>
              </a:ext>
            </a:extLst>
          </p:cNvPr>
          <p:cNvSpPr>
            <a:spLocks noGrp="1"/>
          </p:cNvSpPr>
          <p:nvPr>
            <p:ph idx="1"/>
          </p:nvPr>
        </p:nvSpPr>
        <p:spPr>
          <a:xfrm>
            <a:off x="5411391" y="653144"/>
            <a:ext cx="5259852" cy="5207908"/>
          </a:xfrm>
        </p:spPr>
        <p:txBody>
          <a:bodyPr vert="horz" lIns="68580" tIns="34290" rIns="68580" bIns="34290" rtlCol="0" anchor="t">
            <a:noAutofit/>
          </a:bodyPr>
          <a:lstStyle/>
          <a:p>
            <a:pPr marL="0" indent="0">
              <a:lnSpc>
                <a:spcPct val="100000"/>
              </a:lnSpc>
              <a:spcBef>
                <a:spcPts val="0"/>
              </a:spcBef>
              <a:buNone/>
            </a:pPr>
            <a:endParaRPr lang="en-US" sz="1950" dirty="0">
              <a:solidFill>
                <a:srgbClr val="000000"/>
              </a:solidFill>
              <a:latin typeface="Arial"/>
              <a:cs typeface="Arial"/>
            </a:endParaRPr>
          </a:p>
          <a:p>
            <a:pPr marL="0" indent="0">
              <a:lnSpc>
                <a:spcPct val="100000"/>
              </a:lnSpc>
              <a:buNone/>
            </a:pPr>
            <a:r>
              <a:rPr lang="en-US" dirty="0">
                <a:solidFill>
                  <a:srgbClr val="F58025"/>
                </a:solidFill>
              </a:rPr>
              <a:t>​​</a:t>
            </a:r>
            <a:r>
              <a:rPr lang="en-US" b="1" dirty="0">
                <a:solidFill>
                  <a:srgbClr val="F58025"/>
                </a:solidFill>
              </a:rPr>
              <a:t>Our Vision:</a:t>
            </a:r>
            <a:r>
              <a:rPr lang="en-US" dirty="0">
                <a:solidFill>
                  <a:srgbClr val="F58025"/>
                </a:solidFill>
              </a:rPr>
              <a:t> </a:t>
            </a:r>
          </a:p>
          <a:p>
            <a:pPr marL="0" indent="0">
              <a:lnSpc>
                <a:spcPct val="100000"/>
              </a:lnSpc>
              <a:buNone/>
            </a:pPr>
            <a:r>
              <a:rPr lang="en-US" dirty="0">
                <a:solidFill>
                  <a:srgbClr val="34312C"/>
                </a:solidFill>
              </a:rPr>
              <a:t>A World Free of MS.</a:t>
            </a:r>
          </a:p>
          <a:p>
            <a:pPr marL="0" indent="0">
              <a:lnSpc>
                <a:spcPct val="100000"/>
              </a:lnSpc>
              <a:buNone/>
            </a:pPr>
            <a:endParaRPr lang="en-US" sz="2800" dirty="0">
              <a:solidFill>
                <a:srgbClr val="34312C"/>
              </a:solidFill>
            </a:endParaRPr>
          </a:p>
          <a:p>
            <a:pPr marL="0" indent="0">
              <a:lnSpc>
                <a:spcPct val="100000"/>
              </a:lnSpc>
              <a:buNone/>
            </a:pPr>
            <a:r>
              <a:rPr lang="en-US" b="1" dirty="0">
                <a:solidFill>
                  <a:srgbClr val="F58025"/>
                </a:solidFill>
              </a:rPr>
              <a:t>Our Mission:  </a:t>
            </a:r>
          </a:p>
          <a:p>
            <a:pPr marL="0" indent="0">
              <a:lnSpc>
                <a:spcPct val="100000"/>
              </a:lnSpc>
              <a:buNone/>
            </a:pPr>
            <a:r>
              <a:rPr lang="en-US" dirty="0">
                <a:solidFill>
                  <a:srgbClr val="34312C"/>
                </a:solidFill>
              </a:rPr>
              <a:t>We will cure MS while empowering people affected by MS to live their best lives.</a:t>
            </a:r>
            <a:endParaRPr lang="en-US" dirty="0">
              <a:solidFill>
                <a:srgbClr val="231F20"/>
              </a:solidFill>
            </a:endParaRPr>
          </a:p>
        </p:txBody>
      </p:sp>
    </p:spTree>
    <p:extLst>
      <p:ext uri="{BB962C8B-B14F-4D97-AF65-F5344CB8AC3E}">
        <p14:creationId xmlns:p14="http://schemas.microsoft.com/office/powerpoint/2010/main" val="824078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EA1512-CF3F-A02E-2810-9A10FAAFB8D5}"/>
              </a:ext>
            </a:extLst>
          </p:cNvPr>
          <p:cNvSpPr/>
          <p:nvPr/>
        </p:nvSpPr>
        <p:spPr>
          <a:xfrm>
            <a:off x="899366" y="4136994"/>
            <a:ext cx="5414388" cy="239927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45E2644-9A6C-49DF-A4E7-A5BCFA1B8957}"/>
              </a:ext>
            </a:extLst>
          </p:cNvPr>
          <p:cNvSpPr>
            <a:spLocks noGrp="1"/>
          </p:cNvSpPr>
          <p:nvPr>
            <p:ph type="title"/>
          </p:nvPr>
        </p:nvSpPr>
        <p:spPr>
          <a:xfrm>
            <a:off x="1114181" y="4354497"/>
            <a:ext cx="4868459" cy="1964266"/>
          </a:xfrm>
        </p:spPr>
        <p:txBody>
          <a:bodyPr>
            <a:normAutofit/>
          </a:bodyPr>
          <a:lstStyle/>
          <a:p>
            <a:pPr algn="r"/>
            <a:r>
              <a:rPr lang="en-US" dirty="0">
                <a:solidFill>
                  <a:srgbClr val="FFFFFF"/>
                </a:solidFill>
              </a:rPr>
              <a:t>Onset, Course, and Severity of Cognitive Symptoms</a:t>
            </a:r>
          </a:p>
        </p:txBody>
      </p:sp>
      <p:sp>
        <p:nvSpPr>
          <p:cNvPr id="3" name="Content Placeholder 2">
            <a:extLst>
              <a:ext uri="{FF2B5EF4-FFF2-40B4-BE49-F238E27FC236}">
                <a16:creationId xmlns:a16="http://schemas.microsoft.com/office/drawing/2014/main" id="{684A416E-04A7-4031-BCDA-7AC950F1FE55}"/>
              </a:ext>
            </a:extLst>
          </p:cNvPr>
          <p:cNvSpPr>
            <a:spLocks noGrp="1"/>
          </p:cNvSpPr>
          <p:nvPr>
            <p:ph idx="1"/>
          </p:nvPr>
        </p:nvSpPr>
        <p:spPr>
          <a:xfrm>
            <a:off x="6430053" y="0"/>
            <a:ext cx="5530686" cy="6536265"/>
          </a:xfrm>
        </p:spPr>
        <p:txBody>
          <a:bodyPr anchor="ctr">
            <a:noAutofit/>
          </a:bodyPr>
          <a:lstStyle/>
          <a:p>
            <a:pPr>
              <a:spcAft>
                <a:spcPts val="1350"/>
              </a:spcAft>
              <a:buFont typeface="Wingdings" panose="05000000000000000000" pitchFamily="2" charset="2"/>
              <a:buChar char="§"/>
            </a:pPr>
            <a:r>
              <a:rPr lang="en-US" sz="1800" dirty="0"/>
              <a:t>Cognitive symptoms tend to emerge gradually, early in the disease course</a:t>
            </a:r>
          </a:p>
          <a:p>
            <a:pPr lvl="1">
              <a:spcAft>
                <a:spcPts val="1350"/>
              </a:spcAft>
            </a:pPr>
            <a:r>
              <a:rPr lang="en-US" dirty="0"/>
              <a:t>In fact…cognitive impairment appears to predate the appearance of structural abnormalities on magnetic resonance imaging (MRI) and may serve as an early marker of disease activity (Cortese, et al., 2016)</a:t>
            </a:r>
          </a:p>
          <a:p>
            <a:pPr>
              <a:spcAft>
                <a:spcPts val="1350"/>
              </a:spcAft>
              <a:buFont typeface="Wingdings" panose="05000000000000000000" pitchFamily="2" charset="2"/>
              <a:buChar char="§"/>
            </a:pPr>
            <a:r>
              <a:rPr lang="en-US" sz="1800" dirty="0"/>
              <a:t>The majority of individuals with MS experience </a:t>
            </a:r>
            <a:r>
              <a:rPr lang="en-US" sz="1800" b="1" dirty="0"/>
              <a:t>mild </a:t>
            </a:r>
            <a:r>
              <a:rPr lang="en-US" sz="1800" dirty="0"/>
              <a:t>cognitive symptoms </a:t>
            </a:r>
          </a:p>
          <a:p>
            <a:pPr>
              <a:spcAft>
                <a:spcPts val="1350"/>
              </a:spcAft>
              <a:buFont typeface="Wingdings" panose="05000000000000000000" pitchFamily="2" charset="2"/>
              <a:buChar char="§"/>
            </a:pPr>
            <a:r>
              <a:rPr lang="en-US" sz="1800" dirty="0"/>
              <a:t>Cognitive symptoms are not ameliorated with disease-modifying treatments (DMTs) </a:t>
            </a:r>
          </a:p>
          <a:p>
            <a:pPr>
              <a:spcAft>
                <a:spcPts val="1350"/>
              </a:spcAft>
              <a:buFont typeface="Wingdings" panose="05000000000000000000" pitchFamily="2" charset="2"/>
              <a:buChar char="§"/>
            </a:pPr>
            <a:r>
              <a:rPr lang="en-US" sz="1800" dirty="0"/>
              <a:t>Some evidence that cognitive symptoms </a:t>
            </a:r>
            <a:r>
              <a:rPr lang="en-US" sz="1800" b="1" dirty="0"/>
              <a:t>increase </a:t>
            </a:r>
            <a:r>
              <a:rPr lang="en-US" sz="1800" dirty="0"/>
              <a:t>during MS relapses and cognitive function does not return to pre-relapse levels  (e.g., Morrow et al., 2011) </a:t>
            </a:r>
          </a:p>
          <a:p>
            <a:pPr>
              <a:spcAft>
                <a:spcPts val="1350"/>
              </a:spcAft>
              <a:buFont typeface="Wingdings" panose="05000000000000000000" pitchFamily="2" charset="2"/>
              <a:buChar char="§"/>
            </a:pPr>
            <a:r>
              <a:rPr lang="en-US" sz="1800" dirty="0"/>
              <a:t>Cognitive symptoms are more frequent and often more severe in the progressive variants of the disease and in patients with comorbidities (e.g., cerebrovascular disease, other autoimmune conditions, etc.) </a:t>
            </a:r>
          </a:p>
        </p:txBody>
      </p:sp>
      <p:pic>
        <p:nvPicPr>
          <p:cNvPr id="11" name="Picture 10" descr="Diagram&#10;&#10;Description automatically generated with medium confidence">
            <a:extLst>
              <a:ext uri="{FF2B5EF4-FFF2-40B4-BE49-F238E27FC236}">
                <a16:creationId xmlns:a16="http://schemas.microsoft.com/office/drawing/2014/main" id="{CBD8C9CE-4536-C538-0844-A7AA93F89257}"/>
              </a:ext>
            </a:extLst>
          </p:cNvPr>
          <p:cNvPicPr>
            <a:picLocks noChangeAspect="1"/>
          </p:cNvPicPr>
          <p:nvPr/>
        </p:nvPicPr>
        <p:blipFill>
          <a:blip r:embed="rId3"/>
          <a:stretch>
            <a:fillRect/>
          </a:stretch>
        </p:blipFill>
        <p:spPr>
          <a:xfrm>
            <a:off x="839972" y="239697"/>
            <a:ext cx="5590080" cy="3897297"/>
          </a:xfrm>
          <a:prstGeom prst="rect">
            <a:avLst/>
          </a:prstGeom>
          <a:ln>
            <a:noFill/>
          </a:ln>
          <a:effectLst>
            <a:softEdge rad="112500"/>
          </a:effectLst>
        </p:spPr>
      </p:pic>
    </p:spTree>
    <p:extLst>
      <p:ext uri="{BB962C8B-B14F-4D97-AF65-F5344CB8AC3E}">
        <p14:creationId xmlns:p14="http://schemas.microsoft.com/office/powerpoint/2010/main" val="139017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0E19-CB4A-433D-8278-AAC7F107052A}"/>
              </a:ext>
            </a:extLst>
          </p:cNvPr>
          <p:cNvSpPr>
            <a:spLocks noGrp="1"/>
          </p:cNvSpPr>
          <p:nvPr>
            <p:ph type="title"/>
          </p:nvPr>
        </p:nvSpPr>
        <p:spPr/>
        <p:txBody>
          <a:bodyPr/>
          <a:lstStyle/>
          <a:p>
            <a:r>
              <a:rPr lang="en-US" dirty="0"/>
              <a:t>What are the Most Common Cognitive Symptoms in MS? </a:t>
            </a:r>
          </a:p>
        </p:txBody>
      </p:sp>
      <p:sp>
        <p:nvSpPr>
          <p:cNvPr id="4" name="Slide Number Placeholder 3">
            <a:extLst>
              <a:ext uri="{FF2B5EF4-FFF2-40B4-BE49-F238E27FC236}">
                <a16:creationId xmlns:a16="http://schemas.microsoft.com/office/drawing/2014/main" id="{9E0BD43D-5D79-49F0-92FF-AF6AF056FCFE}"/>
              </a:ext>
            </a:extLst>
          </p:cNvPr>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A5F5CBC2-B0CB-4830-BB9F-AB16E23D55BB}" type="slidenum">
              <a:rPr kumimoji="0" lang="en-US" sz="1000" b="0" i="0" u="none" strike="noStrike" kern="1200" cap="none" spc="0" normalizeH="0" baseline="0" noProof="0">
                <a:ln>
                  <a:noFill/>
                </a:ln>
                <a:solidFill>
                  <a:prstClr val="black">
                    <a:tint val="75000"/>
                  </a:prstClr>
                </a:solidFill>
                <a:effectLst/>
                <a:uLnTx/>
                <a:uFillTx/>
                <a:latin typeface="Tw Cen MT Condensed" panose="020B0606020104020203"/>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black">
                  <a:tint val="75000"/>
                </a:prstClr>
              </a:solidFill>
              <a:effectLst/>
              <a:uLnTx/>
              <a:uFillTx/>
              <a:latin typeface="Tw Cen MT Condensed" panose="020B0606020104020203"/>
              <a:ea typeface="+mn-ea"/>
              <a:cs typeface="+mn-cs"/>
            </a:endParaRPr>
          </a:p>
        </p:txBody>
      </p:sp>
      <p:graphicFrame>
        <p:nvGraphicFramePr>
          <p:cNvPr id="6" name="Diagram 5">
            <a:extLst>
              <a:ext uri="{FF2B5EF4-FFF2-40B4-BE49-F238E27FC236}">
                <a16:creationId xmlns:a16="http://schemas.microsoft.com/office/drawing/2014/main" id="{A2E3B0D2-F516-4369-8E78-665460092D05}"/>
              </a:ext>
            </a:extLst>
          </p:cNvPr>
          <p:cNvGraphicFramePr/>
          <p:nvPr/>
        </p:nvGraphicFramePr>
        <p:xfrm>
          <a:off x="1175809" y="2217822"/>
          <a:ext cx="6777344" cy="4054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F16D85B-9355-43A5-9D5E-64D2E81ED456}"/>
              </a:ext>
            </a:extLst>
          </p:cNvPr>
          <p:cNvSpPr txBox="1"/>
          <p:nvPr/>
        </p:nvSpPr>
        <p:spPr>
          <a:xfrm>
            <a:off x="8197702" y="2913321"/>
            <a:ext cx="3613298"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 of new information especially impacted. With increased exposure to and repetition of information, recall, retention, and recognition often intact. </a:t>
            </a:r>
          </a:p>
        </p:txBody>
      </p:sp>
    </p:spTree>
    <p:extLst>
      <p:ext uri="{BB962C8B-B14F-4D97-AF65-F5344CB8AC3E}">
        <p14:creationId xmlns:p14="http://schemas.microsoft.com/office/powerpoint/2010/main" val="29366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39FFC-7CB2-480E-8D5E-4C0E7ABCE387}"/>
              </a:ext>
            </a:extLst>
          </p:cNvPr>
          <p:cNvSpPr>
            <a:spLocks noGrp="1"/>
          </p:cNvSpPr>
          <p:nvPr>
            <p:ph type="title"/>
          </p:nvPr>
        </p:nvSpPr>
        <p:spPr>
          <a:xfrm>
            <a:off x="870715" y="569333"/>
            <a:ext cx="7527238" cy="1124712"/>
          </a:xfrm>
        </p:spPr>
        <p:txBody>
          <a:bodyPr>
            <a:normAutofit fontScale="90000"/>
          </a:bodyPr>
          <a:lstStyle/>
          <a:p>
            <a:r>
              <a:rPr lang="en-US" dirty="0"/>
              <a:t>Why is Objective Cognitive Assessment Important (CONT.)? </a:t>
            </a:r>
          </a:p>
        </p:txBody>
      </p:sp>
      <p:sp>
        <p:nvSpPr>
          <p:cNvPr id="3" name="Content Placeholder 2">
            <a:extLst>
              <a:ext uri="{FF2B5EF4-FFF2-40B4-BE49-F238E27FC236}">
                <a16:creationId xmlns:a16="http://schemas.microsoft.com/office/drawing/2014/main" id="{8AD24F29-FC56-43FA-8EA3-11B98D11814A}"/>
              </a:ext>
            </a:extLst>
          </p:cNvPr>
          <p:cNvSpPr>
            <a:spLocks noGrp="1"/>
          </p:cNvSpPr>
          <p:nvPr>
            <p:ph idx="1"/>
          </p:nvPr>
        </p:nvSpPr>
        <p:spPr>
          <a:xfrm>
            <a:off x="870715" y="1756996"/>
            <a:ext cx="6583415" cy="4531671"/>
          </a:xfrm>
        </p:spPr>
        <p:txBody>
          <a:bodyPr>
            <a:normAutofit fontScale="92500"/>
          </a:bodyPr>
          <a:lstStyle/>
          <a:p>
            <a:pPr>
              <a:spcAft>
                <a:spcPts val="900"/>
              </a:spcAft>
            </a:pPr>
            <a:r>
              <a:rPr lang="en-US" sz="2100" dirty="0"/>
              <a:t>*Per AAN, clinicians typically unable to detect cognitive impairment based on routine neurologic evaluation and interview </a:t>
            </a:r>
          </a:p>
          <a:p>
            <a:pPr>
              <a:spcAft>
                <a:spcPts val="900"/>
              </a:spcAft>
            </a:pPr>
            <a:r>
              <a:rPr lang="en-US" sz="2100" dirty="0"/>
              <a:t>Disability in MS is typically captured with the Expanded Disability Status Scale (EDSS) which relies primarily on clinician’s perception of cognition (or report of an informant)</a:t>
            </a:r>
          </a:p>
          <a:p>
            <a:pPr lvl="1">
              <a:spcAft>
                <a:spcPts val="900"/>
              </a:spcAft>
            </a:pPr>
            <a:r>
              <a:rPr lang="en-US" sz="2100" dirty="0"/>
              <a:t>Studies have shown that when objective measures are used to assess cognition to inform EDSS score, the total score changes  </a:t>
            </a:r>
          </a:p>
          <a:p>
            <a:pPr>
              <a:spcAft>
                <a:spcPts val="900"/>
              </a:spcAft>
            </a:pPr>
            <a:r>
              <a:rPr lang="en-US" sz="2100" dirty="0"/>
              <a:t>The National MS Society and AAN recommend </a:t>
            </a:r>
            <a:r>
              <a:rPr lang="en-US" sz="2100" b="1" i="1" u="sng" dirty="0"/>
              <a:t>at least</a:t>
            </a:r>
            <a:r>
              <a:rPr lang="en-US" sz="2100" b="1" i="1" dirty="0"/>
              <a:t> </a:t>
            </a:r>
            <a:r>
              <a:rPr lang="en-US" sz="2100" dirty="0"/>
              <a:t>annual cognitive evaluation </a:t>
            </a:r>
          </a:p>
          <a:p>
            <a:pPr lvl="1">
              <a:spcAft>
                <a:spcPts val="900"/>
              </a:spcAft>
            </a:pPr>
            <a:r>
              <a:rPr lang="en-US" sz="2100" dirty="0"/>
              <a:t>NMSS Guidelines (also endorsed by Consortium of Multiple Sclerosis Clinical Centers and the International Multiple Sclerosis Cognition Society): Kalb et al., 2018: </a:t>
            </a:r>
            <a:r>
              <a:rPr lang="en-US" sz="2100" dirty="0">
                <a:hlinkClick r:id="rId3"/>
              </a:rPr>
              <a:t>https://pubmed.ncbi.nlm.nih.gov/30303036/</a:t>
            </a:r>
            <a:endParaRPr lang="en-US" sz="2100" dirty="0"/>
          </a:p>
          <a:p>
            <a:pPr lvl="1">
              <a:spcAft>
                <a:spcPts val="900"/>
              </a:spcAft>
            </a:pPr>
            <a:endParaRPr lang="en-US" sz="1050" dirty="0"/>
          </a:p>
          <a:p>
            <a:pPr>
              <a:spcAft>
                <a:spcPts val="900"/>
              </a:spcAft>
            </a:pPr>
            <a:endParaRPr lang="en-US" sz="1050" dirty="0"/>
          </a:p>
        </p:txBody>
      </p:sp>
      <p:sp>
        <p:nvSpPr>
          <p:cNvPr id="4" name="Slide Number Placeholder 3">
            <a:extLst>
              <a:ext uri="{FF2B5EF4-FFF2-40B4-BE49-F238E27FC236}">
                <a16:creationId xmlns:a16="http://schemas.microsoft.com/office/drawing/2014/main" id="{7772D2FC-3059-4694-8227-502B1A4AF95D}"/>
              </a:ext>
            </a:extLst>
          </p:cNvPr>
          <p:cNvSpPr>
            <a:spLocks noGrp="1"/>
          </p:cNvSpPr>
          <p:nvPr>
            <p:ph type="sldNum" sz="quarter" idx="12"/>
          </p:nvPr>
        </p:nvSpPr>
        <p:spPr>
          <a:xfrm>
            <a:off x="9652000" y="5710278"/>
            <a:ext cx="730250" cy="205740"/>
          </a:xfrm>
        </p:spPr>
        <p:txBody>
          <a:bodyPr>
            <a:normAutofit fontScale="92500" lnSpcReduction="20000"/>
          </a:bodyPr>
          <a:lstStyle/>
          <a:p>
            <a:pPr marL="0" marR="0" lvl="0" indent="0" algn="l" defTabSz="342900" rtl="0" eaLnBrk="1" fontAlgn="auto" latinLnBrk="0" hangingPunct="1">
              <a:lnSpc>
                <a:spcPct val="100000"/>
              </a:lnSpc>
              <a:spcBef>
                <a:spcPts val="0"/>
              </a:spcBef>
              <a:spcAft>
                <a:spcPts val="450"/>
              </a:spcAft>
              <a:buClrTx/>
              <a:buSzTx/>
              <a:buFontTx/>
              <a:buNone/>
              <a:tabLst/>
              <a:defRPr/>
            </a:pPr>
            <a:fld id="{A5F5CBC2-B0CB-4830-BB9F-AB16E23D55BB}" type="slidenum">
              <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rPr>
              <a:pPr marL="0" marR="0" lvl="0" indent="0" algn="l" defTabSz="342900" rtl="0" eaLnBrk="1" fontAlgn="auto" latinLnBrk="0" hangingPunct="1">
                <a:lnSpc>
                  <a:spcPct val="100000"/>
                </a:lnSpc>
                <a:spcBef>
                  <a:spcPts val="0"/>
                </a:spcBef>
                <a:spcAft>
                  <a:spcPts val="450"/>
                </a:spcAft>
                <a:buClrTx/>
                <a:buSzTx/>
                <a:buFontTx/>
                <a:buNone/>
                <a:tabLst/>
                <a:defRPr/>
              </a:pPr>
              <a:t>32</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pic>
        <p:nvPicPr>
          <p:cNvPr id="4098" name="Picture 2" descr="Training for a Career as a Clinical Neuropsychologist | Psychology Today">
            <a:extLst>
              <a:ext uri="{FF2B5EF4-FFF2-40B4-BE49-F238E27FC236}">
                <a16:creationId xmlns:a16="http://schemas.microsoft.com/office/drawing/2014/main" id="{EF542275-7E42-4B9F-ACA9-21A5E82317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8" r="35032" b="-2"/>
          <a:stretch/>
        </p:blipFill>
        <p:spPr bwMode="auto">
          <a:xfrm>
            <a:off x="9056021" y="1296165"/>
            <a:ext cx="1407837" cy="1540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person, indoor, wall&#10;&#10;Description automatically generated">
            <a:extLst>
              <a:ext uri="{FF2B5EF4-FFF2-40B4-BE49-F238E27FC236}">
                <a16:creationId xmlns:a16="http://schemas.microsoft.com/office/drawing/2014/main" id="{4BE21131-4FD5-467F-8EE3-49FA35FE998B}"/>
              </a:ext>
            </a:extLst>
          </p:cNvPr>
          <p:cNvPicPr>
            <a:picLocks noChangeAspect="1"/>
          </p:cNvPicPr>
          <p:nvPr/>
        </p:nvPicPr>
        <p:blipFill rotWithShape="1">
          <a:blip r:embed="rId5"/>
          <a:srcRect r="-4" b="14280"/>
          <a:stretch/>
        </p:blipFill>
        <p:spPr>
          <a:xfrm flipH="1">
            <a:off x="7739884" y="3020460"/>
            <a:ext cx="2436391" cy="1394009"/>
          </a:xfrm>
          <a:prstGeom prst="rect">
            <a:avLst/>
          </a:prstGeom>
        </p:spPr>
      </p:pic>
      <p:pic>
        <p:nvPicPr>
          <p:cNvPr id="10" name="Picture 9" descr="A person using a tablet&#10;&#10;Description automatically generated with low confidence">
            <a:extLst>
              <a:ext uri="{FF2B5EF4-FFF2-40B4-BE49-F238E27FC236}">
                <a16:creationId xmlns:a16="http://schemas.microsoft.com/office/drawing/2014/main" id="{CA3354FD-40E8-43EB-A39F-4D2DA7096A78}"/>
              </a:ext>
            </a:extLst>
          </p:cNvPr>
          <p:cNvPicPr>
            <a:picLocks noChangeAspect="1"/>
          </p:cNvPicPr>
          <p:nvPr/>
        </p:nvPicPr>
        <p:blipFill rotWithShape="1">
          <a:blip r:embed="rId6"/>
          <a:srcRect l="2126" r="4" b="4"/>
          <a:stretch/>
        </p:blipFill>
        <p:spPr>
          <a:xfrm>
            <a:off x="8231613" y="4598549"/>
            <a:ext cx="2436391" cy="1394010"/>
          </a:xfrm>
          <a:prstGeom prst="rect">
            <a:avLst/>
          </a:prstGeom>
        </p:spPr>
      </p:pic>
      <p:pic>
        <p:nvPicPr>
          <p:cNvPr id="8" name="Picture 7">
            <a:extLst>
              <a:ext uri="{FF2B5EF4-FFF2-40B4-BE49-F238E27FC236}">
                <a16:creationId xmlns:a16="http://schemas.microsoft.com/office/drawing/2014/main" id="{20C7D1DA-B38C-4BB5-BFB2-88A8928B57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2304" y="5767698"/>
            <a:ext cx="938213" cy="938213"/>
          </a:xfrm>
          <a:prstGeom prst="rect">
            <a:avLst/>
          </a:prstGeom>
        </p:spPr>
      </p:pic>
    </p:spTree>
    <p:extLst>
      <p:ext uri="{BB962C8B-B14F-4D97-AF65-F5344CB8AC3E}">
        <p14:creationId xmlns:p14="http://schemas.microsoft.com/office/powerpoint/2010/main" val="132753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CE5177F-7C47-4119-98B7-6B4AD3A64365}"/>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What types of psychological symptoms may occur in mS? </a:t>
            </a:r>
          </a:p>
        </p:txBody>
      </p:sp>
      <p:graphicFrame>
        <p:nvGraphicFramePr>
          <p:cNvPr id="5" name="Content Placeholder 2">
            <a:extLst>
              <a:ext uri="{FF2B5EF4-FFF2-40B4-BE49-F238E27FC236}">
                <a16:creationId xmlns:a16="http://schemas.microsoft.com/office/drawing/2014/main" id="{32E9EE3F-136F-C232-9BE0-BB2D3F0F43D5}"/>
              </a:ext>
            </a:extLst>
          </p:cNvPr>
          <p:cNvGraphicFramePr>
            <a:graphicFrameLocks noGrp="1"/>
          </p:cNvGraphicFramePr>
          <p:nvPr>
            <p:ph idx="1"/>
          </p:nvPr>
        </p:nvGraphicFramePr>
        <p:xfrm>
          <a:off x="5115339" y="78658"/>
          <a:ext cx="6679096" cy="657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552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1728" y="585216"/>
            <a:ext cx="5740739" cy="1499616"/>
          </a:xfrm>
        </p:spPr>
        <p:txBody>
          <a:bodyPr>
            <a:normAutofit/>
          </a:bodyPr>
          <a:lstStyle/>
          <a:p>
            <a:r>
              <a:rPr lang="en-US" sz="3500" dirty="0"/>
              <a:t>How Common is Suicidal Ideation &amp; Death by Suicide in Individuals with MS?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288" r="45150" b="1"/>
          <a:stretch/>
        </p:blipFill>
        <p:spPr>
          <a:xfrm>
            <a:off x="484635" y="484632"/>
            <a:ext cx="3248521" cy="3511948"/>
          </a:xfrm>
          <a:prstGeom prst="rect">
            <a:avLst/>
          </a:prstGeom>
        </p:spPr>
      </p:pic>
      <p:sp>
        <p:nvSpPr>
          <p:cNvPr id="12" name="Rectangle 11">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1082693"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951728" y="2285999"/>
            <a:ext cx="6002867" cy="4340087"/>
          </a:xfrm>
        </p:spPr>
        <p:txBody>
          <a:bodyPr>
            <a:normAutofit/>
          </a:bodyPr>
          <a:lstStyle/>
          <a:p>
            <a:pPr>
              <a:spcAft>
                <a:spcPts val="450"/>
              </a:spcAft>
              <a:buFont typeface="Wingdings" panose="05000000000000000000" pitchFamily="2" charset="2"/>
              <a:buChar char="v"/>
            </a:pPr>
            <a:r>
              <a:rPr lang="en-US" dirty="0"/>
              <a:t>Lifetime prevalence of suicidal ideation is approximately 30% in people with MS. Research has demonstrated that individuals with MS are more than </a:t>
            </a:r>
            <a:r>
              <a:rPr lang="en-US" b="1" i="1" dirty="0"/>
              <a:t>twice as likely to attempt suicide </a:t>
            </a:r>
            <a:r>
              <a:rPr lang="en-US" dirty="0"/>
              <a:t>as the general population and about </a:t>
            </a:r>
            <a:r>
              <a:rPr lang="en-US" b="1" i="1" dirty="0"/>
              <a:t>twice as likely to complete suicide</a:t>
            </a:r>
            <a:r>
              <a:rPr lang="en-US" dirty="0"/>
              <a:t>. Factors associated with increased risk include: </a:t>
            </a:r>
          </a:p>
          <a:p>
            <a:pPr lvl="1">
              <a:spcAft>
                <a:spcPts val="450"/>
              </a:spcAft>
            </a:pPr>
            <a:r>
              <a:rPr lang="en-US" sz="2300" dirty="0"/>
              <a:t>Identifying as male </a:t>
            </a:r>
          </a:p>
          <a:p>
            <a:pPr lvl="1">
              <a:spcAft>
                <a:spcPts val="450"/>
              </a:spcAft>
            </a:pPr>
            <a:r>
              <a:rPr lang="en-US" sz="2300" dirty="0"/>
              <a:t>Living alone </a:t>
            </a:r>
          </a:p>
          <a:p>
            <a:pPr lvl="1">
              <a:spcAft>
                <a:spcPts val="450"/>
              </a:spcAft>
            </a:pPr>
            <a:r>
              <a:rPr lang="en-US" sz="2300" dirty="0"/>
              <a:t>Severe depression </a:t>
            </a:r>
          </a:p>
          <a:p>
            <a:pPr lvl="1">
              <a:spcAft>
                <a:spcPts val="450"/>
              </a:spcAft>
            </a:pPr>
            <a:r>
              <a:rPr lang="en-US" sz="2300" dirty="0"/>
              <a:t>Overuse of alcohol </a:t>
            </a:r>
          </a:p>
          <a:p>
            <a:pPr marL="128016" lvl="1" indent="0">
              <a:buNone/>
            </a:pPr>
            <a:endParaRPr lang="en-US" dirty="0"/>
          </a:p>
        </p:txBody>
      </p:sp>
      <p:sp>
        <p:nvSpPr>
          <p:cNvPr id="5" name="TextBox 4">
            <a:extLst>
              <a:ext uri="{FF2B5EF4-FFF2-40B4-BE49-F238E27FC236}">
                <a16:creationId xmlns:a16="http://schemas.microsoft.com/office/drawing/2014/main" id="{C6881E39-364E-F83B-96DE-6E694CCF6C1B}"/>
              </a:ext>
            </a:extLst>
          </p:cNvPr>
          <p:cNvSpPr txBox="1"/>
          <p:nvPr/>
        </p:nvSpPr>
        <p:spPr>
          <a:xfrm>
            <a:off x="413411" y="6238285"/>
            <a:ext cx="636774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4"/>
              </a:rPr>
              <a:t>https://www.samhsa.gov/find-help/988</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11" name="Picture 10">
            <a:extLst>
              <a:ext uri="{FF2B5EF4-FFF2-40B4-BE49-F238E27FC236}">
                <a16:creationId xmlns:a16="http://schemas.microsoft.com/office/drawing/2014/main" id="{99224E83-85AF-48B5-49E4-0AD11D95BD74}"/>
              </a:ext>
            </a:extLst>
          </p:cNvPr>
          <p:cNvPicPr>
            <a:picLocks noChangeAspect="1"/>
          </p:cNvPicPr>
          <p:nvPr/>
        </p:nvPicPr>
        <p:blipFill rotWithShape="1">
          <a:blip r:embed="rId5"/>
          <a:srcRect l="3609"/>
          <a:stretch/>
        </p:blipFill>
        <p:spPr>
          <a:xfrm>
            <a:off x="3537927" y="4098935"/>
            <a:ext cx="1442511" cy="1523257"/>
          </a:xfrm>
          <a:prstGeom prst="rect">
            <a:avLst/>
          </a:prstGeom>
        </p:spPr>
      </p:pic>
      <p:sp>
        <p:nvSpPr>
          <p:cNvPr id="15" name="TextBox 14">
            <a:extLst>
              <a:ext uri="{FF2B5EF4-FFF2-40B4-BE49-F238E27FC236}">
                <a16:creationId xmlns:a16="http://schemas.microsoft.com/office/drawing/2014/main" id="{F2DE33BF-1752-78C2-3CAA-C7C8C2A09C5F}"/>
              </a:ext>
            </a:extLst>
          </p:cNvPr>
          <p:cNvSpPr txBox="1"/>
          <p:nvPr/>
        </p:nvSpPr>
        <p:spPr>
          <a:xfrm>
            <a:off x="375400" y="5724048"/>
            <a:ext cx="6096000" cy="44627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3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rPr>
              <a:t>https</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rPr>
              <a:t>://www.veteranscrisisline.net/</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17" name="Picture 16">
            <a:extLst>
              <a:ext uri="{FF2B5EF4-FFF2-40B4-BE49-F238E27FC236}">
                <a16:creationId xmlns:a16="http://schemas.microsoft.com/office/drawing/2014/main" id="{C3CA1197-7D7F-CB22-3998-EE76DEA0F465}"/>
              </a:ext>
            </a:extLst>
          </p:cNvPr>
          <p:cNvPicPr>
            <a:picLocks noChangeAspect="1"/>
          </p:cNvPicPr>
          <p:nvPr/>
        </p:nvPicPr>
        <p:blipFill>
          <a:blip r:embed="rId7"/>
          <a:stretch>
            <a:fillRect/>
          </a:stretch>
        </p:blipFill>
        <p:spPr>
          <a:xfrm>
            <a:off x="237405" y="4202967"/>
            <a:ext cx="3209925" cy="1419225"/>
          </a:xfrm>
          <a:prstGeom prst="rect">
            <a:avLst/>
          </a:prstGeom>
        </p:spPr>
      </p:pic>
    </p:spTree>
    <p:extLst>
      <p:ext uri="{BB962C8B-B14F-4D97-AF65-F5344CB8AC3E}">
        <p14:creationId xmlns:p14="http://schemas.microsoft.com/office/powerpoint/2010/main" val="120187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3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dirty="0">
                <a:solidFill>
                  <a:srgbClr val="FFFFFF"/>
                </a:solidFill>
              </a:rPr>
              <a:t>How are Psychological Symptoms Assessed? </a:t>
            </a:r>
          </a:p>
        </p:txBody>
      </p:sp>
      <p:pic>
        <p:nvPicPr>
          <p:cNvPr id="1026" name="Picture 2" descr="See the source image">
            <a:extLst>
              <a:ext uri="{FF2B5EF4-FFF2-40B4-BE49-F238E27FC236}">
                <a16:creationId xmlns:a16="http://schemas.microsoft.com/office/drawing/2014/main" id="{F93EF237-508B-46DB-8DA2-A8DF69A332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60" r="-1"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 name="Content Placeholder 2"/>
          <p:cNvSpPr>
            <a:spLocks noGrp="1"/>
          </p:cNvSpPr>
          <p:nvPr>
            <p:ph idx="1"/>
          </p:nvPr>
        </p:nvSpPr>
        <p:spPr>
          <a:xfrm>
            <a:off x="7582563" y="660400"/>
            <a:ext cx="4206313" cy="5557520"/>
          </a:xfrm>
        </p:spPr>
        <p:txBody>
          <a:bodyPr anchor="ctr">
            <a:noAutofit/>
          </a:bodyPr>
          <a:lstStyle/>
          <a:p>
            <a:pPr>
              <a:spcAft>
                <a:spcPts val="450"/>
              </a:spcAft>
            </a:pPr>
            <a:r>
              <a:rPr lang="en-US" sz="1800" dirty="0">
                <a:solidFill>
                  <a:srgbClr val="FFFFFF"/>
                </a:solidFill>
              </a:rPr>
              <a:t>Psychological assessment </a:t>
            </a:r>
            <a:r>
              <a:rPr lang="en-US" sz="1800" b="1" dirty="0">
                <a:solidFill>
                  <a:srgbClr val="FFFFFF"/>
                </a:solidFill>
              </a:rPr>
              <a:t>should</a:t>
            </a:r>
            <a:r>
              <a:rPr lang="en-US" sz="1800" dirty="0">
                <a:solidFill>
                  <a:srgbClr val="FFFFFF"/>
                </a:solidFill>
              </a:rPr>
              <a:t> be part of comprehensive care in MS </a:t>
            </a:r>
          </a:p>
          <a:p>
            <a:pPr lvl="1">
              <a:spcAft>
                <a:spcPts val="450"/>
              </a:spcAft>
            </a:pPr>
            <a:r>
              <a:rPr lang="en-US" dirty="0">
                <a:solidFill>
                  <a:srgbClr val="FFFFFF"/>
                </a:solidFill>
              </a:rPr>
              <a:t>Multiple studies document relatively low treatment rates, likely due to undiagnosed psychological disorders </a:t>
            </a:r>
          </a:p>
          <a:p>
            <a:pPr>
              <a:spcAft>
                <a:spcPts val="450"/>
              </a:spcAft>
            </a:pPr>
            <a:r>
              <a:rPr lang="en-US" sz="1800" dirty="0">
                <a:solidFill>
                  <a:srgbClr val="FFFFFF"/>
                </a:solidFill>
              </a:rPr>
              <a:t>Several studies have documented the utility of a range of brief assessment measures: </a:t>
            </a:r>
          </a:p>
          <a:p>
            <a:pPr lvl="1">
              <a:spcAft>
                <a:spcPts val="450"/>
              </a:spcAft>
            </a:pPr>
            <a:r>
              <a:rPr lang="en-US" dirty="0">
                <a:solidFill>
                  <a:srgbClr val="FFFFFF"/>
                </a:solidFill>
              </a:rPr>
              <a:t>Generalized Anxiety Disorder-7 &amp; 2-Item Scales (GAD-7/GAD-2)</a:t>
            </a:r>
          </a:p>
          <a:p>
            <a:pPr lvl="2">
              <a:spcAft>
                <a:spcPts val="450"/>
              </a:spcAft>
            </a:pPr>
            <a:r>
              <a:rPr lang="en-US" sz="1800" dirty="0">
                <a:solidFill>
                  <a:srgbClr val="FFFFFF"/>
                </a:solidFill>
              </a:rPr>
              <a:t>Comparable sensitivity and specificity </a:t>
            </a:r>
          </a:p>
          <a:p>
            <a:pPr lvl="1">
              <a:spcAft>
                <a:spcPts val="450"/>
              </a:spcAft>
            </a:pPr>
            <a:r>
              <a:rPr lang="en-US" dirty="0">
                <a:solidFill>
                  <a:srgbClr val="FFFFFF"/>
                </a:solidFill>
              </a:rPr>
              <a:t>Hospital Anxiety and Depression Scale (HADS) </a:t>
            </a:r>
          </a:p>
          <a:p>
            <a:pPr lvl="1">
              <a:spcAft>
                <a:spcPts val="450"/>
              </a:spcAft>
            </a:pPr>
            <a:r>
              <a:rPr lang="en-US" dirty="0">
                <a:solidFill>
                  <a:srgbClr val="FFFFFF"/>
                </a:solidFill>
              </a:rPr>
              <a:t>Beck Depression Inventory-2</a:t>
            </a:r>
            <a:r>
              <a:rPr lang="en-US" baseline="30000" dirty="0">
                <a:solidFill>
                  <a:srgbClr val="FFFFFF"/>
                </a:solidFill>
              </a:rPr>
              <a:t>nd</a:t>
            </a:r>
            <a:r>
              <a:rPr lang="en-US" dirty="0">
                <a:solidFill>
                  <a:srgbClr val="FFFFFF"/>
                </a:solidFill>
              </a:rPr>
              <a:t> Edition (BDI-2)</a:t>
            </a:r>
          </a:p>
          <a:p>
            <a:pPr lvl="1">
              <a:spcAft>
                <a:spcPts val="450"/>
              </a:spcAft>
            </a:pPr>
            <a:r>
              <a:rPr lang="en-US" dirty="0">
                <a:solidFill>
                  <a:srgbClr val="FFFFFF"/>
                </a:solidFill>
              </a:rPr>
              <a:t>Patient Hospital Quesionnaire-9 (PHQ-9) </a:t>
            </a:r>
          </a:p>
        </p:txBody>
      </p:sp>
    </p:spTree>
    <p:extLst>
      <p:ext uri="{BB962C8B-B14F-4D97-AF65-F5344CB8AC3E}">
        <p14:creationId xmlns:p14="http://schemas.microsoft.com/office/powerpoint/2010/main" val="381420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52" y="832266"/>
            <a:ext cx="7911755" cy="967978"/>
          </a:xfrm>
        </p:spPr>
        <p:txBody>
          <a:bodyPr>
            <a:normAutofit fontScale="90000"/>
          </a:bodyPr>
          <a:lstStyle/>
          <a:p>
            <a:r>
              <a:rPr lang="en-US" dirty="0"/>
              <a:t>How are Psychological Symptoms Assessed? </a:t>
            </a:r>
          </a:p>
        </p:txBody>
      </p:sp>
      <p:sp>
        <p:nvSpPr>
          <p:cNvPr id="3" name="Content Placeholder 2"/>
          <p:cNvSpPr>
            <a:spLocks noGrp="1"/>
          </p:cNvSpPr>
          <p:nvPr>
            <p:ph idx="1"/>
          </p:nvPr>
        </p:nvSpPr>
        <p:spPr>
          <a:xfrm>
            <a:off x="2484492" y="2171701"/>
            <a:ext cx="6634163" cy="3280172"/>
          </a:xfrm>
        </p:spPr>
        <p:txBody>
          <a:bodyPr>
            <a:normAutofit/>
          </a:bodyPr>
          <a:lstStyle/>
          <a:p>
            <a:r>
              <a:rPr lang="en-US" sz="2300" dirty="0"/>
              <a:t>More comprehensive measures: </a:t>
            </a:r>
          </a:p>
        </p:txBody>
      </p:sp>
      <p:sp>
        <p:nvSpPr>
          <p:cNvPr id="4" name="Slide Number Placeholder 3"/>
          <p:cNvSpPr>
            <a:spLocks noGrp="1"/>
          </p:cNvSpPr>
          <p:nvPr>
            <p:ph type="sldNum" sz="quarter" idx="12"/>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A5F5CBC2-B0CB-4830-BB9F-AB16E23D55BB}" type="slidenum">
              <a:rPr kumimoji="0" lang="en-US" sz="1000" b="0" i="0" u="none" strike="noStrike" kern="1200" cap="none" spc="0" normalizeH="0" baseline="0" noProof="0">
                <a:ln>
                  <a:noFill/>
                </a:ln>
                <a:solidFill>
                  <a:prstClr val="black">
                    <a:tint val="75000"/>
                  </a:prstClr>
                </a:solidFill>
                <a:effectLst/>
                <a:uLnTx/>
                <a:uFillTx/>
                <a:latin typeface="Tw Cen MT Condensed" panose="020B0606020104020203"/>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prstClr val="black">
                  <a:tint val="75000"/>
                </a:prstClr>
              </a:solidFill>
              <a:effectLst/>
              <a:uLnTx/>
              <a:uFillTx/>
              <a:latin typeface="Tw Cen MT Condensed" panose="020B0606020104020203"/>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52" y="2586413"/>
            <a:ext cx="2525229" cy="3281516"/>
          </a:xfrm>
          <a:prstGeom prst="rect">
            <a:avLst/>
          </a:prstGeom>
        </p:spPr>
      </p:pic>
      <p:pic>
        <p:nvPicPr>
          <p:cNvPr id="2050" name="Picture 2" descr="See the source image">
            <a:extLst>
              <a:ext uri="{FF2B5EF4-FFF2-40B4-BE49-F238E27FC236}">
                <a16:creationId xmlns:a16="http://schemas.microsoft.com/office/drawing/2014/main" id="{222713DB-BB8E-4A35-915F-E0BBD309A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964" y="648070"/>
            <a:ext cx="2392454" cy="17943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0BEEB3B7-166C-4505-81F6-446CFEA03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800" y="2713118"/>
            <a:ext cx="2638789" cy="13242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F58D732F-3908-4E28-A181-C16E982C6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7441" y="4198147"/>
            <a:ext cx="2857500" cy="10929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e the source image">
            <a:extLst>
              <a:ext uri="{FF2B5EF4-FFF2-40B4-BE49-F238E27FC236}">
                <a16:creationId xmlns:a16="http://schemas.microsoft.com/office/drawing/2014/main" id="{DE2660AA-B85C-40FB-8E89-1C86FA0D58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69" r="-1" b="5222"/>
          <a:stretch/>
        </p:blipFill>
        <p:spPr bwMode="auto">
          <a:xfrm>
            <a:off x="4785039" y="2586413"/>
            <a:ext cx="2575205" cy="328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812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BB66738-FDA0-48D4-9072-9DC061D2DB34}"/>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What Other Factors Contribute to Cognitive and psychological Symptoms in Individuals with MS? </a:t>
            </a:r>
          </a:p>
        </p:txBody>
      </p:sp>
      <p:graphicFrame>
        <p:nvGraphicFramePr>
          <p:cNvPr id="6" name="Content Placeholder 2">
            <a:extLst>
              <a:ext uri="{FF2B5EF4-FFF2-40B4-BE49-F238E27FC236}">
                <a16:creationId xmlns:a16="http://schemas.microsoft.com/office/drawing/2014/main" id="{2ACCABA9-6BB8-0CCE-9BE0-2435000B5614}"/>
              </a:ext>
            </a:extLst>
          </p:cNvPr>
          <p:cNvGraphicFramePr>
            <a:graphicFrameLocks noGrp="1"/>
          </p:cNvGraphicFramePr>
          <p:nvPr>
            <p:ph idx="1"/>
          </p:nvPr>
        </p:nvGraphicFramePr>
        <p:xfrm>
          <a:off x="5515384" y="65470"/>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7217C7CF-0BFB-4836-473B-AA0E2E96F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5191" y="4984955"/>
            <a:ext cx="4202360" cy="14158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49FF87-3A97-8A69-CEBD-3C5526D9323B}"/>
              </a:ext>
            </a:extLst>
          </p:cNvPr>
          <p:cNvSpPr txBox="1"/>
          <p:nvPr/>
        </p:nvSpPr>
        <p:spPr>
          <a:xfrm>
            <a:off x="7543803" y="6488668"/>
            <a:ext cx="43891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9"/>
              </a:rPr>
              <a:t>Home | COViMS</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37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40FAC9-3505-49ED-9B06-A0F8C1485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9879B3CD-E329-42F5-B136-BA1F37EC0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64" y="484632"/>
            <a:ext cx="7453538" cy="58809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D7919A58-0FFE-43FF-ABA1-C9AD2A0A042B}"/>
              </a:ext>
            </a:extLst>
          </p:cNvPr>
          <p:cNvSpPr>
            <a:spLocks noGrp="1"/>
          </p:cNvSpPr>
          <p:nvPr>
            <p:ph type="ctrTitle"/>
          </p:nvPr>
        </p:nvSpPr>
        <p:spPr>
          <a:xfrm>
            <a:off x="990096" y="977900"/>
            <a:ext cx="6539558" cy="3327734"/>
          </a:xfrm>
        </p:spPr>
        <p:txBody>
          <a:bodyPr anchor="b">
            <a:normAutofit/>
          </a:bodyPr>
          <a:lstStyle/>
          <a:p>
            <a:r>
              <a:rPr lang="en-US" sz="5400" dirty="0"/>
              <a:t>Holistic frameworks: considerations &amp; Approaches </a:t>
            </a:r>
          </a:p>
        </p:txBody>
      </p:sp>
      <p:cxnSp>
        <p:nvCxnSpPr>
          <p:cNvPr id="13" name="Straight Connector 12">
            <a:extLst>
              <a:ext uri="{FF2B5EF4-FFF2-40B4-BE49-F238E27FC236}">
                <a16:creationId xmlns:a16="http://schemas.microsoft.com/office/drawing/2014/main" id="{51B042EF-3024-4C57-B282-1B30607FB7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58680" y="4476657"/>
            <a:ext cx="5370974"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A0B4097-B645-43E0-A2B5-B8D688E7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84632"/>
            <a:ext cx="3584224" cy="58809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20071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32C3E1-208E-4666-9C46-65176CDA9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659" y="2533483"/>
            <a:ext cx="2026660" cy="1393329"/>
          </a:xfrm>
          <a:prstGeom prst="rect">
            <a:avLst/>
          </a:prstGeom>
        </p:spPr>
      </p:pic>
      <p:pic>
        <p:nvPicPr>
          <p:cNvPr id="7" name="Picture 6">
            <a:extLst>
              <a:ext uri="{FF2B5EF4-FFF2-40B4-BE49-F238E27FC236}">
                <a16:creationId xmlns:a16="http://schemas.microsoft.com/office/drawing/2014/main" id="{948653D9-19E2-4EC5-BDF7-17192FA0D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6459" y="1149761"/>
            <a:ext cx="3450182" cy="972938"/>
          </a:xfrm>
          <a:prstGeom prst="rect">
            <a:avLst/>
          </a:prstGeom>
        </p:spPr>
      </p:pic>
      <p:sp>
        <p:nvSpPr>
          <p:cNvPr id="2" name="Title 1">
            <a:extLst>
              <a:ext uri="{FF2B5EF4-FFF2-40B4-BE49-F238E27FC236}">
                <a16:creationId xmlns:a16="http://schemas.microsoft.com/office/drawing/2014/main" id="{4827D5AA-3D6F-436B-8230-E933BB7C9D16}"/>
              </a:ext>
            </a:extLst>
          </p:cNvPr>
          <p:cNvSpPr>
            <a:spLocks noGrp="1"/>
          </p:cNvSpPr>
          <p:nvPr>
            <p:ph type="title"/>
          </p:nvPr>
        </p:nvSpPr>
        <p:spPr>
          <a:xfrm>
            <a:off x="404037" y="-72594"/>
            <a:ext cx="11164186" cy="1499616"/>
          </a:xfrm>
        </p:spPr>
        <p:txBody>
          <a:bodyPr>
            <a:normAutofit/>
          </a:bodyPr>
          <a:lstStyle/>
          <a:p>
            <a:r>
              <a:rPr lang="en-US" cap="all" dirty="0">
                <a:latin typeface="Tw Cen MT" panose="020B0602020104020603" pitchFamily="34" charset="0"/>
              </a:rPr>
              <a:t>Tips for Holistic clinical approaches</a:t>
            </a:r>
          </a:p>
        </p:txBody>
      </p:sp>
      <p:sp>
        <p:nvSpPr>
          <p:cNvPr id="3" name="Content Placeholder 2">
            <a:extLst>
              <a:ext uri="{FF2B5EF4-FFF2-40B4-BE49-F238E27FC236}">
                <a16:creationId xmlns:a16="http://schemas.microsoft.com/office/drawing/2014/main" id="{79292186-F78F-4ED2-8BAD-7EE25D07FE11}"/>
              </a:ext>
            </a:extLst>
          </p:cNvPr>
          <p:cNvSpPr>
            <a:spLocks noGrp="1"/>
          </p:cNvSpPr>
          <p:nvPr>
            <p:ph idx="1"/>
          </p:nvPr>
        </p:nvSpPr>
        <p:spPr>
          <a:xfrm>
            <a:off x="404037" y="1149761"/>
            <a:ext cx="5799690" cy="5500546"/>
          </a:xfrm>
          <a:ln w="28575">
            <a:solidFill>
              <a:schemeClr val="tx1"/>
            </a:solidFill>
          </a:ln>
        </p:spPr>
        <p:txBody>
          <a:bodyPr>
            <a:normAutofit fontScale="92500" lnSpcReduction="10000"/>
          </a:bodyPr>
          <a:lstStyle/>
          <a:p>
            <a:pPr>
              <a:buFont typeface="Wingdings" panose="05000000000000000000" pitchFamily="2" charset="2"/>
              <a:buChar char="Ø"/>
            </a:pPr>
            <a:r>
              <a:rPr lang="en-US" sz="2400" dirty="0">
                <a:latin typeface="Tw Cen MT" panose="020B0602020104020603" pitchFamily="34" charset="0"/>
              </a:rPr>
              <a:t>Focus on evolution of YOUR knowledge; </a:t>
            </a:r>
            <a:r>
              <a:rPr lang="en-US" sz="2400" b="1" dirty="0">
                <a:solidFill>
                  <a:schemeClr val="accent2"/>
                </a:solidFill>
                <a:latin typeface="Tw Cen MT" panose="020B0602020104020603" pitchFamily="34" charset="0"/>
              </a:rPr>
              <a:t>check biases </a:t>
            </a:r>
            <a:r>
              <a:rPr lang="en-US" sz="2400" dirty="0">
                <a:latin typeface="Tw Cen MT" panose="020B0602020104020603" pitchFamily="34" charset="0"/>
              </a:rPr>
              <a:t>often and routinely seek a variety of sources to expand perspectives, skills, and awareness of resources </a:t>
            </a:r>
          </a:p>
          <a:p>
            <a:pPr lvl="1">
              <a:buFont typeface="Wingdings" panose="05000000000000000000" pitchFamily="2" charset="2"/>
              <a:buChar char="Ø"/>
            </a:pPr>
            <a:r>
              <a:rPr lang="en-US" b="1" dirty="0">
                <a:solidFill>
                  <a:schemeClr val="accent6"/>
                </a:solidFill>
                <a:latin typeface="Tw Cen MT" panose="020B0602020104020603" pitchFamily="34" charset="0"/>
              </a:rPr>
              <a:t>humility</a:t>
            </a:r>
            <a:r>
              <a:rPr lang="en-US" dirty="0">
                <a:latin typeface="Tw Cen MT" panose="020B0602020104020603" pitchFamily="34" charset="0"/>
              </a:rPr>
              <a:t>, </a:t>
            </a:r>
            <a:r>
              <a:rPr lang="en-US" b="1" dirty="0">
                <a:solidFill>
                  <a:srgbClr val="CC66FF"/>
                </a:solidFill>
                <a:latin typeface="Tw Cen MT" panose="020B0602020104020603" pitchFamily="34" charset="0"/>
              </a:rPr>
              <a:t>compassion</a:t>
            </a:r>
            <a:r>
              <a:rPr lang="en-US" dirty="0">
                <a:latin typeface="Tw Cen MT" panose="020B0602020104020603" pitchFamily="34" charset="0"/>
              </a:rPr>
              <a:t>, </a:t>
            </a:r>
            <a:r>
              <a:rPr lang="en-US" b="1" dirty="0">
                <a:solidFill>
                  <a:schemeClr val="accent5"/>
                </a:solidFill>
                <a:latin typeface="Tw Cen MT" panose="020B0602020104020603" pitchFamily="34" charset="0"/>
              </a:rPr>
              <a:t>courage</a:t>
            </a:r>
            <a:r>
              <a:rPr lang="en-US" dirty="0">
                <a:latin typeface="Tw Cen MT" panose="020B0602020104020603" pitchFamily="34" charset="0"/>
              </a:rPr>
              <a:t>, and </a:t>
            </a:r>
            <a:r>
              <a:rPr lang="en-US" b="1" dirty="0">
                <a:solidFill>
                  <a:srgbClr val="00CC99"/>
                </a:solidFill>
                <a:latin typeface="Tw Cen MT" panose="020B0602020104020603" pitchFamily="34" charset="0"/>
              </a:rPr>
              <a:t>critical thinking</a:t>
            </a:r>
            <a:r>
              <a:rPr lang="en-US" dirty="0">
                <a:solidFill>
                  <a:srgbClr val="00CC99"/>
                </a:solidFill>
                <a:latin typeface="Tw Cen MT" panose="020B0602020104020603" pitchFamily="34" charset="0"/>
              </a:rPr>
              <a:t> </a:t>
            </a:r>
            <a:endParaRPr lang="en-US" sz="2400" dirty="0">
              <a:latin typeface="Tw Cen MT" panose="020B0602020104020603" pitchFamily="34" charset="0"/>
            </a:endParaRPr>
          </a:p>
          <a:p>
            <a:pPr>
              <a:buFont typeface="Wingdings" panose="05000000000000000000" pitchFamily="2" charset="2"/>
              <a:buChar char="Ø"/>
            </a:pPr>
            <a:r>
              <a:rPr lang="en-US" sz="2400" dirty="0">
                <a:latin typeface="Tw Cen MT" panose="020B0602020104020603" pitchFamily="34" charset="0"/>
              </a:rPr>
              <a:t>Seek and incorporate information regarding a patient’s </a:t>
            </a:r>
            <a:r>
              <a:rPr lang="en-US" sz="2400" b="1" dirty="0">
                <a:solidFill>
                  <a:schemeClr val="accent2"/>
                </a:solidFill>
                <a:latin typeface="Tw Cen MT" panose="020B0602020104020603" pitchFamily="34" charset="0"/>
              </a:rPr>
              <a:t>identities and values </a:t>
            </a:r>
          </a:p>
          <a:p>
            <a:pPr>
              <a:buFont typeface="Wingdings" panose="05000000000000000000" pitchFamily="2" charset="2"/>
              <a:buChar char="Ø"/>
            </a:pPr>
            <a:r>
              <a:rPr lang="en-US" sz="2400" dirty="0">
                <a:latin typeface="Tw Cen MT" panose="020B0602020104020603" pitchFamily="34" charset="0"/>
              </a:rPr>
              <a:t>View the patient in their unique </a:t>
            </a:r>
            <a:r>
              <a:rPr lang="en-US" sz="2400" b="1" dirty="0">
                <a:solidFill>
                  <a:schemeClr val="accent2"/>
                </a:solidFill>
                <a:latin typeface="Tw Cen MT" panose="020B0602020104020603" pitchFamily="34" charset="0"/>
              </a:rPr>
              <a:t>context(s)</a:t>
            </a:r>
            <a:r>
              <a:rPr lang="en-US" sz="2400" dirty="0">
                <a:latin typeface="Tw Cen MT" panose="020B0602020104020603" pitchFamily="34" charset="0"/>
              </a:rPr>
              <a:t> </a:t>
            </a:r>
          </a:p>
          <a:p>
            <a:pPr>
              <a:buFont typeface="Wingdings" panose="05000000000000000000" pitchFamily="2" charset="2"/>
              <a:buChar char="Ø"/>
            </a:pPr>
            <a:r>
              <a:rPr lang="en-US" sz="2400" dirty="0">
                <a:latin typeface="Tw Cen MT" panose="020B0602020104020603" pitchFamily="34" charset="0"/>
              </a:rPr>
              <a:t>Inquire about a patient’s understanding of and </a:t>
            </a:r>
            <a:r>
              <a:rPr lang="en-US" sz="2400" b="1" dirty="0">
                <a:solidFill>
                  <a:schemeClr val="accent2"/>
                </a:solidFill>
                <a:latin typeface="Tw Cen MT" panose="020B0602020104020603" pitchFamily="34" charset="0"/>
              </a:rPr>
              <a:t>goals</a:t>
            </a:r>
            <a:r>
              <a:rPr lang="en-US" sz="2400" dirty="0">
                <a:solidFill>
                  <a:schemeClr val="accent2"/>
                </a:solidFill>
                <a:latin typeface="Tw Cen MT" panose="020B0602020104020603" pitchFamily="34" charset="0"/>
              </a:rPr>
              <a:t> </a:t>
            </a:r>
            <a:r>
              <a:rPr lang="en-US" sz="2400" dirty="0">
                <a:latin typeface="Tw Cen MT" panose="020B0602020104020603" pitchFamily="34" charset="0"/>
              </a:rPr>
              <a:t>for assessment and/or treatment </a:t>
            </a:r>
          </a:p>
          <a:p>
            <a:pPr>
              <a:buFont typeface="Wingdings" panose="05000000000000000000" pitchFamily="2" charset="2"/>
              <a:buChar char="Ø"/>
            </a:pPr>
            <a:r>
              <a:rPr lang="en-US" sz="2400" dirty="0">
                <a:latin typeface="Tw Cen MT" panose="020B0602020104020603" pitchFamily="34" charset="0"/>
              </a:rPr>
              <a:t>Tailor the assessment and/or treatment </a:t>
            </a:r>
            <a:r>
              <a:rPr lang="en-US" sz="2400" b="1" dirty="0">
                <a:solidFill>
                  <a:schemeClr val="accent2"/>
                </a:solidFill>
                <a:latin typeface="Tw Cen MT" panose="020B0602020104020603" pitchFamily="34" charset="0"/>
              </a:rPr>
              <a:t>processes </a:t>
            </a:r>
          </a:p>
          <a:p>
            <a:pPr>
              <a:buFont typeface="Wingdings" panose="05000000000000000000" pitchFamily="2" charset="2"/>
              <a:buChar char="Ø"/>
            </a:pPr>
            <a:r>
              <a:rPr lang="en-US" sz="2400" dirty="0">
                <a:latin typeface="Tw Cen MT" panose="020B0602020104020603" pitchFamily="34" charset="0"/>
              </a:rPr>
              <a:t>Provide assessment results and/or treatment summaries as well as any </a:t>
            </a:r>
            <a:r>
              <a:rPr lang="en-US" sz="2400" b="1" dirty="0">
                <a:solidFill>
                  <a:schemeClr val="accent2"/>
                </a:solidFill>
                <a:latin typeface="Tw Cen MT" panose="020B0602020104020603" pitchFamily="34" charset="0"/>
              </a:rPr>
              <a:t>tailored</a:t>
            </a:r>
            <a:r>
              <a:rPr lang="en-US" sz="2400" dirty="0">
                <a:latin typeface="Tw Cen MT" panose="020B0602020104020603" pitchFamily="34" charset="0"/>
              </a:rPr>
              <a:t> </a:t>
            </a:r>
            <a:r>
              <a:rPr lang="en-US" sz="2400" b="1" dirty="0">
                <a:solidFill>
                  <a:schemeClr val="accent2"/>
                </a:solidFill>
                <a:latin typeface="Tw Cen MT" panose="020B0602020104020603" pitchFamily="34" charset="0"/>
              </a:rPr>
              <a:t>follow-up</a:t>
            </a:r>
            <a:r>
              <a:rPr lang="en-US" sz="2400" dirty="0">
                <a:latin typeface="Tw Cen MT" panose="020B0602020104020603" pitchFamily="34" charset="0"/>
              </a:rPr>
              <a:t> recommendations </a:t>
            </a:r>
          </a:p>
          <a:p>
            <a:pPr marL="342900" lvl="1" indent="0">
              <a:buNone/>
            </a:pPr>
            <a:endParaRPr lang="en-US" sz="2100" dirty="0"/>
          </a:p>
        </p:txBody>
      </p:sp>
      <p:pic>
        <p:nvPicPr>
          <p:cNvPr id="8" name="Picture 7">
            <a:extLst>
              <a:ext uri="{FF2B5EF4-FFF2-40B4-BE49-F238E27FC236}">
                <a16:creationId xmlns:a16="http://schemas.microsoft.com/office/drawing/2014/main" id="{FDAC6DAB-FB56-4835-A818-6DEB88FFD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411" y="5509050"/>
            <a:ext cx="2824742" cy="1141257"/>
          </a:xfrm>
          <a:prstGeom prst="rect">
            <a:avLst/>
          </a:prstGeom>
        </p:spPr>
      </p:pic>
      <p:pic>
        <p:nvPicPr>
          <p:cNvPr id="9" name="Picture 8">
            <a:extLst>
              <a:ext uri="{FF2B5EF4-FFF2-40B4-BE49-F238E27FC236}">
                <a16:creationId xmlns:a16="http://schemas.microsoft.com/office/drawing/2014/main" id="{DBA75BA9-CCF4-4B12-B819-0B1621AA8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7116" y="4121063"/>
            <a:ext cx="2026660" cy="1327357"/>
          </a:xfrm>
          <a:prstGeom prst="rect">
            <a:avLst/>
          </a:prstGeom>
        </p:spPr>
      </p:pic>
      <p:pic>
        <p:nvPicPr>
          <p:cNvPr id="1026" name="Picture 2" descr="See the source image">
            <a:extLst>
              <a:ext uri="{FF2B5EF4-FFF2-40B4-BE49-F238E27FC236}">
                <a16:creationId xmlns:a16="http://schemas.microsoft.com/office/drawing/2014/main" id="{76872728-7C3A-4DFE-86ED-26B28F985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428" y="1158138"/>
            <a:ext cx="1446841" cy="964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C0DAFCC-4F42-46BC-BBC1-C67561E2F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1826" y="2236146"/>
            <a:ext cx="2108660" cy="18295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BC7605D-581D-4C74-9F1C-9D80C01823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9563" y="4330783"/>
            <a:ext cx="2108660" cy="2108660"/>
          </a:xfrm>
          <a:prstGeom prst="rect">
            <a:avLst/>
          </a:prstGeom>
        </p:spPr>
      </p:pic>
    </p:spTree>
    <p:extLst>
      <p:ext uri="{BB962C8B-B14F-4D97-AF65-F5344CB8AC3E}">
        <p14:creationId xmlns:p14="http://schemas.microsoft.com/office/powerpoint/2010/main" val="194874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08F86-3DBB-4756-8E63-388DCA9FE06B}"/>
              </a:ext>
            </a:extLst>
          </p:cNvPr>
          <p:cNvSpPr>
            <a:spLocks noGrp="1"/>
          </p:cNvSpPr>
          <p:nvPr>
            <p:ph type="title"/>
          </p:nvPr>
        </p:nvSpPr>
        <p:spPr>
          <a:xfrm>
            <a:off x="1529557" y="1575882"/>
            <a:ext cx="3138025" cy="2768349"/>
          </a:xfrm>
        </p:spPr>
        <p:txBody>
          <a:bodyPr>
            <a:normAutofit/>
          </a:bodyPr>
          <a:lstStyle/>
          <a:p>
            <a:pPr>
              <a:lnSpc>
                <a:spcPct val="100000"/>
              </a:lnSpc>
            </a:pPr>
            <a:r>
              <a:rPr lang="en-US" sz="4050" b="1" dirty="0">
                <a:latin typeface="Arial"/>
                <a:cs typeface="Arial"/>
              </a:rPr>
              <a:t>Diversity, </a:t>
            </a:r>
            <a:br>
              <a:rPr lang="en-US" sz="4050" b="1" dirty="0">
                <a:latin typeface="Arial"/>
                <a:cs typeface="Arial"/>
              </a:rPr>
            </a:br>
            <a:r>
              <a:rPr lang="en-US" sz="4050" b="1" dirty="0">
                <a:latin typeface="Arial"/>
                <a:cs typeface="Arial"/>
              </a:rPr>
              <a:t>Equity &amp; Inclusion Statement</a:t>
            </a:r>
            <a:endParaRPr lang="en-US" sz="4050" b="1" dirty="0"/>
          </a:p>
        </p:txBody>
      </p:sp>
      <p:sp>
        <p:nvSpPr>
          <p:cNvPr id="4" name="Content Placeholder 3">
            <a:extLst>
              <a:ext uri="{FF2B5EF4-FFF2-40B4-BE49-F238E27FC236}">
                <a16:creationId xmlns:a16="http://schemas.microsoft.com/office/drawing/2014/main" id="{43AFEE93-FFD0-4D84-A063-98D416521051}"/>
              </a:ext>
            </a:extLst>
          </p:cNvPr>
          <p:cNvSpPr>
            <a:spLocks noGrp="1"/>
          </p:cNvSpPr>
          <p:nvPr>
            <p:ph idx="1"/>
          </p:nvPr>
        </p:nvSpPr>
        <p:spPr>
          <a:xfrm>
            <a:off x="5514202" y="670561"/>
            <a:ext cx="5798232" cy="4632289"/>
          </a:xfrm>
        </p:spPr>
        <p:txBody>
          <a:bodyPr vert="horz" lIns="68580" tIns="34290" rIns="68580" bIns="34290" rtlCol="0" anchor="t">
            <a:noAutofit/>
          </a:bodyPr>
          <a:lstStyle/>
          <a:p>
            <a:pPr marL="0" indent="0">
              <a:lnSpc>
                <a:spcPct val="100000"/>
              </a:lnSpc>
              <a:spcBef>
                <a:spcPts val="0"/>
              </a:spcBef>
              <a:spcAft>
                <a:spcPts val="1800"/>
              </a:spcAft>
              <a:buNone/>
            </a:pPr>
            <a:r>
              <a:rPr lang="en-US" sz="2400" dirty="0">
                <a:cs typeface="Arial"/>
              </a:rPr>
              <a:t>The National Multiple Sclerosis Society is a movement by and for all people affected by MS. </a:t>
            </a:r>
            <a:r>
              <a:rPr lang="en-US" sz="2400" dirty="0"/>
              <a:t>Our voices and actions reflect diversity, equity and inclusion.</a:t>
            </a:r>
          </a:p>
          <a:p>
            <a:pPr marL="0" indent="0">
              <a:lnSpc>
                <a:spcPct val="100000"/>
              </a:lnSpc>
              <a:spcBef>
                <a:spcPts val="0"/>
              </a:spcBef>
              <a:spcAft>
                <a:spcPts val="1800"/>
              </a:spcAft>
              <a:buNone/>
            </a:pPr>
            <a:r>
              <a:rPr lang="en-US" sz="2400" dirty="0">
                <a:cs typeface="Arial"/>
              </a:rPr>
              <a:t>We welcome and value diverse perspectives.</a:t>
            </a:r>
          </a:p>
          <a:p>
            <a:pPr marL="0" indent="0">
              <a:lnSpc>
                <a:spcPct val="100000"/>
              </a:lnSpc>
              <a:spcBef>
                <a:spcPts val="0"/>
              </a:spcBef>
              <a:spcAft>
                <a:spcPts val="1800"/>
              </a:spcAft>
              <a:buNone/>
            </a:pPr>
            <a:r>
              <a:rPr lang="en-US" sz="2400" dirty="0">
                <a:cs typeface="Arial"/>
              </a:rPr>
              <a:t>We actively seek out and embrace differences.</a:t>
            </a:r>
          </a:p>
          <a:p>
            <a:pPr marL="0" indent="0">
              <a:lnSpc>
                <a:spcPct val="100000"/>
              </a:lnSpc>
              <a:spcBef>
                <a:spcPts val="0"/>
              </a:spcBef>
              <a:spcAft>
                <a:spcPts val="1800"/>
              </a:spcAft>
              <a:buNone/>
            </a:pPr>
            <a:r>
              <a:rPr lang="en-US" sz="2400" dirty="0">
                <a:cs typeface="Arial"/>
              </a:rPr>
              <a:t>We want everyone to feel respected and be empowered to bring their whole selves to ensure we make the best decisions to achieve our mission.</a:t>
            </a:r>
            <a:endParaRPr lang="en-US" sz="4000" dirty="0"/>
          </a:p>
        </p:txBody>
      </p:sp>
    </p:spTree>
    <p:extLst>
      <p:ext uri="{BB962C8B-B14F-4D97-AF65-F5344CB8AC3E}">
        <p14:creationId xmlns:p14="http://schemas.microsoft.com/office/powerpoint/2010/main" val="309645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D5AA-3D6F-436B-8230-E933BB7C9D16}"/>
              </a:ext>
            </a:extLst>
          </p:cNvPr>
          <p:cNvSpPr>
            <a:spLocks noGrp="1"/>
          </p:cNvSpPr>
          <p:nvPr>
            <p:ph type="title"/>
          </p:nvPr>
        </p:nvSpPr>
        <p:spPr>
          <a:xfrm>
            <a:off x="819422" y="491159"/>
            <a:ext cx="11152838" cy="1499616"/>
          </a:xfrm>
        </p:spPr>
        <p:txBody>
          <a:bodyPr>
            <a:normAutofit/>
          </a:bodyPr>
          <a:lstStyle/>
          <a:p>
            <a:r>
              <a:rPr lang="en-US" dirty="0"/>
              <a:t>VA whole health model</a:t>
            </a:r>
          </a:p>
        </p:txBody>
      </p:sp>
      <p:pic>
        <p:nvPicPr>
          <p:cNvPr id="5" name="Picture 4">
            <a:extLst>
              <a:ext uri="{FF2B5EF4-FFF2-40B4-BE49-F238E27FC236}">
                <a16:creationId xmlns:a16="http://schemas.microsoft.com/office/drawing/2014/main" id="{F15B857E-FF2B-414E-BEC3-8CBBB98BC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062" y="1724302"/>
            <a:ext cx="4040243" cy="4778430"/>
          </a:xfrm>
          <a:prstGeom prst="rect">
            <a:avLst/>
          </a:prstGeom>
        </p:spPr>
      </p:pic>
      <p:sp>
        <p:nvSpPr>
          <p:cNvPr id="6" name="TextBox 5">
            <a:extLst>
              <a:ext uri="{FF2B5EF4-FFF2-40B4-BE49-F238E27FC236}">
                <a16:creationId xmlns:a16="http://schemas.microsoft.com/office/drawing/2014/main" id="{7A32B3DE-AD0D-4209-8A66-393215AF4F78}"/>
              </a:ext>
            </a:extLst>
          </p:cNvPr>
          <p:cNvSpPr txBox="1"/>
          <p:nvPr/>
        </p:nvSpPr>
        <p:spPr>
          <a:xfrm>
            <a:off x="2451396" y="6455538"/>
            <a:ext cx="2973270"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hlinkClick r:id="rId4"/>
              </a:rPr>
              <a:t>https://www.va.gov/wholehealth/</a:t>
            </a:r>
            <a:endPar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B48F8C0D-AB33-4998-933D-2552C95114DE}"/>
              </a:ext>
            </a:extLst>
          </p:cNvPr>
          <p:cNvSpPr txBox="1"/>
          <p:nvPr/>
        </p:nvSpPr>
        <p:spPr>
          <a:xfrm>
            <a:off x="6248401" y="1391920"/>
            <a:ext cx="5943599" cy="524759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rPr>
              <a:t>VA’s approach to care that supports overall health and well-being.</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rPr>
              <a:t>Whole health centers are what matters to individuals, emphasizing their values, needs, and goals </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rPr>
              <a:t>Integrates physical and mental health </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rPr>
              <a:t>Incorporates conventional and complementary care approaches </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v"/>
              <a:tabLst/>
              <a:defRPr/>
            </a:pPr>
            <a:r>
              <a:rPr kumimoji="0" lang="en-US" sz="2500" b="0" i="0" u="none" strike="noStrike" kern="1200" cap="none" spc="0" normalizeH="0" baseline="0" noProof="0" dirty="0">
                <a:ln>
                  <a:noFill/>
                </a:ln>
                <a:solidFill>
                  <a:prstClr val="black"/>
                </a:solidFill>
                <a:effectLst/>
                <a:uLnTx/>
                <a:uFillTx/>
                <a:latin typeface="Tw Cen MT" panose="020B0602020104020603"/>
                <a:ea typeface="+mn-ea"/>
                <a:cs typeface="+mn-cs"/>
              </a:rPr>
              <a:t>Offers resources and tools for patients and providers that can be utilized across the care continuum </a:t>
            </a:r>
          </a:p>
        </p:txBody>
      </p:sp>
      <p:sp>
        <p:nvSpPr>
          <p:cNvPr id="3" name="Arrow: Right 2">
            <a:extLst>
              <a:ext uri="{FF2B5EF4-FFF2-40B4-BE49-F238E27FC236}">
                <a16:creationId xmlns:a16="http://schemas.microsoft.com/office/drawing/2014/main" id="{EC9D0C5F-B76C-F753-205E-E07147304947}"/>
              </a:ext>
            </a:extLst>
          </p:cNvPr>
          <p:cNvSpPr/>
          <p:nvPr/>
        </p:nvSpPr>
        <p:spPr>
          <a:xfrm>
            <a:off x="1648000" y="3455568"/>
            <a:ext cx="1885912" cy="757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1524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037">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43" name="Rectangle 1039">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437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FC8EE11B-5179-41AE-A72E-F4D48348C58B}"/>
              </a:ext>
            </a:extLst>
          </p:cNvPr>
          <p:cNvSpPr>
            <a:spLocks noGrp="1"/>
          </p:cNvSpPr>
          <p:nvPr>
            <p:ph idx="1"/>
          </p:nvPr>
        </p:nvSpPr>
        <p:spPr>
          <a:xfrm>
            <a:off x="6292517" y="606944"/>
            <a:ext cx="5577752" cy="4852362"/>
          </a:xfrm>
        </p:spPr>
        <p:txBody>
          <a:bodyPr vert="horz" lIns="91440" tIns="45720" rIns="91440" bIns="45720" rtlCol="0" anchor="ctr">
            <a:normAutofit/>
          </a:bodyPr>
          <a:lstStyle/>
          <a:p>
            <a:pPr marL="0" indent="0">
              <a:spcBef>
                <a:spcPts val="0"/>
              </a:spcBef>
              <a:buNone/>
            </a:pPr>
            <a:r>
              <a:rPr lang="en-US" sz="3200" dirty="0">
                <a:solidFill>
                  <a:srgbClr val="FFFFFF"/>
                </a:solidFill>
              </a:rPr>
              <a:t>Who am I working with? </a:t>
            </a:r>
          </a:p>
          <a:p>
            <a:pPr marL="0" indent="0">
              <a:spcBef>
                <a:spcPts val="0"/>
              </a:spcBef>
              <a:buNone/>
            </a:pPr>
            <a:endParaRPr lang="en-US" sz="3200" dirty="0">
              <a:solidFill>
                <a:srgbClr val="FFFFFF"/>
              </a:solidFill>
            </a:endParaRPr>
          </a:p>
          <a:p>
            <a:pPr marL="0" indent="0">
              <a:spcBef>
                <a:spcPts val="0"/>
              </a:spcBef>
              <a:buNone/>
            </a:pPr>
            <a:r>
              <a:rPr lang="en-US" sz="3200" dirty="0">
                <a:solidFill>
                  <a:srgbClr val="FFFFFF"/>
                </a:solidFill>
              </a:rPr>
              <a:t>What are their identities and values? </a:t>
            </a:r>
          </a:p>
          <a:p>
            <a:pPr marL="0" indent="0">
              <a:spcBef>
                <a:spcPts val="0"/>
              </a:spcBef>
              <a:buNone/>
            </a:pPr>
            <a:endParaRPr lang="en-US" sz="3200" dirty="0">
              <a:solidFill>
                <a:srgbClr val="FFFFFF"/>
              </a:solidFill>
            </a:endParaRPr>
          </a:p>
          <a:p>
            <a:pPr marL="0" indent="0">
              <a:spcBef>
                <a:spcPts val="0"/>
              </a:spcBef>
              <a:buNone/>
            </a:pPr>
            <a:r>
              <a:rPr lang="en-US" sz="3200" dirty="0">
                <a:solidFill>
                  <a:srgbClr val="FFFFFF"/>
                </a:solidFill>
              </a:rPr>
              <a:t>How do they overlap or differ from my own? </a:t>
            </a:r>
          </a:p>
        </p:txBody>
      </p:sp>
      <p:pic>
        <p:nvPicPr>
          <p:cNvPr id="6" name="Picture 5">
            <a:extLst>
              <a:ext uri="{FF2B5EF4-FFF2-40B4-BE49-F238E27FC236}">
                <a16:creationId xmlns:a16="http://schemas.microsoft.com/office/drawing/2014/main" id="{FD925039-3267-7045-1987-05B4946CF0A5}"/>
              </a:ext>
            </a:extLst>
          </p:cNvPr>
          <p:cNvPicPr>
            <a:picLocks noChangeAspect="1"/>
          </p:cNvPicPr>
          <p:nvPr/>
        </p:nvPicPr>
        <p:blipFill>
          <a:blip r:embed="rId3"/>
          <a:stretch>
            <a:fillRect/>
          </a:stretch>
        </p:blipFill>
        <p:spPr>
          <a:xfrm>
            <a:off x="321730" y="321732"/>
            <a:ext cx="5693837" cy="3861302"/>
          </a:xfrm>
          <a:prstGeom prst="rect">
            <a:avLst/>
          </a:prstGeom>
        </p:spPr>
      </p:pic>
      <p:pic>
        <p:nvPicPr>
          <p:cNvPr id="2050" name="Picture 2" descr="Empatia — Steemit">
            <a:extLst>
              <a:ext uri="{FF2B5EF4-FFF2-40B4-BE49-F238E27FC236}">
                <a16:creationId xmlns:a16="http://schemas.microsoft.com/office/drawing/2014/main" id="{FB09220C-E3B5-1105-8864-9EC8E0407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48" y="4393141"/>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15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Content Placeholder 2">
            <a:extLst>
              <a:ext uri="{FF2B5EF4-FFF2-40B4-BE49-F238E27FC236}">
                <a16:creationId xmlns:a16="http://schemas.microsoft.com/office/drawing/2014/main" id="{4A9E1483-A669-6E0A-D781-09B55D28B3B9}"/>
              </a:ext>
            </a:extLst>
          </p:cNvPr>
          <p:cNvGraphicFramePr>
            <a:graphicFrameLocks noGrp="1"/>
          </p:cNvGraphicFramePr>
          <p:nvPr>
            <p:ph idx="1"/>
          </p:nvPr>
        </p:nvGraphicFramePr>
        <p:xfrm>
          <a:off x="4041913" y="185530"/>
          <a:ext cx="7580244"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a:extLst>
              <a:ext uri="{FF2B5EF4-FFF2-40B4-BE49-F238E27FC236}">
                <a16:creationId xmlns:a16="http://schemas.microsoft.com/office/drawing/2014/main" id="{B0597B5E-11C8-4C60-A8A4-D298B4D88A8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 b="2391"/>
          <a:stretch/>
        </p:blipFill>
        <p:spPr bwMode="auto">
          <a:xfrm>
            <a:off x="183657" y="969436"/>
            <a:ext cx="3696615" cy="504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698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FF47-7386-437E-B736-7664818F0ADE}"/>
              </a:ext>
            </a:extLst>
          </p:cNvPr>
          <p:cNvSpPr>
            <a:spLocks noGrp="1"/>
          </p:cNvSpPr>
          <p:nvPr>
            <p:ph type="title"/>
          </p:nvPr>
        </p:nvSpPr>
        <p:spPr>
          <a:xfrm>
            <a:off x="2021433" y="-252833"/>
            <a:ext cx="8555616" cy="1325563"/>
          </a:xfrm>
        </p:spPr>
        <p:txBody>
          <a:bodyPr>
            <a:normAutofit/>
          </a:bodyPr>
          <a:lstStyle/>
          <a:p>
            <a:r>
              <a:rPr lang="en-US" sz="4700" cap="all" dirty="0">
                <a:latin typeface="Tw Cen MT" panose="020B0602020104020603" pitchFamily="34" charset="0"/>
              </a:rPr>
              <a:t>ADDRESSING Framework </a:t>
            </a:r>
          </a:p>
        </p:txBody>
      </p:sp>
      <p:graphicFrame>
        <p:nvGraphicFramePr>
          <p:cNvPr id="4" name="Table 4">
            <a:extLst>
              <a:ext uri="{FF2B5EF4-FFF2-40B4-BE49-F238E27FC236}">
                <a16:creationId xmlns:a16="http://schemas.microsoft.com/office/drawing/2014/main" id="{4AA0DC09-F4DF-43F8-9E5A-73FB5E32FEA2}"/>
              </a:ext>
            </a:extLst>
          </p:cNvPr>
          <p:cNvGraphicFramePr>
            <a:graphicFrameLocks noGrp="1"/>
          </p:cNvGraphicFramePr>
          <p:nvPr>
            <p:ph idx="1"/>
          </p:nvPr>
        </p:nvGraphicFramePr>
        <p:xfrm>
          <a:off x="117036" y="698090"/>
          <a:ext cx="11957928" cy="6042160"/>
        </p:xfrm>
        <a:graphic>
          <a:graphicData uri="http://schemas.openxmlformats.org/drawingml/2006/table">
            <a:tbl>
              <a:tblPr firstRow="1" bandRow="1">
                <a:tableStyleId>{5C22544A-7EE6-4342-B048-85BDC9FD1C3A}</a:tableStyleId>
              </a:tblPr>
              <a:tblGrid>
                <a:gridCol w="3708146">
                  <a:extLst>
                    <a:ext uri="{9D8B030D-6E8A-4147-A177-3AD203B41FA5}">
                      <a16:colId xmlns:a16="http://schemas.microsoft.com/office/drawing/2014/main" val="53113756"/>
                    </a:ext>
                  </a:extLst>
                </a:gridCol>
                <a:gridCol w="3296092">
                  <a:extLst>
                    <a:ext uri="{9D8B030D-6E8A-4147-A177-3AD203B41FA5}">
                      <a16:colId xmlns:a16="http://schemas.microsoft.com/office/drawing/2014/main" val="2148200384"/>
                    </a:ext>
                  </a:extLst>
                </a:gridCol>
                <a:gridCol w="4953690">
                  <a:extLst>
                    <a:ext uri="{9D8B030D-6E8A-4147-A177-3AD203B41FA5}">
                      <a16:colId xmlns:a16="http://schemas.microsoft.com/office/drawing/2014/main" val="2462925369"/>
                    </a:ext>
                  </a:extLst>
                </a:gridCol>
              </a:tblGrid>
              <a:tr h="347535">
                <a:tc>
                  <a:txBody>
                    <a:bodyPr/>
                    <a:lstStyle/>
                    <a:p>
                      <a:r>
                        <a:rPr lang="en-US" sz="2300" dirty="0">
                          <a:latin typeface="Tw Cen MT" panose="020B0602020104020603" pitchFamily="34" charset="0"/>
                        </a:rPr>
                        <a:t>Cultural Influence </a:t>
                      </a:r>
                    </a:p>
                  </a:txBody>
                  <a:tcPr marL="33588" marR="33588" marT="16794" marB="16794">
                    <a:solidFill>
                      <a:schemeClr val="bg1">
                        <a:lumMod val="50000"/>
                      </a:schemeClr>
                    </a:solidFill>
                  </a:tcPr>
                </a:tc>
                <a:tc>
                  <a:txBody>
                    <a:bodyPr/>
                    <a:lstStyle/>
                    <a:p>
                      <a:r>
                        <a:rPr lang="en-US" sz="2300" dirty="0">
                          <a:latin typeface="Tw Cen MT" panose="020B0602020104020603" pitchFamily="34" charset="0"/>
                        </a:rPr>
                        <a:t>Dominant Group</a:t>
                      </a:r>
                    </a:p>
                  </a:txBody>
                  <a:tcPr marL="33588" marR="33588" marT="16794" marB="16794">
                    <a:solidFill>
                      <a:schemeClr val="bg1">
                        <a:lumMod val="50000"/>
                      </a:schemeClr>
                    </a:solidFill>
                  </a:tcPr>
                </a:tc>
                <a:tc>
                  <a:txBody>
                    <a:bodyPr/>
                    <a:lstStyle/>
                    <a:p>
                      <a:r>
                        <a:rPr lang="en-US" sz="2300" dirty="0">
                          <a:latin typeface="Tw Cen MT" panose="020B0602020104020603" pitchFamily="34" charset="0"/>
                        </a:rPr>
                        <a:t>Nondominant Group/Minority </a:t>
                      </a:r>
                    </a:p>
                  </a:txBody>
                  <a:tcPr marL="33588" marR="33588" marT="16794" marB="16794">
                    <a:solidFill>
                      <a:schemeClr val="bg1">
                        <a:lumMod val="50000"/>
                      </a:schemeClr>
                    </a:solidFill>
                  </a:tcPr>
                </a:tc>
                <a:extLst>
                  <a:ext uri="{0D108BD9-81ED-4DB2-BD59-A6C34878D82A}">
                    <a16:rowId xmlns:a16="http://schemas.microsoft.com/office/drawing/2014/main" val="2041137732"/>
                  </a:ext>
                </a:extLst>
              </a:tr>
              <a:tr h="567485">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A</a:t>
                      </a:r>
                      <a:r>
                        <a:rPr lang="en-US" sz="1900" dirty="0">
                          <a:effectLst/>
                          <a:latin typeface="Tw Cen MT" panose="020B0602020104020603" pitchFamily="34" charset="0"/>
                          <a:ea typeface="Calibri" panose="020F0502020204030204" pitchFamily="34" charset="0"/>
                          <a:cs typeface="Times New Roman" panose="02020603050405020304" pitchFamily="18" charset="0"/>
                        </a:rPr>
                        <a:t>ge &amp; generational influences</a:t>
                      </a:r>
                    </a:p>
                    <a:p>
                      <a:pPr marL="0" marR="0" algn="l">
                        <a:lnSpc>
                          <a:spcPct val="107000"/>
                        </a:lnSpc>
                        <a:spcBef>
                          <a:spcPts val="0"/>
                        </a:spcBef>
                        <a:spcAft>
                          <a:spcPts val="0"/>
                        </a:spcAft>
                      </a:pPr>
                      <a:r>
                        <a:rPr lang="en-US" sz="1900" dirty="0">
                          <a:effectLst/>
                          <a:latin typeface="Tw Cen MT" panose="020B0602020104020603" pitchFamily="34" charset="0"/>
                          <a:ea typeface="Calibri" panose="020F0502020204030204" pitchFamily="34" charset="0"/>
                          <a:cs typeface="Times New Roman" panose="02020603050405020304" pitchFamily="18" charset="0"/>
                        </a:rPr>
                        <a:t> </a:t>
                      </a:r>
                    </a:p>
                  </a:txBody>
                  <a:tcPr marL="25191" marR="25191" marT="0" marB="0">
                    <a:solidFill>
                      <a:schemeClr val="accent1"/>
                    </a:solidFill>
                  </a:tcPr>
                </a:tc>
                <a:tc>
                  <a:txBody>
                    <a:bodyPr/>
                    <a:lstStyle/>
                    <a:p>
                      <a:r>
                        <a:rPr lang="en-US" sz="1800" dirty="0">
                          <a:latin typeface="Tw Cen MT" panose="020B0602020104020603" pitchFamily="34" charset="0"/>
                        </a:rPr>
                        <a:t>Young and middle-aged adults </a:t>
                      </a:r>
                    </a:p>
                  </a:txBody>
                  <a:tcPr marL="33588" marR="33588" marT="16794" marB="16794">
                    <a:solidFill>
                      <a:schemeClr val="accent1"/>
                    </a:solidFill>
                  </a:tcPr>
                </a:tc>
                <a:tc>
                  <a:txBody>
                    <a:bodyPr/>
                    <a:lstStyle/>
                    <a:p>
                      <a:r>
                        <a:rPr lang="en-US" sz="1600" dirty="0">
                          <a:latin typeface="Tw Cen MT" panose="020B0602020104020603" pitchFamily="34" charset="0"/>
                        </a:rPr>
                        <a:t>Children, older adults </a:t>
                      </a:r>
                    </a:p>
                  </a:txBody>
                  <a:tcPr marL="33588" marR="33588" marT="16794" marB="16794">
                    <a:solidFill>
                      <a:schemeClr val="accent1"/>
                    </a:solidFill>
                  </a:tcPr>
                </a:tc>
                <a:extLst>
                  <a:ext uri="{0D108BD9-81ED-4DB2-BD59-A6C34878D82A}">
                    <a16:rowId xmlns:a16="http://schemas.microsoft.com/office/drawing/2014/main" val="2419458401"/>
                  </a:ext>
                </a:extLst>
              </a:tr>
              <a:tr h="600156">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D</a:t>
                      </a:r>
                      <a:r>
                        <a:rPr lang="en-US" sz="1900" dirty="0">
                          <a:effectLst/>
                          <a:latin typeface="Tw Cen MT" panose="020B0602020104020603" pitchFamily="34" charset="0"/>
                          <a:ea typeface="Calibri" panose="020F0502020204030204" pitchFamily="34" charset="0"/>
                          <a:cs typeface="Times New Roman" panose="02020603050405020304" pitchFamily="18" charset="0"/>
                        </a:rPr>
                        <a:t>evelopmental disabilities &amp; Other </a:t>
                      </a:r>
                      <a:r>
                        <a:rPr lang="en-US" sz="1900" b="1" dirty="0">
                          <a:effectLst/>
                          <a:latin typeface="Tw Cen MT" panose="020B0602020104020603" pitchFamily="34" charset="0"/>
                          <a:ea typeface="Calibri" panose="020F0502020204030204" pitchFamily="34" charset="0"/>
                          <a:cs typeface="Times New Roman" panose="02020603050405020304" pitchFamily="18" charset="0"/>
                        </a:rPr>
                        <a:t>D</a:t>
                      </a:r>
                      <a:r>
                        <a:rPr lang="en-US" sz="1900" b="0" dirty="0">
                          <a:effectLst/>
                          <a:latin typeface="Tw Cen MT" panose="020B0602020104020603" pitchFamily="34" charset="0"/>
                          <a:ea typeface="Calibri" panose="020F0502020204030204" pitchFamily="34" charset="0"/>
                          <a:cs typeface="Times New Roman" panose="02020603050405020304" pitchFamily="18" charset="0"/>
                        </a:rPr>
                        <a:t>isabilities </a:t>
                      </a:r>
                      <a:endParaRPr lang="en-US" sz="1900" dirty="0">
                        <a:effectLst/>
                        <a:latin typeface="Tw Cen MT" panose="020B0602020104020603" pitchFamily="34" charset="0"/>
                        <a:ea typeface="Calibri" panose="020F0502020204030204" pitchFamily="34" charset="0"/>
                        <a:cs typeface="Times New Roman" panose="02020603050405020304" pitchFamily="18" charset="0"/>
                      </a:endParaRPr>
                    </a:p>
                  </a:txBody>
                  <a:tcPr marL="25191" marR="25191" marT="0" marB="0">
                    <a:solidFill>
                      <a:schemeClr val="accent1">
                        <a:lumMod val="60000"/>
                        <a:lumOff val="40000"/>
                      </a:schemeClr>
                    </a:solidFill>
                  </a:tcPr>
                </a:tc>
                <a:tc>
                  <a:txBody>
                    <a:bodyPr/>
                    <a:lstStyle/>
                    <a:p>
                      <a:r>
                        <a:rPr lang="en-US" sz="1800" dirty="0">
                          <a:latin typeface="Tw Cen MT" panose="020B0602020104020603" pitchFamily="34" charset="0"/>
                        </a:rPr>
                        <a:t>Nondisabled individuals </a:t>
                      </a:r>
                    </a:p>
                  </a:txBody>
                  <a:tcPr marL="33588" marR="33588" marT="16794" marB="16794">
                    <a:solidFill>
                      <a:schemeClr val="accent1">
                        <a:lumMod val="60000"/>
                        <a:lumOff val="40000"/>
                      </a:schemeClr>
                    </a:solidFill>
                  </a:tcPr>
                </a:tc>
                <a:tc>
                  <a:txBody>
                    <a:bodyPr/>
                    <a:lstStyle/>
                    <a:p>
                      <a:r>
                        <a:rPr lang="en-US" sz="1600" dirty="0">
                          <a:latin typeface="Tw Cen MT" panose="020B0602020104020603" pitchFamily="34" charset="0"/>
                        </a:rPr>
                        <a:t>People with cognitive, intellectual, sensory, physical, and mental health disabilities </a:t>
                      </a:r>
                    </a:p>
                  </a:txBody>
                  <a:tcPr marL="33588" marR="33588" marT="16794" marB="16794">
                    <a:solidFill>
                      <a:schemeClr val="accent1">
                        <a:lumMod val="60000"/>
                        <a:lumOff val="40000"/>
                      </a:schemeClr>
                    </a:solidFill>
                  </a:tcPr>
                </a:tc>
                <a:extLst>
                  <a:ext uri="{0D108BD9-81ED-4DB2-BD59-A6C34878D82A}">
                    <a16:rowId xmlns:a16="http://schemas.microsoft.com/office/drawing/2014/main" val="2460854206"/>
                  </a:ext>
                </a:extLst>
              </a:tr>
              <a:tr h="567485">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R</a:t>
                      </a:r>
                      <a:r>
                        <a:rPr lang="en-US" sz="1900" dirty="0">
                          <a:effectLst/>
                          <a:latin typeface="Tw Cen MT" panose="020B0602020104020603" pitchFamily="34" charset="0"/>
                          <a:ea typeface="Calibri" panose="020F0502020204030204" pitchFamily="34" charset="0"/>
                          <a:cs typeface="Times New Roman" panose="02020603050405020304" pitchFamily="18" charset="0"/>
                        </a:rPr>
                        <a:t>eligion &amp; spirituality</a:t>
                      </a:r>
                    </a:p>
                    <a:p>
                      <a:pPr marL="0" marR="0" algn="l">
                        <a:lnSpc>
                          <a:spcPct val="107000"/>
                        </a:lnSpc>
                        <a:spcBef>
                          <a:spcPts val="0"/>
                        </a:spcBef>
                        <a:spcAft>
                          <a:spcPts val="0"/>
                        </a:spcAft>
                      </a:pPr>
                      <a:endParaRPr lang="en-US" sz="1900" dirty="0">
                        <a:effectLst/>
                        <a:latin typeface="Tw Cen MT" panose="020B0602020104020603" pitchFamily="34" charset="0"/>
                        <a:ea typeface="Calibri" panose="020F0502020204030204" pitchFamily="34" charset="0"/>
                        <a:cs typeface="Times New Roman" panose="02020603050405020304" pitchFamily="18" charset="0"/>
                      </a:endParaRPr>
                    </a:p>
                  </a:txBody>
                  <a:tcPr marL="25191" marR="25191" marT="0" marB="0">
                    <a:solidFill>
                      <a:schemeClr val="accent1">
                        <a:lumMod val="40000"/>
                        <a:lumOff val="60000"/>
                      </a:schemeClr>
                    </a:solidFill>
                  </a:tcPr>
                </a:tc>
                <a:tc>
                  <a:txBody>
                    <a:bodyPr/>
                    <a:lstStyle/>
                    <a:p>
                      <a:r>
                        <a:rPr lang="en-US" sz="1800" dirty="0">
                          <a:latin typeface="Tw Cen MT" panose="020B0602020104020603" pitchFamily="34" charset="0"/>
                        </a:rPr>
                        <a:t>Christian &amp; secular </a:t>
                      </a:r>
                    </a:p>
                  </a:txBody>
                  <a:tcPr marL="33588" marR="33588" marT="16794" marB="16794">
                    <a:solidFill>
                      <a:schemeClr val="accent1">
                        <a:lumMod val="40000"/>
                        <a:lumOff val="60000"/>
                      </a:schemeClr>
                    </a:solidFill>
                  </a:tcPr>
                </a:tc>
                <a:tc>
                  <a:txBody>
                    <a:bodyPr/>
                    <a:lstStyle/>
                    <a:p>
                      <a:r>
                        <a:rPr lang="en-US" sz="1600" dirty="0">
                          <a:latin typeface="Tw Cen MT" panose="020B0602020104020603" pitchFamily="34" charset="0"/>
                        </a:rPr>
                        <a:t>Muslims, Jews, Hindus, Buddhists, and other religions </a:t>
                      </a:r>
                    </a:p>
                  </a:txBody>
                  <a:tcPr marL="33588" marR="33588" marT="16794" marB="16794">
                    <a:solidFill>
                      <a:schemeClr val="accent1">
                        <a:lumMod val="40000"/>
                        <a:lumOff val="60000"/>
                      </a:schemeClr>
                    </a:solidFill>
                  </a:tcPr>
                </a:tc>
                <a:extLst>
                  <a:ext uri="{0D108BD9-81ED-4DB2-BD59-A6C34878D82A}">
                    <a16:rowId xmlns:a16="http://schemas.microsoft.com/office/drawing/2014/main" val="746938885"/>
                  </a:ext>
                </a:extLst>
              </a:tr>
              <a:tr h="828923">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E</a:t>
                      </a:r>
                      <a:r>
                        <a:rPr lang="en-US" sz="1900" dirty="0">
                          <a:effectLst/>
                          <a:latin typeface="Tw Cen MT" panose="020B0602020104020603" pitchFamily="34" charset="0"/>
                          <a:ea typeface="Calibri" panose="020F0502020204030204" pitchFamily="34" charset="0"/>
                          <a:cs typeface="Times New Roman" panose="02020603050405020304" pitchFamily="18" charset="0"/>
                        </a:rPr>
                        <a:t>thnic &amp; racial identity </a:t>
                      </a:r>
                    </a:p>
                    <a:p>
                      <a:pPr marL="0" marR="0" algn="l">
                        <a:lnSpc>
                          <a:spcPct val="107000"/>
                        </a:lnSpc>
                        <a:spcBef>
                          <a:spcPts val="0"/>
                        </a:spcBef>
                        <a:spcAft>
                          <a:spcPts val="0"/>
                        </a:spcAft>
                      </a:pPr>
                      <a:r>
                        <a:rPr lang="en-US" sz="1900" dirty="0">
                          <a:effectLst/>
                          <a:latin typeface="Tw Cen MT" panose="020B0602020104020603" pitchFamily="34" charset="0"/>
                          <a:ea typeface="Calibri" panose="020F0502020204030204" pitchFamily="34" charset="0"/>
                          <a:cs typeface="Times New Roman" panose="02020603050405020304" pitchFamily="18" charset="0"/>
                        </a:rPr>
                        <a:t>  </a:t>
                      </a:r>
                    </a:p>
                  </a:txBody>
                  <a:tcPr marL="25191" marR="25191" marT="0" marB="0">
                    <a:solidFill>
                      <a:srgbClr val="009999"/>
                    </a:solidFill>
                  </a:tcPr>
                </a:tc>
                <a:tc>
                  <a:txBody>
                    <a:bodyPr/>
                    <a:lstStyle/>
                    <a:p>
                      <a:r>
                        <a:rPr lang="en-US" sz="1800" dirty="0">
                          <a:latin typeface="Tw Cen MT" panose="020B0602020104020603" pitchFamily="34" charset="0"/>
                        </a:rPr>
                        <a:t>White people/European Americans </a:t>
                      </a:r>
                    </a:p>
                  </a:txBody>
                  <a:tcPr marL="33588" marR="33588" marT="16794" marB="16794">
                    <a:solidFill>
                      <a:srgbClr val="009999"/>
                    </a:solidFill>
                  </a:tcPr>
                </a:tc>
                <a:tc>
                  <a:txBody>
                    <a:bodyPr/>
                    <a:lstStyle/>
                    <a:p>
                      <a:r>
                        <a:rPr lang="en-US" sz="1600" dirty="0">
                          <a:latin typeface="Tw Cen MT" panose="020B0602020104020603" pitchFamily="34" charset="0"/>
                        </a:rPr>
                        <a:t>Asian, South Asian, Latinx, Pacific Islander, African, Arab, Black, African American, Middle Eastern/North African, and individuals of multiple races </a:t>
                      </a:r>
                    </a:p>
                  </a:txBody>
                  <a:tcPr marL="33588" marR="33588" marT="16794" marB="16794">
                    <a:solidFill>
                      <a:srgbClr val="009999"/>
                    </a:solidFill>
                  </a:tcPr>
                </a:tc>
                <a:extLst>
                  <a:ext uri="{0D108BD9-81ED-4DB2-BD59-A6C34878D82A}">
                    <a16:rowId xmlns:a16="http://schemas.microsoft.com/office/drawing/2014/main" val="1767982550"/>
                  </a:ext>
                </a:extLst>
              </a:tr>
              <a:tr h="600156">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S</a:t>
                      </a:r>
                      <a:r>
                        <a:rPr lang="en-US" sz="1900" dirty="0">
                          <a:effectLst/>
                          <a:latin typeface="Tw Cen MT" panose="020B0602020104020603" pitchFamily="34" charset="0"/>
                          <a:ea typeface="Calibri" panose="020F0502020204030204" pitchFamily="34" charset="0"/>
                          <a:cs typeface="Times New Roman" panose="02020603050405020304" pitchFamily="18" charset="0"/>
                        </a:rPr>
                        <a:t>ocioeconomic status/social class  </a:t>
                      </a:r>
                    </a:p>
                    <a:p>
                      <a:pPr marL="0" marR="0" algn="l">
                        <a:lnSpc>
                          <a:spcPct val="107000"/>
                        </a:lnSpc>
                        <a:spcBef>
                          <a:spcPts val="0"/>
                        </a:spcBef>
                        <a:spcAft>
                          <a:spcPts val="0"/>
                        </a:spcAft>
                      </a:pPr>
                      <a:r>
                        <a:rPr lang="en-US" sz="1900" dirty="0">
                          <a:effectLst/>
                          <a:latin typeface="Tw Cen MT" panose="020B0602020104020603" pitchFamily="34" charset="0"/>
                          <a:ea typeface="Calibri" panose="020F0502020204030204" pitchFamily="34" charset="0"/>
                          <a:cs typeface="Times New Roman" panose="02020603050405020304" pitchFamily="18" charset="0"/>
                        </a:rPr>
                        <a:t> </a:t>
                      </a:r>
                    </a:p>
                  </a:txBody>
                  <a:tcPr marL="25191" marR="25191" marT="0" marB="0">
                    <a:solidFill>
                      <a:srgbClr val="00CC99"/>
                    </a:solidFill>
                  </a:tcPr>
                </a:tc>
                <a:tc>
                  <a:txBody>
                    <a:bodyPr/>
                    <a:lstStyle/>
                    <a:p>
                      <a:r>
                        <a:rPr lang="en-US" sz="1800" dirty="0">
                          <a:latin typeface="Tw Cen MT" panose="020B0602020104020603" pitchFamily="34" charset="0"/>
                        </a:rPr>
                        <a:t>Upper- and middle-class </a:t>
                      </a:r>
                    </a:p>
                  </a:txBody>
                  <a:tcPr marL="33588" marR="33588" marT="16794" marB="16794">
                    <a:solidFill>
                      <a:srgbClr val="00CC99"/>
                    </a:solidFill>
                  </a:tcPr>
                </a:tc>
                <a:tc>
                  <a:txBody>
                    <a:bodyPr/>
                    <a:lstStyle/>
                    <a:p>
                      <a:r>
                        <a:rPr lang="en-US" sz="1600" dirty="0">
                          <a:latin typeface="Tw Cen MT" panose="020B0602020104020603" pitchFamily="34" charset="0"/>
                        </a:rPr>
                        <a:t>Individuals of lower status by occupation, education, income, or inner city/rural habitat</a:t>
                      </a:r>
                    </a:p>
                  </a:txBody>
                  <a:tcPr marL="33588" marR="33588" marT="16794" marB="16794">
                    <a:solidFill>
                      <a:srgbClr val="00CC99"/>
                    </a:solidFill>
                  </a:tcPr>
                </a:tc>
                <a:extLst>
                  <a:ext uri="{0D108BD9-81ED-4DB2-BD59-A6C34878D82A}">
                    <a16:rowId xmlns:a16="http://schemas.microsoft.com/office/drawing/2014/main" val="1489558196"/>
                  </a:ext>
                </a:extLst>
              </a:tr>
              <a:tr h="600156">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S</a:t>
                      </a:r>
                      <a:r>
                        <a:rPr lang="en-US" sz="1900" dirty="0">
                          <a:effectLst/>
                          <a:latin typeface="Tw Cen MT" panose="020B0602020104020603" pitchFamily="34" charset="0"/>
                          <a:ea typeface="Calibri" panose="020F0502020204030204" pitchFamily="34" charset="0"/>
                          <a:cs typeface="Times New Roman" panose="02020603050405020304" pitchFamily="18" charset="0"/>
                        </a:rPr>
                        <a:t>exual orientation</a:t>
                      </a:r>
                    </a:p>
                    <a:p>
                      <a:pPr marL="0" marR="0" algn="l">
                        <a:lnSpc>
                          <a:spcPct val="107000"/>
                        </a:lnSpc>
                        <a:spcBef>
                          <a:spcPts val="0"/>
                        </a:spcBef>
                        <a:spcAft>
                          <a:spcPts val="0"/>
                        </a:spcAft>
                      </a:pPr>
                      <a:r>
                        <a:rPr lang="en-US" sz="1900" dirty="0">
                          <a:effectLst/>
                          <a:latin typeface="Tw Cen MT" panose="020B0602020104020603" pitchFamily="34" charset="0"/>
                          <a:ea typeface="Calibri" panose="020F0502020204030204" pitchFamily="34" charset="0"/>
                          <a:cs typeface="Times New Roman" panose="02020603050405020304" pitchFamily="18" charset="0"/>
                        </a:rPr>
                        <a:t>  </a:t>
                      </a:r>
                    </a:p>
                  </a:txBody>
                  <a:tcPr marL="25191" marR="25191" marT="0" marB="0">
                    <a:solidFill>
                      <a:schemeClr val="accent6"/>
                    </a:solidFill>
                  </a:tcPr>
                </a:tc>
                <a:tc>
                  <a:txBody>
                    <a:bodyPr/>
                    <a:lstStyle/>
                    <a:p>
                      <a:r>
                        <a:rPr lang="en-US" sz="1800" dirty="0">
                          <a:latin typeface="Tw Cen MT" panose="020B0602020104020603" pitchFamily="34" charset="0"/>
                        </a:rPr>
                        <a:t>Heterosexual </a:t>
                      </a:r>
                    </a:p>
                  </a:txBody>
                  <a:tcPr marL="33588" marR="33588" marT="16794" marB="16794">
                    <a:solidFill>
                      <a:schemeClr val="accent6"/>
                    </a:solidFill>
                  </a:tcPr>
                </a:tc>
                <a:tc>
                  <a:txBody>
                    <a:bodyPr/>
                    <a:lstStyle/>
                    <a:p>
                      <a:r>
                        <a:rPr lang="en-US" sz="1600" dirty="0">
                          <a:latin typeface="Tw Cen MT" panose="020B0602020104020603" pitchFamily="34" charset="0"/>
                        </a:rPr>
                        <a:t>Gay, lesbian, bisexual, pansexual, and/or asexual</a:t>
                      </a:r>
                    </a:p>
                  </a:txBody>
                  <a:tcPr marL="33588" marR="33588" marT="16794" marB="16794">
                    <a:solidFill>
                      <a:schemeClr val="accent6"/>
                    </a:solidFill>
                  </a:tcPr>
                </a:tc>
                <a:extLst>
                  <a:ext uri="{0D108BD9-81ED-4DB2-BD59-A6C34878D82A}">
                    <a16:rowId xmlns:a16="http://schemas.microsoft.com/office/drawing/2014/main" val="1003530439"/>
                  </a:ext>
                </a:extLst>
              </a:tr>
              <a:tr h="600156">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I</a:t>
                      </a:r>
                      <a:r>
                        <a:rPr lang="en-US" sz="1900" dirty="0">
                          <a:effectLst/>
                          <a:latin typeface="Tw Cen MT" panose="020B0602020104020603" pitchFamily="34" charset="0"/>
                          <a:ea typeface="Calibri" panose="020F0502020204030204" pitchFamily="34" charset="0"/>
                          <a:cs typeface="Times New Roman" panose="02020603050405020304" pitchFamily="18" charset="0"/>
                        </a:rPr>
                        <a:t>ndigenous heritage </a:t>
                      </a:r>
                    </a:p>
                  </a:txBody>
                  <a:tcPr marL="25191" marR="25191" marT="0" marB="0">
                    <a:solidFill>
                      <a:srgbClr val="92D050"/>
                    </a:solidFill>
                  </a:tcPr>
                </a:tc>
                <a:tc>
                  <a:txBody>
                    <a:bodyPr/>
                    <a:lstStyle/>
                    <a:p>
                      <a:r>
                        <a:rPr lang="en-US" sz="1800" dirty="0">
                          <a:latin typeface="Tw Cen MT" panose="020B0602020104020603" pitchFamily="34" charset="0"/>
                        </a:rPr>
                        <a:t>European Americans</a:t>
                      </a:r>
                    </a:p>
                  </a:txBody>
                  <a:tcPr marL="33588" marR="33588" marT="16794" marB="16794">
                    <a:solidFill>
                      <a:srgbClr val="92D050"/>
                    </a:solidFill>
                  </a:tcPr>
                </a:tc>
                <a:tc>
                  <a:txBody>
                    <a:bodyPr/>
                    <a:lstStyle/>
                    <a:p>
                      <a:r>
                        <a:rPr lang="en-US" sz="1600" dirty="0">
                          <a:latin typeface="Tw Cen MT" panose="020B0602020104020603" pitchFamily="34" charset="0"/>
                        </a:rPr>
                        <a:t>American Indians, Iñuit, Alaska Native people, Métis, Native Hawaiians, New Zealand Mãori, Aboriginal Australians</a:t>
                      </a:r>
                    </a:p>
                  </a:txBody>
                  <a:tcPr marL="33588" marR="33588" marT="16794" marB="16794">
                    <a:solidFill>
                      <a:srgbClr val="92D050"/>
                    </a:solidFill>
                  </a:tcPr>
                </a:tc>
                <a:extLst>
                  <a:ext uri="{0D108BD9-81ED-4DB2-BD59-A6C34878D82A}">
                    <a16:rowId xmlns:a16="http://schemas.microsoft.com/office/drawing/2014/main" val="862965553"/>
                  </a:ext>
                </a:extLst>
              </a:tr>
              <a:tr h="567485">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N</a:t>
                      </a:r>
                      <a:r>
                        <a:rPr lang="en-US" sz="1900" dirty="0">
                          <a:effectLst/>
                          <a:latin typeface="Tw Cen MT" panose="020B0602020104020603" pitchFamily="34" charset="0"/>
                          <a:ea typeface="Calibri" panose="020F0502020204030204" pitchFamily="34" charset="0"/>
                          <a:cs typeface="Times New Roman" panose="02020603050405020304" pitchFamily="18" charset="0"/>
                        </a:rPr>
                        <a:t>ational origin</a:t>
                      </a:r>
                    </a:p>
                    <a:p>
                      <a:pPr marL="0" marR="0" algn="l">
                        <a:lnSpc>
                          <a:spcPct val="107000"/>
                        </a:lnSpc>
                        <a:spcBef>
                          <a:spcPts val="0"/>
                        </a:spcBef>
                        <a:spcAft>
                          <a:spcPts val="0"/>
                        </a:spcAft>
                      </a:pPr>
                      <a:r>
                        <a:rPr lang="en-US" sz="1900" dirty="0">
                          <a:effectLst/>
                          <a:latin typeface="Tw Cen MT" panose="020B0602020104020603" pitchFamily="34" charset="0"/>
                          <a:ea typeface="Calibri" panose="020F0502020204030204" pitchFamily="34" charset="0"/>
                          <a:cs typeface="Times New Roman" panose="02020603050405020304" pitchFamily="18" charset="0"/>
                        </a:rPr>
                        <a:t>  </a:t>
                      </a:r>
                    </a:p>
                  </a:txBody>
                  <a:tcPr marL="25191" marR="25191" marT="0" marB="0">
                    <a:solidFill>
                      <a:schemeClr val="accent6">
                        <a:lumMod val="40000"/>
                        <a:lumOff val="60000"/>
                      </a:schemeClr>
                    </a:solidFill>
                  </a:tcPr>
                </a:tc>
                <a:tc>
                  <a:txBody>
                    <a:bodyPr/>
                    <a:lstStyle/>
                    <a:p>
                      <a:r>
                        <a:rPr lang="en-US" sz="1800" dirty="0">
                          <a:latin typeface="Tw Cen MT" panose="020B0602020104020603" pitchFamily="34" charset="0"/>
                        </a:rPr>
                        <a:t>U.S.-born Americans</a:t>
                      </a:r>
                    </a:p>
                  </a:txBody>
                  <a:tcPr marL="33588" marR="33588" marT="16794" marB="16794">
                    <a:solidFill>
                      <a:schemeClr val="accent6">
                        <a:lumMod val="40000"/>
                        <a:lumOff val="60000"/>
                      </a:schemeClr>
                    </a:solidFill>
                  </a:tcPr>
                </a:tc>
                <a:tc>
                  <a:txBody>
                    <a:bodyPr/>
                    <a:lstStyle/>
                    <a:p>
                      <a:r>
                        <a:rPr lang="en-US" sz="1600" dirty="0">
                          <a:latin typeface="Tw Cen MT" panose="020B0602020104020603" pitchFamily="34" charset="0"/>
                        </a:rPr>
                        <a:t>Immigrants, refugees, international students </a:t>
                      </a:r>
                    </a:p>
                  </a:txBody>
                  <a:tcPr marL="33588" marR="33588" marT="16794" marB="16794">
                    <a:solidFill>
                      <a:schemeClr val="accent6">
                        <a:lumMod val="40000"/>
                        <a:lumOff val="60000"/>
                      </a:schemeClr>
                    </a:solidFill>
                  </a:tcPr>
                </a:tc>
                <a:extLst>
                  <a:ext uri="{0D108BD9-81ED-4DB2-BD59-A6C34878D82A}">
                    <a16:rowId xmlns:a16="http://schemas.microsoft.com/office/drawing/2014/main" val="332496399"/>
                  </a:ext>
                </a:extLst>
              </a:tr>
              <a:tr h="600156">
                <a:tc>
                  <a:txBody>
                    <a:bodyPr/>
                    <a:lstStyle/>
                    <a:p>
                      <a:pPr marL="0" marR="0" algn="l">
                        <a:lnSpc>
                          <a:spcPct val="107000"/>
                        </a:lnSpc>
                        <a:spcBef>
                          <a:spcPts val="0"/>
                        </a:spcBef>
                        <a:spcAft>
                          <a:spcPts val="0"/>
                        </a:spcAft>
                      </a:pPr>
                      <a:r>
                        <a:rPr lang="en-US" sz="1900" b="1" dirty="0">
                          <a:effectLst/>
                          <a:latin typeface="Tw Cen MT" panose="020B0602020104020603" pitchFamily="34" charset="0"/>
                          <a:ea typeface="Calibri" panose="020F0502020204030204" pitchFamily="34" charset="0"/>
                          <a:cs typeface="Times New Roman" panose="02020603050405020304" pitchFamily="18" charset="0"/>
                        </a:rPr>
                        <a:t>G</a:t>
                      </a:r>
                      <a:r>
                        <a:rPr lang="en-US" sz="1900" dirty="0">
                          <a:effectLst/>
                          <a:latin typeface="Tw Cen MT" panose="020B0602020104020603" pitchFamily="34" charset="0"/>
                          <a:ea typeface="Calibri" panose="020F0502020204030204" pitchFamily="34" charset="0"/>
                          <a:cs typeface="Times New Roman" panose="02020603050405020304" pitchFamily="18" charset="0"/>
                        </a:rPr>
                        <a:t>ender </a:t>
                      </a:r>
                    </a:p>
                    <a:p>
                      <a:pPr marL="0" marR="0" algn="l">
                        <a:lnSpc>
                          <a:spcPct val="107000"/>
                        </a:lnSpc>
                        <a:spcBef>
                          <a:spcPts val="0"/>
                        </a:spcBef>
                        <a:spcAft>
                          <a:spcPts val="0"/>
                        </a:spcAft>
                      </a:pPr>
                      <a:endParaRPr lang="en-US" sz="1900" dirty="0">
                        <a:effectLst/>
                        <a:latin typeface="Tw Cen MT" panose="020B0602020104020603" pitchFamily="34" charset="0"/>
                        <a:ea typeface="Calibri" panose="020F0502020204030204" pitchFamily="34" charset="0"/>
                        <a:cs typeface="Times New Roman" panose="02020603050405020304" pitchFamily="18" charset="0"/>
                      </a:endParaRPr>
                    </a:p>
                  </a:txBody>
                  <a:tcPr marL="25191" marR="25191" marT="0" marB="0">
                    <a:solidFill>
                      <a:schemeClr val="accent6">
                        <a:lumMod val="20000"/>
                        <a:lumOff val="80000"/>
                      </a:schemeClr>
                    </a:solidFill>
                  </a:tcPr>
                </a:tc>
                <a:tc>
                  <a:txBody>
                    <a:bodyPr/>
                    <a:lstStyle/>
                    <a:p>
                      <a:r>
                        <a:rPr lang="en-US" sz="1800" dirty="0">
                          <a:latin typeface="Tw Cen MT" panose="020B0602020104020603" pitchFamily="34" charset="0"/>
                        </a:rPr>
                        <a:t>Men </a:t>
                      </a:r>
                    </a:p>
                  </a:txBody>
                  <a:tcPr marL="33588" marR="33588" marT="16794" marB="16794">
                    <a:solidFill>
                      <a:schemeClr val="accent6">
                        <a:lumMod val="20000"/>
                        <a:lumOff val="80000"/>
                      </a:schemeClr>
                    </a:solidFill>
                  </a:tcPr>
                </a:tc>
                <a:tc>
                  <a:txBody>
                    <a:bodyPr/>
                    <a:lstStyle/>
                    <a:p>
                      <a:r>
                        <a:rPr lang="en-US" sz="1600" dirty="0">
                          <a:latin typeface="Tw Cen MT" panose="020B0602020104020603" pitchFamily="34" charset="0"/>
                        </a:rPr>
                        <a:t>Women, transgender, non-binary, agender, and/or gender-questioning </a:t>
                      </a:r>
                    </a:p>
                  </a:txBody>
                  <a:tcPr marL="33588" marR="33588" marT="16794" marB="16794">
                    <a:solidFill>
                      <a:schemeClr val="accent6">
                        <a:lumMod val="20000"/>
                        <a:lumOff val="80000"/>
                      </a:schemeClr>
                    </a:solidFill>
                  </a:tcPr>
                </a:tc>
                <a:extLst>
                  <a:ext uri="{0D108BD9-81ED-4DB2-BD59-A6C34878D82A}">
                    <a16:rowId xmlns:a16="http://schemas.microsoft.com/office/drawing/2014/main" val="2816809731"/>
                  </a:ext>
                </a:extLst>
              </a:tr>
            </a:tbl>
          </a:graphicData>
        </a:graphic>
      </p:graphicFrame>
    </p:spTree>
    <p:extLst>
      <p:ext uri="{BB962C8B-B14F-4D97-AF65-F5344CB8AC3E}">
        <p14:creationId xmlns:p14="http://schemas.microsoft.com/office/powerpoint/2010/main" val="2825537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D2D132-3657-4877-AE23-C20582C4BA0B}"/>
              </a:ext>
            </a:extLst>
          </p:cNvPr>
          <p:cNvSpPr>
            <a:spLocks noGrp="1"/>
          </p:cNvSpPr>
          <p:nvPr>
            <p:ph type="title"/>
          </p:nvPr>
        </p:nvSpPr>
        <p:spPr>
          <a:xfrm>
            <a:off x="479394" y="1070800"/>
            <a:ext cx="3939688" cy="5583126"/>
          </a:xfrm>
        </p:spPr>
        <p:txBody>
          <a:bodyPr>
            <a:normAutofit/>
          </a:bodyPr>
          <a:lstStyle/>
          <a:p>
            <a:pPr algn="r"/>
            <a:r>
              <a:rPr lang="en-US" sz="5000" dirty="0">
                <a:latin typeface="Tw Cen MT" panose="020B0602020104020603" pitchFamily="34" charset="0"/>
              </a:rPr>
              <a:t>ADDRESSING Framework</a:t>
            </a:r>
          </a:p>
        </p:txBody>
      </p:sp>
      <p:cxnSp>
        <p:nvCxnSpPr>
          <p:cNvPr id="29" name="Straight Connector 2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2" name="Content Placeholder 2">
            <a:extLst>
              <a:ext uri="{FF2B5EF4-FFF2-40B4-BE49-F238E27FC236}">
                <a16:creationId xmlns:a16="http://schemas.microsoft.com/office/drawing/2014/main" id="{F0FB4221-FE7E-191E-A849-A740C376D64F}"/>
              </a:ext>
            </a:extLst>
          </p:cNvPr>
          <p:cNvGraphicFramePr>
            <a:graphicFrameLocks noGrp="1"/>
          </p:cNvGraphicFramePr>
          <p:nvPr>
            <p:ph idx="1"/>
          </p:nvPr>
        </p:nvGraphicFramePr>
        <p:xfrm>
          <a:off x="4898477" y="182880"/>
          <a:ext cx="6455324" cy="6477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5504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D2D132-3657-4877-AE23-C20582C4BA0B}"/>
              </a:ext>
            </a:extLst>
          </p:cNvPr>
          <p:cNvSpPr>
            <a:spLocks noGrp="1"/>
          </p:cNvSpPr>
          <p:nvPr>
            <p:ph type="title"/>
          </p:nvPr>
        </p:nvSpPr>
        <p:spPr>
          <a:xfrm>
            <a:off x="479394" y="1070800"/>
            <a:ext cx="3939688" cy="5583126"/>
          </a:xfrm>
        </p:spPr>
        <p:txBody>
          <a:bodyPr>
            <a:normAutofit/>
          </a:bodyPr>
          <a:lstStyle/>
          <a:p>
            <a:pPr algn="r"/>
            <a:r>
              <a:rPr lang="en-US" sz="5000" dirty="0">
                <a:latin typeface="Tw Cen MT" panose="020B0602020104020603" pitchFamily="34" charset="0"/>
              </a:rPr>
              <a:t>ADDRESSING Framework</a:t>
            </a:r>
          </a:p>
        </p:txBody>
      </p:sp>
      <p:cxnSp>
        <p:nvCxnSpPr>
          <p:cNvPr id="29" name="Straight Connector 2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08C940D-6049-B8F5-EB88-DB3BD156FEF8}"/>
              </a:ext>
            </a:extLst>
          </p:cNvPr>
          <p:cNvGraphicFramePr>
            <a:graphicFrameLocks/>
          </p:cNvGraphicFramePr>
          <p:nvPr/>
        </p:nvGraphicFramePr>
        <p:xfrm>
          <a:off x="5274364" y="91440"/>
          <a:ext cx="5761047" cy="6670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8813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BB001-6CD2-4444-B2D8-4EEB109FF61C}"/>
              </a:ext>
            </a:extLst>
          </p:cNvPr>
          <p:cNvPicPr>
            <a:picLocks noChangeAspect="1"/>
          </p:cNvPicPr>
          <p:nvPr/>
        </p:nvPicPr>
        <p:blipFill>
          <a:blip r:embed="rId3"/>
          <a:stretch>
            <a:fillRect/>
          </a:stretch>
        </p:blipFill>
        <p:spPr>
          <a:xfrm>
            <a:off x="1846804" y="145587"/>
            <a:ext cx="4249199" cy="5571744"/>
          </a:xfrm>
          <a:prstGeom prst="rect">
            <a:avLst/>
          </a:prstGeom>
        </p:spPr>
      </p:pic>
      <p:sp>
        <p:nvSpPr>
          <p:cNvPr id="6" name="TextBox 5">
            <a:extLst>
              <a:ext uri="{FF2B5EF4-FFF2-40B4-BE49-F238E27FC236}">
                <a16:creationId xmlns:a16="http://schemas.microsoft.com/office/drawing/2014/main" id="{84DCEBED-EB76-41E3-958E-A7D7645C551B}"/>
              </a:ext>
            </a:extLst>
          </p:cNvPr>
          <p:cNvSpPr txBox="1"/>
          <p:nvPr/>
        </p:nvSpPr>
        <p:spPr>
          <a:xfrm>
            <a:off x="1867485" y="5783066"/>
            <a:ext cx="424919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hlinkClick r:id="rId4"/>
              </a:rPr>
              <a:t>https://www.apa.org/about/apa/equity-diversity-inclusion/language-guidelines.pdf?_ga=2.95769759.2032274610.1661720287-904457662.1628880313</a:t>
            </a:r>
            <a:r>
              <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p>
        </p:txBody>
      </p:sp>
      <p:pic>
        <p:nvPicPr>
          <p:cNvPr id="8" name="Picture 7">
            <a:extLst>
              <a:ext uri="{FF2B5EF4-FFF2-40B4-BE49-F238E27FC236}">
                <a16:creationId xmlns:a16="http://schemas.microsoft.com/office/drawing/2014/main" id="{EAD4E2DA-7C33-4F70-AB8D-B678125302AF}"/>
              </a:ext>
            </a:extLst>
          </p:cNvPr>
          <p:cNvPicPr>
            <a:picLocks noChangeAspect="1"/>
          </p:cNvPicPr>
          <p:nvPr/>
        </p:nvPicPr>
        <p:blipFill>
          <a:blip r:embed="rId5"/>
          <a:stretch>
            <a:fillRect/>
          </a:stretch>
        </p:blipFill>
        <p:spPr>
          <a:xfrm>
            <a:off x="6250629" y="145587"/>
            <a:ext cx="4283465" cy="5529072"/>
          </a:xfrm>
          <a:prstGeom prst="rect">
            <a:avLst/>
          </a:prstGeom>
        </p:spPr>
      </p:pic>
      <p:sp>
        <p:nvSpPr>
          <p:cNvPr id="9" name="TextBox 8">
            <a:extLst>
              <a:ext uri="{FF2B5EF4-FFF2-40B4-BE49-F238E27FC236}">
                <a16:creationId xmlns:a16="http://schemas.microsoft.com/office/drawing/2014/main" id="{F5229E41-6E8B-4B8D-BC3D-C0348B1CC979}"/>
              </a:ext>
            </a:extLst>
          </p:cNvPr>
          <p:cNvSpPr txBox="1"/>
          <p:nvPr/>
        </p:nvSpPr>
        <p:spPr>
          <a:xfrm>
            <a:off x="6250626" y="5753210"/>
            <a:ext cx="441737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hlinkClick r:id="rId6"/>
              </a:rPr>
              <a:t>https://www.ama-assn.org/system/files/ama-aamc-equity-guide.pdf</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p>
        </p:txBody>
      </p:sp>
    </p:spTree>
    <p:extLst>
      <p:ext uri="{BB962C8B-B14F-4D97-AF65-F5344CB8AC3E}">
        <p14:creationId xmlns:p14="http://schemas.microsoft.com/office/powerpoint/2010/main" val="1340752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EFA6F60-9B62-C28E-E858-7FE546F6A99B}"/>
              </a:ext>
            </a:extLst>
          </p:cNvPr>
          <p:cNvSpPr>
            <a:spLocks noGrp="1"/>
          </p:cNvSpPr>
          <p:nvPr>
            <p:ph type="title"/>
          </p:nvPr>
        </p:nvSpPr>
        <p:spPr>
          <a:xfrm>
            <a:off x="643468" y="643467"/>
            <a:ext cx="3415612" cy="5571066"/>
          </a:xfrm>
        </p:spPr>
        <p:txBody>
          <a:bodyPr>
            <a:normAutofit/>
          </a:bodyPr>
          <a:lstStyle/>
          <a:p>
            <a:r>
              <a:rPr lang="en-US" sz="4600" dirty="0">
                <a:solidFill>
                  <a:srgbClr val="FFFFFF"/>
                </a:solidFill>
              </a:rPr>
              <a:t>Language considerations  </a:t>
            </a:r>
          </a:p>
        </p:txBody>
      </p:sp>
      <p:graphicFrame>
        <p:nvGraphicFramePr>
          <p:cNvPr id="5" name="Content Placeholder 2">
            <a:extLst>
              <a:ext uri="{FF2B5EF4-FFF2-40B4-BE49-F238E27FC236}">
                <a16:creationId xmlns:a16="http://schemas.microsoft.com/office/drawing/2014/main" id="{E05B8028-3596-5F12-C040-6545CCB1F923}"/>
              </a:ext>
            </a:extLst>
          </p:cNvPr>
          <p:cNvGraphicFramePr>
            <a:graphicFrameLocks noGrp="1"/>
          </p:cNvGraphicFramePr>
          <p:nvPr>
            <p:ph idx="1"/>
          </p:nvPr>
        </p:nvGraphicFramePr>
        <p:xfrm>
          <a:off x="4847304" y="-108155"/>
          <a:ext cx="7108722" cy="6966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724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C329AD-DF05-4264-9B87-8452659B4570}"/>
              </a:ext>
            </a:extLst>
          </p:cNvPr>
          <p:cNvPicPr>
            <a:picLocks noChangeAspect="1"/>
          </p:cNvPicPr>
          <p:nvPr/>
        </p:nvPicPr>
        <p:blipFill>
          <a:blip r:embed="rId3"/>
          <a:stretch>
            <a:fillRect/>
          </a:stretch>
        </p:blipFill>
        <p:spPr>
          <a:xfrm>
            <a:off x="973393" y="241709"/>
            <a:ext cx="6351639" cy="6616291"/>
          </a:xfrm>
          <a:prstGeom prst="rect">
            <a:avLst/>
          </a:prstGeom>
        </p:spPr>
      </p:pic>
      <p:pic>
        <p:nvPicPr>
          <p:cNvPr id="5" name="Picture 4">
            <a:extLst>
              <a:ext uri="{FF2B5EF4-FFF2-40B4-BE49-F238E27FC236}">
                <a16:creationId xmlns:a16="http://schemas.microsoft.com/office/drawing/2014/main" id="{4CE90A15-734B-43B2-B38E-4DD0697D3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076" y="2262648"/>
            <a:ext cx="3719679" cy="4399296"/>
          </a:xfrm>
          <a:prstGeom prst="rect">
            <a:avLst/>
          </a:prstGeom>
        </p:spPr>
      </p:pic>
      <p:sp>
        <p:nvSpPr>
          <p:cNvPr id="3" name="TextBox 2">
            <a:extLst>
              <a:ext uri="{FF2B5EF4-FFF2-40B4-BE49-F238E27FC236}">
                <a16:creationId xmlns:a16="http://schemas.microsoft.com/office/drawing/2014/main" id="{7F426075-11CC-FD64-6CC4-05C32AA715FC}"/>
              </a:ext>
            </a:extLst>
          </p:cNvPr>
          <p:cNvSpPr txBox="1"/>
          <p:nvPr/>
        </p:nvSpPr>
        <p:spPr>
          <a:xfrm>
            <a:off x="6794091" y="95579"/>
            <a:ext cx="5299587"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View the patient in their unique </a:t>
            </a:r>
            <a:r>
              <a:rPr kumimoji="0" lang="en-US" sz="1800" b="1" i="0" u="none" strike="noStrike" kern="1200" cap="none" spc="0" normalizeH="0" baseline="0" noProof="0" dirty="0">
                <a:ln>
                  <a:noFill/>
                </a:ln>
                <a:solidFill>
                  <a:srgbClr val="2683C6"/>
                </a:solidFill>
                <a:effectLst/>
                <a:uLnTx/>
                <a:uFillTx/>
                <a:latin typeface="Tw Cen MT" panose="020B0602020104020603" pitchFamily="34" charset="0"/>
                <a:ea typeface="+mn-ea"/>
                <a:cs typeface="+mn-cs"/>
              </a:rPr>
              <a:t>context(s)</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Inquire about patient’s understanding of and </a:t>
            </a:r>
            <a:r>
              <a:rPr kumimoji="0" lang="en-US" sz="1800" b="1" i="0" u="none" strike="noStrike" kern="1200" cap="none" spc="0" normalizeH="0" baseline="0" noProof="0" dirty="0">
                <a:ln>
                  <a:noFill/>
                </a:ln>
                <a:solidFill>
                  <a:srgbClr val="2683C6"/>
                </a:solidFill>
                <a:effectLst/>
                <a:uLnTx/>
                <a:uFillTx/>
                <a:latin typeface="Tw Cen MT" panose="020B0602020104020603" pitchFamily="34" charset="0"/>
                <a:ea typeface="+mn-ea"/>
                <a:cs typeface="+mn-cs"/>
              </a:rPr>
              <a:t>goals</a:t>
            </a:r>
            <a:r>
              <a:rPr kumimoji="0" lang="en-US" sz="1800" b="0" i="0" u="none" strike="noStrike" kern="1200" cap="none" spc="0" normalizeH="0" baseline="0" noProof="0" dirty="0">
                <a:ln>
                  <a:noFill/>
                </a:ln>
                <a:solidFill>
                  <a:srgbClr val="2683C6"/>
                </a:solidFill>
                <a:effectLst/>
                <a:uLnTx/>
                <a:uFillTx/>
                <a:latin typeface="Tw Cen MT" panose="020B0602020104020603"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for assessment and/or treatment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Tailor the assessment and/or treatment </a:t>
            </a:r>
            <a:r>
              <a:rPr kumimoji="0" lang="en-US" sz="1800" b="1" i="0" u="none" strike="noStrike" kern="1200" cap="none" spc="0" normalizeH="0" baseline="0" noProof="0" dirty="0">
                <a:ln>
                  <a:noFill/>
                </a:ln>
                <a:solidFill>
                  <a:srgbClr val="2683C6"/>
                </a:solidFill>
                <a:effectLst/>
                <a:uLnTx/>
                <a:uFillTx/>
                <a:latin typeface="Tw Cen MT" panose="020B0602020104020603" pitchFamily="34" charset="0"/>
                <a:ea typeface="+mn-ea"/>
                <a:cs typeface="+mn-cs"/>
              </a:rPr>
              <a:t>processes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105216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5" name="Rectangle 3084">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87" name="Rectangle 3086">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 name="Picture 3">
            <a:extLst>
              <a:ext uri="{FF2B5EF4-FFF2-40B4-BE49-F238E27FC236}">
                <a16:creationId xmlns:a16="http://schemas.microsoft.com/office/drawing/2014/main" id="{7FFA2CA9-3EEA-4D6A-971E-732CDEE57FEC}"/>
              </a:ext>
            </a:extLst>
          </p:cNvPr>
          <p:cNvPicPr>
            <a:picLocks noChangeAspect="1"/>
          </p:cNvPicPr>
          <p:nvPr/>
        </p:nvPicPr>
        <p:blipFill rotWithShape="1">
          <a:blip r:embed="rId3"/>
          <a:srcRect b="3343"/>
          <a:stretch/>
        </p:blipFill>
        <p:spPr>
          <a:xfrm>
            <a:off x="1268361" y="487090"/>
            <a:ext cx="5295977" cy="5883820"/>
          </a:xfrm>
          <a:prstGeom prst="rect">
            <a:avLst/>
          </a:prstGeom>
        </p:spPr>
      </p:pic>
      <p:sp>
        <p:nvSpPr>
          <p:cNvPr id="3089" name="Rectangle 3088">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3080" name="Picture 8">
            <a:extLst>
              <a:ext uri="{FF2B5EF4-FFF2-40B4-BE49-F238E27FC236}">
                <a16:creationId xmlns:a16="http://schemas.microsoft.com/office/drawing/2014/main" id="{BA7189BC-B878-405F-85D0-2713D88376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8448" y="643467"/>
            <a:ext cx="2723793" cy="1532134"/>
          </a:xfrm>
          <a:prstGeom prst="rect">
            <a:avLst/>
          </a:prstGeom>
          <a:noFill/>
          <a:extLst>
            <a:ext uri="{909E8E84-426E-40DD-AFC4-6F175D3DCCD1}">
              <a14:hiddenFill xmlns:a14="http://schemas.microsoft.com/office/drawing/2010/main">
                <a:solidFill>
                  <a:srgbClr val="FFFFFF"/>
                </a:solidFill>
              </a14:hiddenFill>
            </a:ext>
          </a:extLst>
        </p:spPr>
      </p:pic>
      <p:sp>
        <p:nvSpPr>
          <p:cNvPr id="3091" name="Rectangle 3090">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3078" name="Picture 6">
            <a:extLst>
              <a:ext uri="{FF2B5EF4-FFF2-40B4-BE49-F238E27FC236}">
                <a16:creationId xmlns:a16="http://schemas.microsoft.com/office/drawing/2014/main" id="{D3D32536-C493-4423-B8F7-387F2744FC9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478448" y="2672506"/>
            <a:ext cx="2723793" cy="1532134"/>
          </a:xfrm>
          <a:prstGeom prst="rect">
            <a:avLst/>
          </a:prstGeom>
          <a:noFill/>
          <a:extLst>
            <a:ext uri="{909E8E84-426E-40DD-AFC4-6F175D3DCCD1}">
              <a14:hiddenFill xmlns:a14="http://schemas.microsoft.com/office/drawing/2010/main">
                <a:solidFill>
                  <a:srgbClr val="FFFFFF"/>
                </a:solidFill>
              </a14:hiddenFill>
            </a:ext>
          </a:extLst>
        </p:spPr>
      </p:pic>
      <p:sp>
        <p:nvSpPr>
          <p:cNvPr id="3093" name="Rectangle 3092">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3076" name="Picture 4">
            <a:extLst>
              <a:ext uri="{FF2B5EF4-FFF2-40B4-BE49-F238E27FC236}">
                <a16:creationId xmlns:a16="http://schemas.microsoft.com/office/drawing/2014/main" id="{0394EA37-DD12-42ED-BD7B-856040A2A69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78448" y="4689429"/>
            <a:ext cx="2723793" cy="153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5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2002971" y="1035844"/>
            <a:ext cx="8229600" cy="4793456"/>
          </a:xfrm>
        </p:spPr>
        <p:txBody>
          <a:bodyPr anchor="ctr"/>
          <a:lstStyle/>
          <a:p>
            <a:pPr marL="34289" indent="0" algn="ctr">
              <a:lnSpc>
                <a:spcPct val="100000"/>
              </a:lnSpc>
              <a:buNone/>
            </a:pPr>
            <a:r>
              <a:rPr lang="en-US" sz="3600" b="1" dirty="0">
                <a:solidFill>
                  <a:schemeClr val="accent3"/>
                </a:solidFill>
              </a:rPr>
              <a:t>Your feedback is important to us!</a:t>
            </a:r>
          </a:p>
          <a:p>
            <a:pPr marL="34289" indent="0" algn="ctr">
              <a:lnSpc>
                <a:spcPct val="100000"/>
              </a:lnSpc>
              <a:buNone/>
            </a:pPr>
            <a:endParaRPr lang="en-US" sz="2700" dirty="0">
              <a:solidFill>
                <a:schemeClr val="tx1"/>
              </a:solidFill>
            </a:endParaRPr>
          </a:p>
          <a:p>
            <a:pPr marL="34289" indent="0" algn="ctr">
              <a:lnSpc>
                <a:spcPct val="100000"/>
              </a:lnSpc>
              <a:buNone/>
            </a:pPr>
            <a:r>
              <a:rPr lang="en-US" sz="3000" dirty="0">
                <a:solidFill>
                  <a:schemeClr val="tx2"/>
                </a:solidFill>
              </a:rPr>
              <a:t>At the conclusion of the webinar, please complete the program survey. This must be completed within </a:t>
            </a:r>
            <a:r>
              <a:rPr lang="en-US" sz="3000" b="1" dirty="0">
                <a:solidFill>
                  <a:schemeClr val="tx2"/>
                </a:solidFill>
              </a:rPr>
              <a:t>15 days </a:t>
            </a:r>
            <a:r>
              <a:rPr lang="en-US" sz="3000" dirty="0">
                <a:solidFill>
                  <a:schemeClr val="tx2"/>
                </a:solidFill>
              </a:rPr>
              <a:t>of the live program.</a:t>
            </a:r>
          </a:p>
          <a:p>
            <a:pPr marL="34289" indent="0" algn="ctr">
              <a:buNone/>
            </a:pPr>
            <a:endParaRPr lang="en-US" sz="3000" dirty="0">
              <a:solidFill>
                <a:schemeClr val="tx2"/>
              </a:solidFill>
            </a:endParaRPr>
          </a:p>
          <a:p>
            <a:pPr marL="34289" indent="0" algn="ctr">
              <a:buNone/>
            </a:pPr>
            <a:endParaRPr lang="en-US" sz="3000" dirty="0">
              <a:solidFill>
                <a:schemeClr val="tx2"/>
              </a:solidFill>
            </a:endParaRPr>
          </a:p>
        </p:txBody>
      </p:sp>
    </p:spTree>
    <p:extLst>
      <p:ext uri="{BB962C8B-B14F-4D97-AF65-F5344CB8AC3E}">
        <p14:creationId xmlns:p14="http://schemas.microsoft.com/office/powerpoint/2010/main" val="1803274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00AF6-B3D0-AF88-1C57-A17ACCDA1922}"/>
              </a:ext>
            </a:extLst>
          </p:cNvPr>
          <p:cNvPicPr>
            <a:picLocks noChangeAspect="1"/>
          </p:cNvPicPr>
          <p:nvPr/>
        </p:nvPicPr>
        <p:blipFill>
          <a:blip r:embed="rId3"/>
          <a:stretch>
            <a:fillRect/>
          </a:stretch>
        </p:blipFill>
        <p:spPr>
          <a:xfrm>
            <a:off x="819491" y="0"/>
            <a:ext cx="5046297" cy="685800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A00EA58-07E5-880C-ECB9-E84DC49C0BCF}"/>
              </a:ext>
            </a:extLst>
          </p:cNvPr>
          <p:cNvPicPr>
            <a:picLocks noChangeAspect="1"/>
          </p:cNvPicPr>
          <p:nvPr/>
        </p:nvPicPr>
        <p:blipFill>
          <a:blip r:embed="rId4"/>
          <a:stretch>
            <a:fillRect/>
          </a:stretch>
        </p:blipFill>
        <p:spPr>
          <a:xfrm>
            <a:off x="6212722" y="0"/>
            <a:ext cx="504975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1081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A417-A930-451F-8DED-0DDF89A5C896}"/>
              </a:ext>
            </a:extLst>
          </p:cNvPr>
          <p:cNvSpPr>
            <a:spLocks noGrp="1"/>
          </p:cNvSpPr>
          <p:nvPr>
            <p:ph type="title"/>
          </p:nvPr>
        </p:nvSpPr>
        <p:spPr>
          <a:xfrm>
            <a:off x="818941" y="402582"/>
            <a:ext cx="9834881" cy="1499616"/>
          </a:xfrm>
        </p:spPr>
        <p:txBody>
          <a:bodyPr/>
          <a:lstStyle/>
          <a:p>
            <a:r>
              <a:rPr lang="en-US" dirty="0"/>
              <a:t>VA WHOLE HEALTH RESOURCES FOR Patients </a:t>
            </a:r>
          </a:p>
        </p:txBody>
      </p:sp>
      <p:sp>
        <p:nvSpPr>
          <p:cNvPr id="3" name="Content Placeholder 2">
            <a:extLst>
              <a:ext uri="{FF2B5EF4-FFF2-40B4-BE49-F238E27FC236}">
                <a16:creationId xmlns:a16="http://schemas.microsoft.com/office/drawing/2014/main" id="{0E1142AA-428F-4D4A-9CF5-0156EFC22798}"/>
              </a:ext>
            </a:extLst>
          </p:cNvPr>
          <p:cNvSpPr>
            <a:spLocks noGrp="1"/>
          </p:cNvSpPr>
          <p:nvPr>
            <p:ph idx="1"/>
          </p:nvPr>
        </p:nvSpPr>
        <p:spPr>
          <a:xfrm>
            <a:off x="818941" y="1782907"/>
            <a:ext cx="11607208" cy="4023360"/>
          </a:xfrm>
        </p:spPr>
        <p:txBody>
          <a:bodyPr>
            <a:normAutofit/>
          </a:bodyPr>
          <a:lstStyle/>
          <a:p>
            <a:pPr>
              <a:buFont typeface="Arial" panose="020B0604020202020204" pitchFamily="34" charset="0"/>
              <a:buChar char="•"/>
            </a:pPr>
            <a:r>
              <a:rPr lang="en-US" sz="1800" dirty="0"/>
              <a:t>VA Whole Health Basics: </a:t>
            </a:r>
            <a:r>
              <a:rPr lang="en-US" sz="1800" dirty="0">
                <a:hlinkClick r:id="rId3"/>
              </a:rPr>
              <a:t>https://www.va.gov/WHOLEHEALTH/veteran-resources/whole-health-basics.asp</a:t>
            </a:r>
            <a:r>
              <a:rPr lang="en-US" sz="1800" dirty="0"/>
              <a:t> </a:t>
            </a:r>
          </a:p>
          <a:p>
            <a:pPr>
              <a:buFont typeface="Arial" panose="020B0604020202020204" pitchFamily="34" charset="0"/>
              <a:buChar char="•"/>
            </a:pPr>
            <a:r>
              <a:rPr lang="en-US" sz="1800" dirty="0"/>
              <a:t>VA Whole Health App (free): </a:t>
            </a:r>
            <a:r>
              <a:rPr lang="en-US" sz="1800" dirty="0">
                <a:hlinkClick r:id="rId4"/>
              </a:rPr>
              <a:t>https://mobile.va.gov/app/live-whole-health</a:t>
            </a:r>
            <a:r>
              <a:rPr lang="en-US" sz="1800" dirty="0"/>
              <a:t> </a:t>
            </a:r>
          </a:p>
          <a:p>
            <a:pPr>
              <a:buFont typeface="Arial" panose="020B0604020202020204" pitchFamily="34" charset="0"/>
              <a:buChar char="•"/>
            </a:pPr>
            <a:r>
              <a:rPr lang="en-US" sz="1800" dirty="0"/>
              <a:t>Additional Whole Health Online &amp; Mobile Tools: </a:t>
            </a:r>
            <a:r>
              <a:rPr lang="en-US" sz="1800" dirty="0">
                <a:hlinkClick r:id="rId5"/>
              </a:rPr>
              <a:t>https://www.va.gov/WHOLEHEALTH/veteran-resources/MobileApps-OnlineTools.asp</a:t>
            </a:r>
            <a:r>
              <a:rPr lang="en-US" sz="1800" dirty="0"/>
              <a:t> </a:t>
            </a:r>
          </a:p>
          <a:p>
            <a:pPr>
              <a:buFont typeface="Arial" panose="020B0604020202020204" pitchFamily="34" charset="0"/>
              <a:buChar char="•"/>
            </a:pPr>
            <a:endParaRPr lang="en-US" sz="1800" dirty="0"/>
          </a:p>
        </p:txBody>
      </p:sp>
      <p:pic>
        <p:nvPicPr>
          <p:cNvPr id="8" name="Picture 7">
            <a:extLst>
              <a:ext uri="{FF2B5EF4-FFF2-40B4-BE49-F238E27FC236}">
                <a16:creationId xmlns:a16="http://schemas.microsoft.com/office/drawing/2014/main" id="{DC75FB90-3FEA-B16E-3365-AD1AF80BDE66}"/>
              </a:ext>
            </a:extLst>
          </p:cNvPr>
          <p:cNvPicPr>
            <a:picLocks noChangeAspect="1"/>
          </p:cNvPicPr>
          <p:nvPr/>
        </p:nvPicPr>
        <p:blipFill>
          <a:blip r:embed="rId6"/>
          <a:stretch>
            <a:fillRect/>
          </a:stretch>
        </p:blipFill>
        <p:spPr>
          <a:xfrm>
            <a:off x="5864087" y="3304254"/>
            <a:ext cx="5973237" cy="2986619"/>
          </a:xfrm>
          <a:prstGeom prst="rect">
            <a:avLst/>
          </a:prstGeom>
        </p:spPr>
      </p:pic>
      <p:pic>
        <p:nvPicPr>
          <p:cNvPr id="1026" name="Picture 2">
            <a:extLst>
              <a:ext uri="{FF2B5EF4-FFF2-40B4-BE49-F238E27FC236}">
                <a16:creationId xmlns:a16="http://schemas.microsoft.com/office/drawing/2014/main" id="{2217CCDD-186F-610E-4738-4B80F8E35F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863" b="2037"/>
          <a:stretch/>
        </p:blipFill>
        <p:spPr bwMode="auto">
          <a:xfrm>
            <a:off x="4131890" y="3208273"/>
            <a:ext cx="1604491" cy="3234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060526-700C-5636-B683-9BC28E243409}"/>
              </a:ext>
            </a:extLst>
          </p:cNvPr>
          <p:cNvPicPr>
            <a:picLocks noChangeAspect="1"/>
          </p:cNvPicPr>
          <p:nvPr/>
        </p:nvPicPr>
        <p:blipFill>
          <a:blip r:embed="rId8"/>
          <a:stretch>
            <a:fillRect/>
          </a:stretch>
        </p:blipFill>
        <p:spPr>
          <a:xfrm>
            <a:off x="141775" y="3844955"/>
            <a:ext cx="3862409" cy="1961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68927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A417-A930-451F-8DED-0DDF89A5C896}"/>
              </a:ext>
            </a:extLst>
          </p:cNvPr>
          <p:cNvSpPr>
            <a:spLocks noGrp="1"/>
          </p:cNvSpPr>
          <p:nvPr>
            <p:ph type="title"/>
          </p:nvPr>
        </p:nvSpPr>
        <p:spPr>
          <a:xfrm>
            <a:off x="818941" y="402582"/>
            <a:ext cx="9834881" cy="1499616"/>
          </a:xfrm>
        </p:spPr>
        <p:txBody>
          <a:bodyPr/>
          <a:lstStyle/>
          <a:p>
            <a:r>
              <a:rPr lang="en-US" dirty="0"/>
              <a:t>VA WHOLE HEALTH RESOURCES FOR PROVIDERS </a:t>
            </a:r>
          </a:p>
        </p:txBody>
      </p:sp>
      <p:sp>
        <p:nvSpPr>
          <p:cNvPr id="3" name="Content Placeholder 2">
            <a:extLst>
              <a:ext uri="{FF2B5EF4-FFF2-40B4-BE49-F238E27FC236}">
                <a16:creationId xmlns:a16="http://schemas.microsoft.com/office/drawing/2014/main" id="{0E1142AA-428F-4D4A-9CF5-0156EFC22798}"/>
              </a:ext>
            </a:extLst>
          </p:cNvPr>
          <p:cNvSpPr>
            <a:spLocks noGrp="1"/>
          </p:cNvSpPr>
          <p:nvPr>
            <p:ph idx="1"/>
          </p:nvPr>
        </p:nvSpPr>
        <p:spPr>
          <a:xfrm>
            <a:off x="818941" y="1671827"/>
            <a:ext cx="11255072" cy="4023360"/>
          </a:xfrm>
        </p:spPr>
        <p:txBody>
          <a:bodyPr>
            <a:normAutofit/>
          </a:bodyPr>
          <a:lstStyle/>
          <a:p>
            <a:pPr>
              <a:buFont typeface="Arial" panose="020B0604020202020204" pitchFamily="34" charset="0"/>
              <a:buChar char="•"/>
            </a:pPr>
            <a:r>
              <a:rPr lang="en-US" sz="1800" dirty="0"/>
              <a:t>Tools for providers regarding complementary and integrative health: </a:t>
            </a:r>
            <a:r>
              <a:rPr lang="en-US" sz="1800" dirty="0">
                <a:hlinkClick r:id="rId3"/>
              </a:rPr>
              <a:t>https://www.va.gov/WHOLEHEALTH/professional-resources/clinician-tools/cih.asp</a:t>
            </a:r>
            <a:r>
              <a:rPr lang="en-US" sz="1800" dirty="0"/>
              <a:t> </a:t>
            </a:r>
          </a:p>
          <a:p>
            <a:pPr>
              <a:buFont typeface="Arial" panose="020B0604020202020204" pitchFamily="34" charset="0"/>
              <a:buChar char="•"/>
            </a:pPr>
            <a:r>
              <a:rPr lang="en-US" sz="1800" dirty="0"/>
              <a:t>Whole Health Library: includes information about Whole Health approaches, specific conditions, and tools to assist with care</a:t>
            </a:r>
          </a:p>
          <a:p>
            <a:pPr lvl="1">
              <a:buFont typeface="Arial" panose="020B0604020202020204" pitchFamily="34" charset="0"/>
              <a:buChar char="•"/>
            </a:pPr>
            <a:r>
              <a:rPr lang="en-US" dirty="0"/>
              <a:t>For example, whole health information regarding Multiple Sclerosis: </a:t>
            </a:r>
            <a:r>
              <a:rPr lang="en-US" dirty="0">
                <a:hlinkClick r:id="rId4"/>
              </a:rPr>
              <a:t>https://www.va.gov/WHOLEHEALTHLIBRARY/tools/multiple-sclerosis.asp</a:t>
            </a:r>
            <a:r>
              <a:rPr lang="en-US" dirty="0"/>
              <a:t> </a:t>
            </a:r>
          </a:p>
          <a:p>
            <a:pPr>
              <a:buFont typeface="Arial" panose="020B0604020202020204" pitchFamily="34" charset="0"/>
              <a:buChar char="•"/>
            </a:pPr>
            <a:r>
              <a:rPr lang="en-US" sz="1800" dirty="0"/>
              <a:t>Educational courses/online trainings: </a:t>
            </a:r>
            <a:r>
              <a:rPr lang="en-US" sz="1800" dirty="0">
                <a:hlinkClick r:id="rId5"/>
              </a:rPr>
              <a:t>https://www.va.gov/WHOLEHEALTHLIBRARY/courses/index.asp</a:t>
            </a:r>
            <a:r>
              <a:rPr lang="en-US" sz="1800" dirty="0"/>
              <a:t> </a:t>
            </a:r>
          </a:p>
          <a:p>
            <a:pPr>
              <a:buFont typeface="Arial" panose="020B0604020202020204" pitchFamily="34" charset="0"/>
              <a:buChar char="•"/>
            </a:pPr>
            <a:r>
              <a:rPr lang="en-US" sz="1800" dirty="0"/>
              <a:t>Self-care resources for providers: </a:t>
            </a:r>
            <a:r>
              <a:rPr lang="en-US" sz="1800" dirty="0">
                <a:hlinkClick r:id="rId6"/>
              </a:rPr>
              <a:t>https://www.va.gov/WHOLEHEALTH/professional-resources/EWH-Resources.asp</a:t>
            </a:r>
            <a:r>
              <a:rPr lang="en-US" sz="1800" dirty="0"/>
              <a:t> </a:t>
            </a:r>
          </a:p>
          <a:p>
            <a:pPr>
              <a:buFont typeface="Arial" panose="020B0604020202020204" pitchFamily="34" charset="0"/>
              <a:buChar char="•"/>
            </a:pPr>
            <a:r>
              <a:rPr lang="en-US" sz="1800" dirty="0"/>
              <a:t>Evidenced-Based Research updates: </a:t>
            </a:r>
            <a:r>
              <a:rPr lang="en-US" sz="1800" dirty="0">
                <a:hlinkClick r:id="rId7"/>
              </a:rPr>
              <a:t>https://www.va.gov/WHOLEHEALTH/professional-resources/clinician-tools/Evidence-Based-Research.asp</a:t>
            </a:r>
            <a:r>
              <a:rPr lang="en-US" sz="1800" dirty="0"/>
              <a:t> </a:t>
            </a:r>
          </a:p>
        </p:txBody>
      </p:sp>
      <p:pic>
        <p:nvPicPr>
          <p:cNvPr id="5" name="Picture 10" descr="Live Whole Health newsletter graphic">
            <a:extLst>
              <a:ext uri="{FF2B5EF4-FFF2-40B4-BE49-F238E27FC236}">
                <a16:creationId xmlns:a16="http://schemas.microsoft.com/office/drawing/2014/main" id="{6DE63A89-4872-4F57-8F91-514ACB59C5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3969" y="4901068"/>
            <a:ext cx="3831220" cy="187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346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FCC3-96A6-4E7F-B8F1-44CE015328BF}"/>
              </a:ext>
            </a:extLst>
          </p:cNvPr>
          <p:cNvSpPr>
            <a:spLocks noGrp="1"/>
          </p:cNvSpPr>
          <p:nvPr>
            <p:ph type="title"/>
          </p:nvPr>
        </p:nvSpPr>
        <p:spPr>
          <a:xfrm>
            <a:off x="904656" y="524267"/>
            <a:ext cx="8614741" cy="1499616"/>
          </a:xfrm>
        </p:spPr>
        <p:txBody>
          <a:bodyPr>
            <a:normAutofit/>
          </a:bodyPr>
          <a:lstStyle/>
          <a:p>
            <a:r>
              <a:rPr lang="en-US" dirty="0"/>
              <a:t>Post-assessment processes  </a:t>
            </a:r>
          </a:p>
        </p:txBody>
      </p:sp>
      <p:graphicFrame>
        <p:nvGraphicFramePr>
          <p:cNvPr id="5" name="Content Placeholder 2">
            <a:extLst>
              <a:ext uri="{FF2B5EF4-FFF2-40B4-BE49-F238E27FC236}">
                <a16:creationId xmlns:a16="http://schemas.microsoft.com/office/drawing/2014/main" id="{8A25CFE6-DDC4-FC1D-796D-6606141F97CE}"/>
              </a:ext>
            </a:extLst>
          </p:cNvPr>
          <p:cNvGraphicFramePr>
            <a:graphicFrameLocks noGrp="1"/>
          </p:cNvGraphicFramePr>
          <p:nvPr>
            <p:ph idx="1"/>
          </p:nvPr>
        </p:nvGraphicFramePr>
        <p:xfrm>
          <a:off x="1643270" y="1959113"/>
          <a:ext cx="8362121" cy="449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311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339388-D833-4962-83AB-0B37966A7A11}"/>
              </a:ext>
            </a:extLst>
          </p:cNvPr>
          <p:cNvSpPr>
            <a:spLocks noGrp="1"/>
          </p:cNvSpPr>
          <p:nvPr>
            <p:ph type="title"/>
          </p:nvPr>
        </p:nvSpPr>
        <p:spPr>
          <a:xfrm>
            <a:off x="-85060" y="1070800"/>
            <a:ext cx="4504142" cy="5583126"/>
          </a:xfrm>
        </p:spPr>
        <p:txBody>
          <a:bodyPr>
            <a:normAutofit/>
          </a:bodyPr>
          <a:lstStyle/>
          <a:p>
            <a:pPr algn="r"/>
            <a:r>
              <a:rPr lang="en-US" sz="5000" cap="all" dirty="0">
                <a:latin typeface="Tw Cen MT" panose="020B0602020104020603" pitchFamily="34" charset="0"/>
              </a:rPr>
              <a:t>Cognitive Rehabilitation for people with MS </a:t>
            </a:r>
          </a:p>
        </p:txBody>
      </p:sp>
      <p:cxnSp>
        <p:nvCxnSpPr>
          <p:cNvPr id="29" name="Straight Connector 2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2" name="Content Placeholder 2">
            <a:extLst>
              <a:ext uri="{FF2B5EF4-FFF2-40B4-BE49-F238E27FC236}">
                <a16:creationId xmlns:a16="http://schemas.microsoft.com/office/drawing/2014/main" id="{1774A84E-3EFD-DFF6-C296-180A42694CBA}"/>
              </a:ext>
            </a:extLst>
          </p:cNvPr>
          <p:cNvGraphicFramePr>
            <a:graphicFrameLocks noGrp="1"/>
          </p:cNvGraphicFramePr>
          <p:nvPr>
            <p:ph idx="1"/>
          </p:nvPr>
        </p:nvGraphicFramePr>
        <p:xfrm>
          <a:off x="5037025" y="213360"/>
          <a:ext cx="6316775" cy="644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6EBC2A85-E13F-1B38-44BE-0A361F7DBA07}"/>
              </a:ext>
            </a:extLst>
          </p:cNvPr>
          <p:cNvSpPr txBox="1"/>
          <p:nvPr/>
        </p:nvSpPr>
        <p:spPr>
          <a:xfrm>
            <a:off x="-163773" y="6111023"/>
            <a:ext cx="4746627" cy="738664"/>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Veteran-Centered Cognitive Rehabilitation and Mental Health Care: A VA Whole Health Perspective: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https://www.youtube.com/watch?v=ylvZYNSgWbA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642603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0EB3-E760-4310-A34D-017D94336591}"/>
              </a:ext>
            </a:extLst>
          </p:cNvPr>
          <p:cNvSpPr>
            <a:spLocks noGrp="1"/>
          </p:cNvSpPr>
          <p:nvPr>
            <p:ph type="title"/>
          </p:nvPr>
        </p:nvSpPr>
        <p:spPr>
          <a:xfrm>
            <a:off x="749808" y="666091"/>
            <a:ext cx="9720072" cy="1499616"/>
          </a:xfrm>
        </p:spPr>
        <p:txBody>
          <a:bodyPr/>
          <a:lstStyle/>
          <a:p>
            <a:r>
              <a:rPr lang="en-US" dirty="0"/>
              <a:t>Health behavior change interventions </a:t>
            </a:r>
          </a:p>
        </p:txBody>
      </p:sp>
      <p:sp>
        <p:nvSpPr>
          <p:cNvPr id="4" name="TextBox 3">
            <a:extLst>
              <a:ext uri="{FF2B5EF4-FFF2-40B4-BE49-F238E27FC236}">
                <a16:creationId xmlns:a16="http://schemas.microsoft.com/office/drawing/2014/main" id="{7574C590-0A96-4B48-9C4D-089B731DD617}"/>
              </a:ext>
            </a:extLst>
          </p:cNvPr>
          <p:cNvSpPr txBox="1"/>
          <p:nvPr/>
        </p:nvSpPr>
        <p:spPr>
          <a:xfrm>
            <a:off x="9551278" y="225446"/>
            <a:ext cx="2528697"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*Often incorporate health psychology approaches in cognitive rehabilitation treatment plan</a:t>
            </a:r>
          </a:p>
        </p:txBody>
      </p:sp>
      <p:pic>
        <p:nvPicPr>
          <p:cNvPr id="5" name="Picture 4" descr="A person and person walking&#10;&#10;Description automatically generated with low confidence">
            <a:extLst>
              <a:ext uri="{FF2B5EF4-FFF2-40B4-BE49-F238E27FC236}">
                <a16:creationId xmlns:a16="http://schemas.microsoft.com/office/drawing/2014/main" id="{A92543F3-83BA-35C3-B783-7EC534DE9793}"/>
              </a:ext>
            </a:extLst>
          </p:cNvPr>
          <p:cNvPicPr>
            <a:picLocks noChangeAspect="1"/>
          </p:cNvPicPr>
          <p:nvPr/>
        </p:nvPicPr>
        <p:blipFill>
          <a:blip r:embed="rId3"/>
          <a:stretch>
            <a:fillRect/>
          </a:stretch>
        </p:blipFill>
        <p:spPr>
          <a:xfrm>
            <a:off x="1181403" y="1888618"/>
            <a:ext cx="2962938" cy="4750611"/>
          </a:xfrm>
          <a:prstGeom prst="rect">
            <a:avLst/>
          </a:prstGeom>
        </p:spPr>
      </p:pic>
      <p:pic>
        <p:nvPicPr>
          <p:cNvPr id="6" name="Content Placeholder 6" descr="A clock on a wall&#10;&#10;Description automatically generated with low confidence">
            <a:extLst>
              <a:ext uri="{FF2B5EF4-FFF2-40B4-BE49-F238E27FC236}">
                <a16:creationId xmlns:a16="http://schemas.microsoft.com/office/drawing/2014/main" id="{0622D0A1-AFC5-26D6-97F2-79DC645C9211}"/>
              </a:ext>
            </a:extLst>
          </p:cNvPr>
          <p:cNvPicPr>
            <a:picLocks noChangeAspect="1"/>
          </p:cNvPicPr>
          <p:nvPr/>
        </p:nvPicPr>
        <p:blipFill>
          <a:blip r:embed="rId4"/>
          <a:stretch>
            <a:fillRect/>
          </a:stretch>
        </p:blipFill>
        <p:spPr>
          <a:xfrm>
            <a:off x="4575935" y="1904795"/>
            <a:ext cx="3040130" cy="4718259"/>
          </a:xfrm>
          <a:prstGeom prst="rect">
            <a:avLst/>
          </a:prstGeom>
        </p:spPr>
      </p:pic>
      <p:pic>
        <p:nvPicPr>
          <p:cNvPr id="1026" name="Picture 2" descr="How to Quit - Mental Health">
            <a:extLst>
              <a:ext uri="{FF2B5EF4-FFF2-40B4-BE49-F238E27FC236}">
                <a16:creationId xmlns:a16="http://schemas.microsoft.com/office/drawing/2014/main" id="{553EE820-2D3A-ADAA-F7C6-3B7019EB8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659" y="1909875"/>
            <a:ext cx="3502648" cy="471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3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CE0674-B1EC-46DE-B5E3-E9B0C0F6C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043" y="2382080"/>
            <a:ext cx="3363681" cy="2165523"/>
          </a:xfrm>
          <a:prstGeom prst="rect">
            <a:avLst/>
          </a:prstGeom>
        </p:spPr>
      </p:pic>
      <p:sp>
        <p:nvSpPr>
          <p:cNvPr id="2" name="Title 1">
            <a:extLst>
              <a:ext uri="{FF2B5EF4-FFF2-40B4-BE49-F238E27FC236}">
                <a16:creationId xmlns:a16="http://schemas.microsoft.com/office/drawing/2014/main" id="{BBA5AB7E-55AC-4E5D-A154-12D8C72F8EB0}"/>
              </a:ext>
            </a:extLst>
          </p:cNvPr>
          <p:cNvSpPr>
            <a:spLocks noGrp="1"/>
          </p:cNvSpPr>
          <p:nvPr>
            <p:ph type="title"/>
          </p:nvPr>
        </p:nvSpPr>
        <p:spPr>
          <a:xfrm>
            <a:off x="820358" y="605804"/>
            <a:ext cx="11167872" cy="1499616"/>
          </a:xfrm>
        </p:spPr>
        <p:txBody>
          <a:bodyPr/>
          <a:lstStyle/>
          <a:p>
            <a:r>
              <a:rPr lang="en-US" dirty="0"/>
              <a:t>Evidence-based psychotherapy for people with MS </a:t>
            </a:r>
          </a:p>
        </p:txBody>
      </p:sp>
      <p:pic>
        <p:nvPicPr>
          <p:cNvPr id="10" name="Picture 9">
            <a:extLst>
              <a:ext uri="{FF2B5EF4-FFF2-40B4-BE49-F238E27FC236}">
                <a16:creationId xmlns:a16="http://schemas.microsoft.com/office/drawing/2014/main" id="{0ECB44EA-6586-4B3E-90ED-AF6F75FBA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10" y="2382081"/>
            <a:ext cx="4072975" cy="2465222"/>
          </a:xfrm>
          <a:prstGeom prst="rect">
            <a:avLst/>
          </a:prstGeom>
        </p:spPr>
      </p:pic>
      <p:sp>
        <p:nvSpPr>
          <p:cNvPr id="5" name="TextBox 4">
            <a:extLst>
              <a:ext uri="{FF2B5EF4-FFF2-40B4-BE49-F238E27FC236}">
                <a16:creationId xmlns:a16="http://schemas.microsoft.com/office/drawing/2014/main" id="{8793D854-B1D6-8B25-2E49-3A642467926D}"/>
              </a:ext>
            </a:extLst>
          </p:cNvPr>
          <p:cNvSpPr txBox="1"/>
          <p:nvPr/>
        </p:nvSpPr>
        <p:spPr>
          <a:xfrm>
            <a:off x="4309315" y="4822905"/>
            <a:ext cx="375313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Mindfulness-Based Interventions </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are effective at improving emotional wellbeing in PwMS (Simpson et al., 2019)</a:t>
            </a:r>
          </a:p>
        </p:txBody>
      </p:sp>
      <p:sp>
        <p:nvSpPr>
          <p:cNvPr id="7" name="TextBox 6">
            <a:extLst>
              <a:ext uri="{FF2B5EF4-FFF2-40B4-BE49-F238E27FC236}">
                <a16:creationId xmlns:a16="http://schemas.microsoft.com/office/drawing/2014/main" id="{515680E4-7D12-8DD2-C19A-2B98EA711151}"/>
              </a:ext>
            </a:extLst>
          </p:cNvPr>
          <p:cNvSpPr txBox="1"/>
          <p:nvPr/>
        </p:nvSpPr>
        <p:spPr>
          <a:xfrm>
            <a:off x="41369" y="4847302"/>
            <a:ext cx="4129548"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CBT </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for depression in PwMS is at least moderately effective at reducing symptoms (SMD = -0.45; Fiest et al., 2016)</a:t>
            </a:r>
          </a:p>
        </p:txBody>
      </p:sp>
      <p:sp>
        <p:nvSpPr>
          <p:cNvPr id="8" name="Rectangle 3">
            <a:extLst>
              <a:ext uri="{FF2B5EF4-FFF2-40B4-BE49-F238E27FC236}">
                <a16:creationId xmlns:a16="http://schemas.microsoft.com/office/drawing/2014/main" id="{13105338-54C7-20AE-9660-2183DDA3DC4C}"/>
              </a:ext>
            </a:extLst>
          </p:cNvPr>
          <p:cNvSpPr>
            <a:spLocks noGrp="1"/>
          </p:cNvSpPr>
          <p:nvPr>
            <p:ph idx="1"/>
          </p:nvPr>
        </p:nvSpPr>
        <p:spPr>
          <a:xfrm>
            <a:off x="8607730" y="4860457"/>
            <a:ext cx="3518153" cy="1820349"/>
          </a:xfrm>
        </p:spPr>
        <p:txBody>
          <a:bodyPr>
            <a:normAutofit/>
          </a:bodyPr>
          <a:lstStyle/>
          <a:p>
            <a:pPr marL="0" indent="0">
              <a:buNone/>
            </a:pPr>
            <a:r>
              <a:rPr lang="en-US" sz="1800" b="1" dirty="0"/>
              <a:t>Acceptance and Commitment Therapy (ACT) </a:t>
            </a:r>
            <a:r>
              <a:rPr lang="en-US" sz="1800" dirty="0"/>
              <a:t>treatment outcomes attributed to improved psychological flexibility (Twohig &amp; Levin, 2017)</a:t>
            </a:r>
          </a:p>
        </p:txBody>
      </p:sp>
      <p:pic>
        <p:nvPicPr>
          <p:cNvPr id="9" name="Picture 8">
            <a:extLst>
              <a:ext uri="{FF2B5EF4-FFF2-40B4-BE49-F238E27FC236}">
                <a16:creationId xmlns:a16="http://schemas.microsoft.com/office/drawing/2014/main" id="{DB76B0B8-45BB-2411-5170-1E1042FBF557}"/>
              </a:ext>
            </a:extLst>
          </p:cNvPr>
          <p:cNvPicPr>
            <a:picLocks noChangeAspect="1"/>
          </p:cNvPicPr>
          <p:nvPr/>
        </p:nvPicPr>
        <p:blipFill>
          <a:blip r:embed="rId5"/>
          <a:stretch>
            <a:fillRect/>
          </a:stretch>
        </p:blipFill>
        <p:spPr>
          <a:xfrm>
            <a:off x="8235597" y="1714633"/>
            <a:ext cx="3752633" cy="3145824"/>
          </a:xfrm>
          <a:prstGeom prst="rect">
            <a:avLst/>
          </a:prstGeom>
        </p:spPr>
      </p:pic>
    </p:spTree>
    <p:extLst>
      <p:ext uri="{BB962C8B-B14F-4D97-AF65-F5344CB8AC3E}">
        <p14:creationId xmlns:p14="http://schemas.microsoft.com/office/powerpoint/2010/main" val="25228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5200-4C6B-4AFF-BB3F-993BF91D4DAD}"/>
              </a:ext>
            </a:extLst>
          </p:cNvPr>
          <p:cNvSpPr>
            <a:spLocks noGrp="1"/>
          </p:cNvSpPr>
          <p:nvPr>
            <p:ph type="title"/>
          </p:nvPr>
        </p:nvSpPr>
        <p:spPr>
          <a:xfrm>
            <a:off x="1024128" y="318821"/>
            <a:ext cx="9720072" cy="1499616"/>
          </a:xfrm>
        </p:spPr>
        <p:txBody>
          <a:bodyPr/>
          <a:lstStyle/>
          <a:p>
            <a:r>
              <a:rPr lang="en-US" dirty="0"/>
              <a:t>MS-Specific programs </a:t>
            </a:r>
          </a:p>
        </p:txBody>
      </p:sp>
      <p:sp>
        <p:nvSpPr>
          <p:cNvPr id="3" name="Content Placeholder 2">
            <a:extLst>
              <a:ext uri="{FF2B5EF4-FFF2-40B4-BE49-F238E27FC236}">
                <a16:creationId xmlns:a16="http://schemas.microsoft.com/office/drawing/2014/main" id="{F38FB070-6C8F-43E5-940B-46F7BB0BBEF7}"/>
              </a:ext>
            </a:extLst>
          </p:cNvPr>
          <p:cNvSpPr>
            <a:spLocks noGrp="1"/>
          </p:cNvSpPr>
          <p:nvPr>
            <p:ph idx="1"/>
          </p:nvPr>
        </p:nvSpPr>
        <p:spPr>
          <a:xfrm>
            <a:off x="999743" y="1475657"/>
            <a:ext cx="10026219" cy="4224528"/>
          </a:xfrm>
        </p:spPr>
        <p:txBody>
          <a:bodyPr/>
          <a:lstStyle/>
          <a:p>
            <a:pPr>
              <a:buFont typeface="Wingdings" panose="05000000000000000000" pitchFamily="2" charset="2"/>
              <a:buChar char="q"/>
            </a:pPr>
            <a:r>
              <a:rPr lang="en-US" sz="1800" dirty="0"/>
              <a:t>Living well with MS: </a:t>
            </a:r>
            <a:r>
              <a:rPr lang="en-US" sz="1800" dirty="0">
                <a:hlinkClick r:id="rId3"/>
              </a:rPr>
              <a:t>https://www.nationalmssociety.org/Living-Well-With-MS</a:t>
            </a:r>
            <a:r>
              <a:rPr lang="en-US" sz="1800" dirty="0"/>
              <a:t> </a:t>
            </a:r>
          </a:p>
          <a:p>
            <a:pPr>
              <a:buFont typeface="Wingdings" panose="05000000000000000000" pitchFamily="2" charset="2"/>
              <a:buChar char="q"/>
            </a:pPr>
            <a:r>
              <a:rPr lang="en-US" sz="1800" dirty="0"/>
              <a:t>Pathways to Wellness in MS: emphasis on comprehensive approaches to nutrition and exercise:  </a:t>
            </a:r>
            <a:r>
              <a:rPr lang="en-US" sz="1800" dirty="0">
                <a:hlinkClick r:id="rId4"/>
              </a:rPr>
              <a:t>Pathways to Wellness in MS | National Multiple Sclerosis Society (nationalmssociety.org)</a:t>
            </a:r>
            <a:endParaRPr lang="en-US" sz="1800" dirty="0"/>
          </a:p>
          <a:p>
            <a:pPr marL="0" indent="0">
              <a:buNone/>
            </a:pPr>
            <a:endParaRPr lang="en-US" dirty="0"/>
          </a:p>
        </p:txBody>
      </p:sp>
      <p:pic>
        <p:nvPicPr>
          <p:cNvPr id="5" name="Picture 4">
            <a:extLst>
              <a:ext uri="{FF2B5EF4-FFF2-40B4-BE49-F238E27FC236}">
                <a16:creationId xmlns:a16="http://schemas.microsoft.com/office/drawing/2014/main" id="{831B2A1B-300B-475E-B786-001503E35BCE}"/>
              </a:ext>
            </a:extLst>
          </p:cNvPr>
          <p:cNvPicPr>
            <a:picLocks noChangeAspect="1"/>
          </p:cNvPicPr>
          <p:nvPr/>
        </p:nvPicPr>
        <p:blipFill>
          <a:blip r:embed="rId5"/>
          <a:stretch>
            <a:fillRect/>
          </a:stretch>
        </p:blipFill>
        <p:spPr>
          <a:xfrm>
            <a:off x="1187015" y="2696686"/>
            <a:ext cx="9817970" cy="4058280"/>
          </a:xfrm>
          <a:prstGeom prst="rect">
            <a:avLst/>
          </a:prstGeom>
        </p:spPr>
      </p:pic>
      <p:pic>
        <p:nvPicPr>
          <p:cNvPr id="9" name="Picture 8">
            <a:extLst>
              <a:ext uri="{FF2B5EF4-FFF2-40B4-BE49-F238E27FC236}">
                <a16:creationId xmlns:a16="http://schemas.microsoft.com/office/drawing/2014/main" id="{62BE3B84-2A90-409F-9D5B-29302E4DCBD9}"/>
              </a:ext>
            </a:extLst>
          </p:cNvPr>
          <p:cNvPicPr>
            <a:picLocks noChangeAspect="1"/>
          </p:cNvPicPr>
          <p:nvPr/>
        </p:nvPicPr>
        <p:blipFill>
          <a:blip r:embed="rId6"/>
          <a:stretch>
            <a:fillRect/>
          </a:stretch>
        </p:blipFill>
        <p:spPr>
          <a:xfrm>
            <a:off x="7404354" y="597408"/>
            <a:ext cx="2495550" cy="1009650"/>
          </a:xfrm>
          <a:prstGeom prst="rect">
            <a:avLst/>
          </a:prstGeom>
        </p:spPr>
      </p:pic>
    </p:spTree>
    <p:extLst>
      <p:ext uri="{BB962C8B-B14F-4D97-AF65-F5344CB8AC3E}">
        <p14:creationId xmlns:p14="http://schemas.microsoft.com/office/powerpoint/2010/main" val="1332828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EA3E157-2314-B61C-389B-E33707850B57}"/>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National MS Society (NMSS) WOrkshops</a:t>
            </a:r>
          </a:p>
        </p:txBody>
      </p:sp>
      <p:graphicFrame>
        <p:nvGraphicFramePr>
          <p:cNvPr id="12" name="Content Placeholder 2">
            <a:extLst>
              <a:ext uri="{FF2B5EF4-FFF2-40B4-BE49-F238E27FC236}">
                <a16:creationId xmlns:a16="http://schemas.microsoft.com/office/drawing/2014/main" id="{E7E118E6-6F51-E8A9-8575-E609A0B37DDF}"/>
              </a:ext>
            </a:extLst>
          </p:cNvPr>
          <p:cNvGraphicFramePr>
            <a:graphicFrameLocks noGrp="1"/>
          </p:cNvGraphicFramePr>
          <p:nvPr>
            <p:ph idx="1"/>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914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5200-4C6B-4AFF-BB3F-993BF91D4DAD}"/>
              </a:ext>
            </a:extLst>
          </p:cNvPr>
          <p:cNvSpPr>
            <a:spLocks noGrp="1"/>
          </p:cNvSpPr>
          <p:nvPr>
            <p:ph type="title"/>
          </p:nvPr>
        </p:nvSpPr>
        <p:spPr>
          <a:xfrm>
            <a:off x="1024128" y="318821"/>
            <a:ext cx="9720072" cy="1499616"/>
          </a:xfrm>
        </p:spPr>
        <p:txBody>
          <a:bodyPr/>
          <a:lstStyle/>
          <a:p>
            <a:r>
              <a:rPr lang="en-US" dirty="0"/>
              <a:t>MS-Specific programs </a:t>
            </a:r>
          </a:p>
        </p:txBody>
      </p:sp>
      <p:sp>
        <p:nvSpPr>
          <p:cNvPr id="7" name="Content Placeholder 2">
            <a:extLst>
              <a:ext uri="{FF2B5EF4-FFF2-40B4-BE49-F238E27FC236}">
                <a16:creationId xmlns:a16="http://schemas.microsoft.com/office/drawing/2014/main" id="{1D9A31C9-F5F4-9924-AC6F-3BA326BB059E}"/>
              </a:ext>
            </a:extLst>
          </p:cNvPr>
          <p:cNvSpPr txBox="1">
            <a:spLocks/>
          </p:cNvSpPr>
          <p:nvPr/>
        </p:nvSpPr>
        <p:spPr>
          <a:xfrm>
            <a:off x="942710" y="1336582"/>
            <a:ext cx="10723002" cy="402272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“…web-based, self-guided, symptom self-management program specifically for people living with MS symptoms.” </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3"/>
              </a:rPr>
              <a:t>My MSToolkit – A toolkit for those with MS</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C5470813-6161-AA3F-4D2F-4519D7322585}"/>
              </a:ext>
            </a:extLst>
          </p:cNvPr>
          <p:cNvPicPr>
            <a:picLocks noChangeAspect="1"/>
          </p:cNvPicPr>
          <p:nvPr/>
        </p:nvPicPr>
        <p:blipFill>
          <a:blip r:embed="rId4"/>
          <a:stretch>
            <a:fillRect/>
          </a:stretch>
        </p:blipFill>
        <p:spPr>
          <a:xfrm>
            <a:off x="7046912" y="466316"/>
            <a:ext cx="3778706" cy="722772"/>
          </a:xfrm>
          <a:prstGeom prst="rect">
            <a:avLst/>
          </a:prstGeom>
        </p:spPr>
      </p:pic>
      <p:pic>
        <p:nvPicPr>
          <p:cNvPr id="10" name="Picture 9">
            <a:extLst>
              <a:ext uri="{FF2B5EF4-FFF2-40B4-BE49-F238E27FC236}">
                <a16:creationId xmlns:a16="http://schemas.microsoft.com/office/drawing/2014/main" id="{4D9903A4-E76F-B7BA-B366-0F37BC66DBAE}"/>
              </a:ext>
            </a:extLst>
          </p:cNvPr>
          <p:cNvPicPr>
            <a:picLocks noChangeAspect="1"/>
          </p:cNvPicPr>
          <p:nvPr/>
        </p:nvPicPr>
        <p:blipFill>
          <a:blip r:embed="rId5"/>
          <a:stretch>
            <a:fillRect/>
          </a:stretch>
        </p:blipFill>
        <p:spPr>
          <a:xfrm>
            <a:off x="2814320" y="1866865"/>
            <a:ext cx="5898180" cy="4943524"/>
          </a:xfrm>
          <a:prstGeom prst="rect">
            <a:avLst/>
          </a:prstGeom>
        </p:spPr>
      </p:pic>
    </p:spTree>
    <p:extLst>
      <p:ext uri="{BB962C8B-B14F-4D97-AF65-F5344CB8AC3E}">
        <p14:creationId xmlns:p14="http://schemas.microsoft.com/office/powerpoint/2010/main" val="4172691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8BED1-A883-4CB6-9AE6-2F5CA919F654}"/>
              </a:ext>
            </a:extLst>
          </p:cNvPr>
          <p:cNvSpPr>
            <a:spLocks noGrp="1"/>
          </p:cNvSpPr>
          <p:nvPr>
            <p:ph idx="1"/>
          </p:nvPr>
        </p:nvSpPr>
        <p:spPr>
          <a:xfrm>
            <a:off x="3797559" y="557349"/>
            <a:ext cx="7767695" cy="6069874"/>
          </a:xfrm>
        </p:spPr>
        <p:txBody>
          <a:bodyPr anchor="t">
            <a:noAutofit/>
          </a:bodyPr>
          <a:lstStyle/>
          <a:p>
            <a:pPr marL="0" indent="0" defTabSz="629825">
              <a:lnSpc>
                <a:spcPct val="150000"/>
              </a:lnSpc>
              <a:spcBef>
                <a:spcPts val="0"/>
              </a:spcBef>
              <a:spcAft>
                <a:spcPts val="1800"/>
              </a:spcAft>
              <a:buNone/>
            </a:pPr>
            <a:r>
              <a:rPr lang="en-US" sz="2200" dirty="0">
                <a:solidFill>
                  <a:schemeClr val="tx1"/>
                </a:solidFill>
                <a:latin typeface="Calibri" panose="020F0502020204030204" pitchFamily="34" charset="0"/>
                <a:ea typeface="Calibri" panose="020F0502020204030204" pitchFamily="34" charset="0"/>
              </a:rPr>
              <a:t>Dr. Moira C. Dux, Ph.D. (she/her/hers) is the Psychology Training Program Director at the VA Maryland Health Care System. She is responsible for broad programmatic oversight of all levels of psychology training, and she is actively engaged in interdisciplinary research, training, and clinical service delivery. Dr. Dux’s clinical and research interests center on understanding the spectrum of factors that may underlie neurocognitive difficulties in individuals with neurologic conditions, infectious diseases, and/or vascular dysfunction, as well as evaluation and implementation of non-pharmacologic approaches (e.g., exercise, cognitive rehabilitation) for enhancing brain health and cognitive wellness.</a:t>
            </a:r>
          </a:p>
        </p:txBody>
      </p:sp>
      <p:pic>
        <p:nvPicPr>
          <p:cNvPr id="2" name="Picture 1">
            <a:extLst>
              <a:ext uri="{FF2B5EF4-FFF2-40B4-BE49-F238E27FC236}">
                <a16:creationId xmlns:a16="http://schemas.microsoft.com/office/drawing/2014/main" id="{421B966E-1EAA-E9A7-3ABB-3976D716F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6" y="702971"/>
            <a:ext cx="2926080" cy="455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153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9" name="Rectangle 5148">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7F35F1-3769-474E-8EB7-4EED0060F943}"/>
              </a:ext>
            </a:extLst>
          </p:cNvPr>
          <p:cNvSpPr>
            <a:spLocks noGrp="1"/>
          </p:cNvSpPr>
          <p:nvPr>
            <p:ph type="title"/>
          </p:nvPr>
        </p:nvSpPr>
        <p:spPr>
          <a:xfrm>
            <a:off x="612648" y="365125"/>
            <a:ext cx="5295015" cy="2063808"/>
          </a:xfrm>
        </p:spPr>
        <p:txBody>
          <a:bodyPr anchor="b">
            <a:normAutofit/>
          </a:bodyPr>
          <a:lstStyle/>
          <a:p>
            <a:r>
              <a:rPr lang="en-US" sz="3400" cap="all" dirty="0">
                <a:latin typeface="Tw Cen MT" panose="020B0602020104020603" pitchFamily="34" charset="0"/>
                <a:cs typeface="Calibri" panose="020F0502020204030204" pitchFamily="34" charset="0"/>
              </a:rPr>
              <a:t>Services Offered at the VA Maryland </a:t>
            </a:r>
            <a:br>
              <a:rPr lang="en-US" sz="3400" cap="all" dirty="0">
                <a:latin typeface="Tw Cen MT" panose="020B0602020104020603" pitchFamily="34" charset="0"/>
                <a:cs typeface="Calibri" panose="020F0502020204030204" pitchFamily="34" charset="0"/>
              </a:rPr>
            </a:br>
            <a:r>
              <a:rPr lang="en-US" sz="3400" cap="all" dirty="0">
                <a:latin typeface="Tw Cen MT" panose="020B0602020104020603" pitchFamily="34" charset="0"/>
                <a:cs typeface="Calibri" panose="020F0502020204030204" pitchFamily="34" charset="0"/>
              </a:rPr>
              <a:t>Health Care System (VAMHCS)</a:t>
            </a:r>
          </a:p>
        </p:txBody>
      </p:sp>
      <p:sp>
        <p:nvSpPr>
          <p:cNvPr id="5151"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B5E18F-78E6-46F6-AFCB-33407A006DF8}"/>
              </a:ext>
            </a:extLst>
          </p:cNvPr>
          <p:cNvSpPr>
            <a:spLocks noGrp="1"/>
          </p:cNvSpPr>
          <p:nvPr>
            <p:ph idx="1"/>
          </p:nvPr>
        </p:nvSpPr>
        <p:spPr>
          <a:xfrm>
            <a:off x="612648" y="2781655"/>
            <a:ext cx="6544056" cy="3949995"/>
          </a:xfrm>
        </p:spPr>
        <p:txBody>
          <a:bodyPr>
            <a:noAutofit/>
          </a:bodyPr>
          <a:lstStyle/>
          <a:p>
            <a:r>
              <a:rPr lang="en-US" sz="1600" dirty="0">
                <a:latin typeface="Tw Cen MT" panose="020B0602020104020603" pitchFamily="34" charset="0"/>
                <a:cs typeface="Calibri" panose="020F0502020204030204" pitchFamily="34" charset="0"/>
              </a:rPr>
              <a:t>Screening</a:t>
            </a:r>
          </a:p>
          <a:p>
            <a:r>
              <a:rPr lang="en-US" sz="1600" dirty="0">
                <a:latin typeface="Tw Cen MT" panose="020B0602020104020603" pitchFamily="34" charset="0"/>
                <a:cs typeface="Calibri" panose="020F0502020204030204" pitchFamily="34" charset="0"/>
              </a:rPr>
              <a:t>Brief and comprehensive inpatient &amp; outpatient neuropsychological evaluation </a:t>
            </a:r>
          </a:p>
          <a:p>
            <a:r>
              <a:rPr lang="en-US" sz="1600" dirty="0">
                <a:latin typeface="Tw Cen MT" panose="020B0602020104020603" pitchFamily="34" charset="0"/>
                <a:cs typeface="Calibri" panose="020F0502020204030204" pitchFamily="34" charset="0"/>
              </a:rPr>
              <a:t>Multidisciplinary MS Clinics </a:t>
            </a:r>
          </a:p>
          <a:p>
            <a:r>
              <a:rPr lang="en-US" sz="1600" dirty="0">
                <a:latin typeface="Tw Cen MT" panose="020B0602020104020603" pitchFamily="34" charset="0"/>
                <a:cs typeface="Calibri" panose="020F0502020204030204" pitchFamily="34" charset="0"/>
              </a:rPr>
              <a:t>Capacity evaluations </a:t>
            </a:r>
          </a:p>
          <a:p>
            <a:r>
              <a:rPr lang="en-US" sz="1600" dirty="0">
                <a:latin typeface="Tw Cen MT" panose="020B0602020104020603" pitchFamily="34" charset="0"/>
                <a:cs typeface="Calibri" panose="020F0502020204030204" pitchFamily="34" charset="0"/>
              </a:rPr>
              <a:t>Teleneuropsychological evaluations</a:t>
            </a:r>
          </a:p>
          <a:p>
            <a:r>
              <a:rPr lang="en-US" sz="1600" dirty="0">
                <a:latin typeface="Tw Cen MT" panose="020B0602020104020603" pitchFamily="34" charset="0"/>
                <a:cs typeface="Calibri" panose="020F0502020204030204" pitchFamily="34" charset="0"/>
              </a:rPr>
              <a:t>Telemental health </a:t>
            </a:r>
          </a:p>
          <a:p>
            <a:r>
              <a:rPr lang="en-US" sz="1600" dirty="0">
                <a:latin typeface="Tw Cen MT" panose="020B0602020104020603" pitchFamily="34" charset="0"/>
                <a:cs typeface="Calibri" panose="020F0502020204030204" pitchFamily="34" charset="0"/>
              </a:rPr>
              <a:t>Individual/group cognitive rehabilitation </a:t>
            </a:r>
          </a:p>
          <a:p>
            <a:r>
              <a:rPr lang="en-US" sz="1600" dirty="0">
                <a:latin typeface="Tw Cen MT" panose="020B0602020104020603" pitchFamily="34" charset="0"/>
                <a:cs typeface="Calibri" panose="020F0502020204030204" pitchFamily="34" charset="0"/>
              </a:rPr>
              <a:t>Individual/group psychotherapy </a:t>
            </a:r>
          </a:p>
          <a:p>
            <a:r>
              <a:rPr lang="en-US" sz="1600" b="1" dirty="0">
                <a:latin typeface="Tw Cen MT" panose="020B0602020104020603" pitchFamily="34" charset="0"/>
                <a:cs typeface="Calibri" panose="020F0502020204030204" pitchFamily="34" charset="0"/>
              </a:rPr>
              <a:t>Cognitive wellness groups </a:t>
            </a:r>
          </a:p>
          <a:p>
            <a:r>
              <a:rPr lang="en-US" sz="1600" dirty="0">
                <a:latin typeface="Tw Cen MT" panose="020B0602020104020603" pitchFamily="34" charset="0"/>
                <a:cs typeface="Calibri" panose="020F0502020204030204" pitchFamily="34" charset="0"/>
              </a:rPr>
              <a:t>Computerized cognitive rehabilitation (research) </a:t>
            </a:r>
          </a:p>
          <a:p>
            <a:r>
              <a:rPr lang="en-US" sz="1600" dirty="0">
                <a:latin typeface="Tw Cen MT" panose="020B0602020104020603" pitchFamily="34" charset="0"/>
                <a:cs typeface="Calibri" panose="020F0502020204030204" pitchFamily="34" charset="0"/>
              </a:rPr>
              <a:t>MS Professional Outreach and Advocacy </a:t>
            </a:r>
          </a:p>
        </p:txBody>
      </p:sp>
      <p:pic>
        <p:nvPicPr>
          <p:cNvPr id="5124" name="Picture 4" descr="Image result for Group Therapy ">
            <a:extLst>
              <a:ext uri="{FF2B5EF4-FFF2-40B4-BE49-F238E27FC236}">
                <a16:creationId xmlns:a16="http://schemas.microsoft.com/office/drawing/2014/main" id="{FFD55874-92F6-4836-96AA-90B56A7851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02" r="9344" b="1"/>
          <a:stretch/>
        </p:blipFill>
        <p:spPr bwMode="auto">
          <a:xfrm>
            <a:off x="6520311" y="2135954"/>
            <a:ext cx="2603605" cy="265904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grou ptelehealth">
            <a:extLst>
              <a:ext uri="{FF2B5EF4-FFF2-40B4-BE49-F238E27FC236}">
                <a16:creationId xmlns:a16="http://schemas.microsoft.com/office/drawing/2014/main" id="{4C164EAA-84C4-4762-80AB-C877E8B69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76" r="19238" b="1"/>
          <a:stretch/>
        </p:blipFill>
        <p:spPr bwMode="auto">
          <a:xfrm>
            <a:off x="9292674" y="4076345"/>
            <a:ext cx="2603605" cy="2659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5" descr="http://vaww.maryland.va.gov/MARYLAND/employee_resources/VAlogos/HiResSigLogo/VA_Seal_cmyk.jpg">
            <a:extLst>
              <a:ext uri="{FF2B5EF4-FFF2-40B4-BE49-F238E27FC236}">
                <a16:creationId xmlns:a16="http://schemas.microsoft.com/office/drawing/2014/main" id="{C4930EF4-7A8B-8E79-E995-C7BCC018311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32539" y="548931"/>
            <a:ext cx="5431536" cy="12085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32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FBDF-C21F-8FFB-B3D8-68C2E4F6979C}"/>
              </a:ext>
            </a:extLst>
          </p:cNvPr>
          <p:cNvSpPr>
            <a:spLocks noGrp="1"/>
          </p:cNvSpPr>
          <p:nvPr>
            <p:ph type="title"/>
          </p:nvPr>
        </p:nvSpPr>
        <p:spPr>
          <a:xfrm>
            <a:off x="938784" y="55827"/>
            <a:ext cx="9912095" cy="1499616"/>
          </a:xfrm>
        </p:spPr>
        <p:txBody>
          <a:bodyPr>
            <a:normAutofit/>
          </a:bodyPr>
          <a:lstStyle/>
          <a:p>
            <a:r>
              <a:rPr lang="en-US" dirty="0"/>
              <a:t>cognitive wellness Group: MS Intervention and Development of Skills (MINDS) - content</a:t>
            </a:r>
          </a:p>
        </p:txBody>
      </p:sp>
      <p:graphicFrame>
        <p:nvGraphicFramePr>
          <p:cNvPr id="10" name="Diagram 9">
            <a:extLst>
              <a:ext uri="{FF2B5EF4-FFF2-40B4-BE49-F238E27FC236}">
                <a16:creationId xmlns:a16="http://schemas.microsoft.com/office/drawing/2014/main" id="{BC192E36-F16C-101B-7D37-A5F55741BCE2}"/>
              </a:ext>
            </a:extLst>
          </p:cNvPr>
          <p:cNvGraphicFramePr/>
          <p:nvPr/>
        </p:nvGraphicFramePr>
        <p:xfrm>
          <a:off x="1227221" y="1555444"/>
          <a:ext cx="9268501" cy="5203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344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A3EF-5034-0589-B037-087636F9A68C}"/>
              </a:ext>
            </a:extLst>
          </p:cNvPr>
          <p:cNvSpPr>
            <a:spLocks noGrp="1"/>
          </p:cNvSpPr>
          <p:nvPr>
            <p:ph type="title"/>
          </p:nvPr>
        </p:nvSpPr>
        <p:spPr>
          <a:xfrm>
            <a:off x="1020417" y="585216"/>
            <a:ext cx="4105993" cy="1499616"/>
          </a:xfrm>
        </p:spPr>
        <p:txBody>
          <a:bodyPr>
            <a:normAutofit/>
          </a:bodyPr>
          <a:lstStyle/>
          <a:p>
            <a:r>
              <a:rPr lang="en-US" sz="3600" dirty="0"/>
              <a:t>Group cognitive wellness: minds (process)</a:t>
            </a:r>
            <a:endParaRPr lang="en-US" sz="3500" dirty="0">
              <a:solidFill>
                <a:srgbClr val="FFFFFF"/>
              </a:solidFill>
            </a:endParaRPr>
          </a:p>
        </p:txBody>
      </p:sp>
      <p:pic>
        <p:nvPicPr>
          <p:cNvPr id="7" name="Content Placeholder 4">
            <a:extLst>
              <a:ext uri="{FF2B5EF4-FFF2-40B4-BE49-F238E27FC236}">
                <a16:creationId xmlns:a16="http://schemas.microsoft.com/office/drawing/2014/main" id="{94734746-BC8D-75C0-509C-F6913BAE4F02}"/>
              </a:ext>
            </a:extLst>
          </p:cNvPr>
          <p:cNvPicPr>
            <a:picLocks noGrp="1" noChangeAspect="1"/>
          </p:cNvPicPr>
          <p:nvPr>
            <p:ph idx="1"/>
          </p:nvPr>
        </p:nvPicPr>
        <p:blipFill>
          <a:blip r:embed="rId3"/>
          <a:stretch>
            <a:fillRect/>
          </a:stretch>
        </p:blipFill>
        <p:spPr>
          <a:xfrm>
            <a:off x="1835494" y="2748984"/>
            <a:ext cx="3290919" cy="3282692"/>
          </a:xfrm>
          <a:prstGeom prst="rect">
            <a:avLst/>
          </a:prstGeom>
        </p:spPr>
      </p:pic>
      <p:graphicFrame>
        <p:nvGraphicFramePr>
          <p:cNvPr id="9" name="Diagram 8">
            <a:extLst>
              <a:ext uri="{FF2B5EF4-FFF2-40B4-BE49-F238E27FC236}">
                <a16:creationId xmlns:a16="http://schemas.microsoft.com/office/drawing/2014/main" id="{0F96040F-D0EB-1907-32F8-0289D9161678}"/>
              </a:ext>
            </a:extLst>
          </p:cNvPr>
          <p:cNvGraphicFramePr/>
          <p:nvPr/>
        </p:nvGraphicFramePr>
        <p:xfrm>
          <a:off x="4676775" y="585217"/>
          <a:ext cx="6837446" cy="5058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Arrow: Down 9">
            <a:extLst>
              <a:ext uri="{FF2B5EF4-FFF2-40B4-BE49-F238E27FC236}">
                <a16:creationId xmlns:a16="http://schemas.microsoft.com/office/drawing/2014/main" id="{E2B679F6-CF02-4700-E8E2-9F08F7309D1A}"/>
              </a:ext>
            </a:extLst>
          </p:cNvPr>
          <p:cNvSpPr/>
          <p:nvPr/>
        </p:nvSpPr>
        <p:spPr>
          <a:xfrm>
            <a:off x="7724775" y="5644137"/>
            <a:ext cx="484632" cy="605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91561E51-08F1-5967-1F32-F9A3552DFAA3}"/>
              </a:ext>
            </a:extLst>
          </p:cNvPr>
          <p:cNvSpPr txBox="1"/>
          <p:nvPr/>
        </p:nvSpPr>
        <p:spPr>
          <a:xfrm>
            <a:off x="6833047" y="6264384"/>
            <a:ext cx="3887090" cy="4462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Tw Cen MT" panose="020B0602020104020603"/>
                <a:ea typeface="+mn-ea"/>
                <a:cs typeface="+mn-cs"/>
              </a:rPr>
              <a:t>Tailored Treatment Plan</a:t>
            </a:r>
          </a:p>
        </p:txBody>
      </p:sp>
    </p:spTree>
    <p:extLst>
      <p:ext uri="{BB962C8B-B14F-4D97-AF65-F5344CB8AC3E}">
        <p14:creationId xmlns:p14="http://schemas.microsoft.com/office/powerpoint/2010/main" val="3943432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1B3B-9644-2091-6BAC-6D3D8D396336}"/>
              </a:ext>
            </a:extLst>
          </p:cNvPr>
          <p:cNvSpPr>
            <a:spLocks noGrp="1"/>
          </p:cNvSpPr>
          <p:nvPr>
            <p:ph type="title"/>
          </p:nvPr>
        </p:nvSpPr>
        <p:spPr>
          <a:xfrm>
            <a:off x="1024128" y="585216"/>
            <a:ext cx="9720072" cy="1499616"/>
          </a:xfrm>
        </p:spPr>
        <p:txBody>
          <a:bodyPr>
            <a:normAutofit/>
          </a:bodyPr>
          <a:lstStyle/>
          <a:p>
            <a:r>
              <a:rPr lang="en-US" dirty="0"/>
              <a:t>MANY MINDS </a:t>
            </a:r>
          </a:p>
        </p:txBody>
      </p:sp>
      <p:graphicFrame>
        <p:nvGraphicFramePr>
          <p:cNvPr id="5" name="Content Placeholder 2">
            <a:extLst>
              <a:ext uri="{FF2B5EF4-FFF2-40B4-BE49-F238E27FC236}">
                <a16:creationId xmlns:a16="http://schemas.microsoft.com/office/drawing/2014/main" id="{62E7CFEC-5AF7-2053-E9B0-2FB968AAF653}"/>
              </a:ext>
            </a:extLst>
          </p:cNvPr>
          <p:cNvGraphicFramePr>
            <a:graphicFrameLocks noGrp="1"/>
          </p:cNvGraphicFramePr>
          <p:nvPr>
            <p:ph idx="1"/>
          </p:nvPr>
        </p:nvGraphicFramePr>
        <p:xfrm>
          <a:off x="853250" y="1975104"/>
          <a:ext cx="10924222" cy="4333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98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E157-2314-B61C-389B-E33707850B57}"/>
              </a:ext>
            </a:extLst>
          </p:cNvPr>
          <p:cNvSpPr>
            <a:spLocks noGrp="1"/>
          </p:cNvSpPr>
          <p:nvPr>
            <p:ph type="title"/>
          </p:nvPr>
        </p:nvSpPr>
        <p:spPr>
          <a:xfrm>
            <a:off x="1024128" y="585216"/>
            <a:ext cx="9720072" cy="1499616"/>
          </a:xfrm>
        </p:spPr>
        <p:txBody>
          <a:bodyPr>
            <a:normAutofit/>
          </a:bodyPr>
          <a:lstStyle/>
          <a:p>
            <a:r>
              <a:rPr lang="en-US" sz="5200" dirty="0"/>
              <a:t>VAMHCS Neuropsychology MS WOrkshops</a:t>
            </a:r>
          </a:p>
        </p:txBody>
      </p:sp>
      <p:graphicFrame>
        <p:nvGraphicFramePr>
          <p:cNvPr id="6" name="Content Placeholder 2">
            <a:extLst>
              <a:ext uri="{FF2B5EF4-FFF2-40B4-BE49-F238E27FC236}">
                <a16:creationId xmlns:a16="http://schemas.microsoft.com/office/drawing/2014/main" id="{4EBEF5C2-9D0E-B95F-9333-C44A4F99A271}"/>
              </a:ext>
            </a:extLst>
          </p:cNvPr>
          <p:cNvGraphicFramePr>
            <a:graphicFrameLocks noGrp="1"/>
          </p:cNvGraphicFramePr>
          <p:nvPr>
            <p:ph idx="1"/>
          </p:nvPr>
        </p:nvGraphicFramePr>
        <p:xfrm>
          <a:off x="707923" y="1897626"/>
          <a:ext cx="11299593" cy="4960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64673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6989-E080-4C92-B73D-BA8AB937399B}"/>
              </a:ext>
            </a:extLst>
          </p:cNvPr>
          <p:cNvSpPr>
            <a:spLocks noGrp="1"/>
          </p:cNvSpPr>
          <p:nvPr>
            <p:ph type="title"/>
          </p:nvPr>
        </p:nvSpPr>
        <p:spPr>
          <a:xfrm>
            <a:off x="986125" y="321732"/>
            <a:ext cx="4732244" cy="1499616"/>
          </a:xfrm>
        </p:spPr>
        <p:txBody>
          <a:bodyPr>
            <a:normAutofit/>
          </a:bodyPr>
          <a:lstStyle/>
          <a:p>
            <a:r>
              <a:rPr lang="en-US" sz="2800" dirty="0"/>
              <a:t>What If Your Site Does Not Have Access to Neuropsychological or psychological assessment Services? </a:t>
            </a:r>
          </a:p>
        </p:txBody>
      </p:sp>
      <p:sp>
        <p:nvSpPr>
          <p:cNvPr id="3" name="Content Placeholder 2">
            <a:extLst>
              <a:ext uri="{FF2B5EF4-FFF2-40B4-BE49-F238E27FC236}">
                <a16:creationId xmlns:a16="http://schemas.microsoft.com/office/drawing/2014/main" id="{6688F0E6-B7B1-4560-BF06-9829050B13EF}"/>
              </a:ext>
            </a:extLst>
          </p:cNvPr>
          <p:cNvSpPr>
            <a:spLocks noGrp="1"/>
          </p:cNvSpPr>
          <p:nvPr>
            <p:ph idx="1"/>
          </p:nvPr>
        </p:nvSpPr>
        <p:spPr>
          <a:xfrm>
            <a:off x="1024129" y="2084831"/>
            <a:ext cx="4656236" cy="4507037"/>
          </a:xfrm>
        </p:spPr>
        <p:txBody>
          <a:bodyPr>
            <a:normAutofit lnSpcReduction="10000"/>
          </a:bodyPr>
          <a:lstStyle/>
          <a:p>
            <a:pPr>
              <a:spcAft>
                <a:spcPts val="1800"/>
              </a:spcAft>
            </a:pPr>
            <a:r>
              <a:rPr lang="en-US" dirty="0"/>
              <a:t>Is there a comprehensive MS center in the area where you can refer your patient? </a:t>
            </a:r>
          </a:p>
          <a:p>
            <a:pPr lvl="1">
              <a:spcAft>
                <a:spcPts val="1800"/>
              </a:spcAft>
            </a:pPr>
            <a:r>
              <a:rPr lang="en-US" dirty="0"/>
              <a:t>NMSS, CMSC, MSCoE, &amp; PVA can be </a:t>
            </a:r>
            <a:r>
              <a:rPr lang="en-US" i="1" u="sng" dirty="0"/>
              <a:t>very</a:t>
            </a:r>
            <a:r>
              <a:rPr lang="en-US" dirty="0"/>
              <a:t> helpful </a:t>
            </a:r>
          </a:p>
          <a:p>
            <a:pPr>
              <a:spcAft>
                <a:spcPts val="1800"/>
              </a:spcAft>
            </a:pPr>
            <a:endParaRPr lang="en-US" dirty="0"/>
          </a:p>
          <a:p>
            <a:pPr>
              <a:spcAft>
                <a:spcPts val="1800"/>
              </a:spcAft>
            </a:pPr>
            <a:endParaRPr lang="en-US" dirty="0"/>
          </a:p>
          <a:p>
            <a:pPr>
              <a:spcAft>
                <a:spcPts val="1800"/>
              </a:spcAft>
            </a:pPr>
            <a:r>
              <a:rPr lang="en-US" dirty="0"/>
              <a:t>Perform screening and try to address modifiable factors</a:t>
            </a:r>
          </a:p>
          <a:p>
            <a:pPr>
              <a:spcAft>
                <a:spcPts val="1800"/>
              </a:spcAft>
            </a:pPr>
            <a:r>
              <a:rPr lang="en-US" dirty="0"/>
              <a:t>Is </a:t>
            </a:r>
            <a:r>
              <a:rPr lang="en-US" b="1" dirty="0"/>
              <a:t>telehealth</a:t>
            </a:r>
            <a:r>
              <a:rPr lang="en-US" dirty="0"/>
              <a:t> an option? </a:t>
            </a:r>
          </a:p>
        </p:txBody>
      </p:sp>
      <p:sp>
        <p:nvSpPr>
          <p:cNvPr id="2055" name="Rectangle 2054">
            <a:extLst>
              <a:ext uri="{FF2B5EF4-FFF2-40B4-BE49-F238E27FC236}">
                <a16:creationId xmlns:a16="http://schemas.microsoft.com/office/drawing/2014/main" id="{9D431EF2-5A31-4C05-AA3E-4580F553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57" name="Rectangle 2056">
            <a:extLst>
              <a:ext uri="{FF2B5EF4-FFF2-40B4-BE49-F238E27FC236}">
                <a16:creationId xmlns:a16="http://schemas.microsoft.com/office/drawing/2014/main" id="{67678399-6817-4845-9B59-E82951B0B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6E87DC45-8809-4A71-9321-EFE455128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894" y="900596"/>
            <a:ext cx="3602736" cy="2504504"/>
          </a:xfrm>
          <a:prstGeom prst="rect">
            <a:avLst/>
          </a:prstGeom>
        </p:spPr>
      </p:pic>
      <p:sp>
        <p:nvSpPr>
          <p:cNvPr id="2059" name="Rectangle 2058">
            <a:extLst>
              <a:ext uri="{FF2B5EF4-FFF2-40B4-BE49-F238E27FC236}">
                <a16:creationId xmlns:a16="http://schemas.microsoft.com/office/drawing/2014/main" id="{B044E73A-9DB7-46CD-9B4D-9DE9FB5E6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61" name="Rectangle 2060">
            <a:extLst>
              <a:ext uri="{FF2B5EF4-FFF2-40B4-BE49-F238E27FC236}">
                <a16:creationId xmlns:a16="http://schemas.microsoft.com/office/drawing/2014/main" id="{F8057F48-2FD4-4DD3-B887-FEE2B4475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63" name="Rectangle 2062">
            <a:extLst>
              <a:ext uri="{FF2B5EF4-FFF2-40B4-BE49-F238E27FC236}">
                <a16:creationId xmlns:a16="http://schemas.microsoft.com/office/drawing/2014/main" id="{7A4469D8-5936-48B8-AF0C-37FF2AEE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050" name="Picture 2" descr="See the source image">
            <a:extLst>
              <a:ext uri="{FF2B5EF4-FFF2-40B4-BE49-F238E27FC236}">
                <a16:creationId xmlns:a16="http://schemas.microsoft.com/office/drawing/2014/main" id="{14399DE3-CD12-40E4-B1E8-B877E29A3C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33799" y="4345067"/>
            <a:ext cx="2880360" cy="19370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E9D5402-D7E0-4680-8449-413DD7DB7247}"/>
              </a:ext>
            </a:extLst>
          </p:cNvPr>
          <p:cNvSpPr>
            <a:spLocks noGrp="1"/>
          </p:cNvSpPr>
          <p:nvPr>
            <p:ph type="sldNum" sz="quarter" idx="12"/>
          </p:nvPr>
        </p:nvSpPr>
        <p:spPr>
          <a:xfrm>
            <a:off x="10837333" y="6470704"/>
            <a:ext cx="973667" cy="274320"/>
          </a:xfrm>
        </p:spPr>
        <p:txBody>
          <a:bodyPr>
            <a:normAutofit/>
          </a:bodyPr>
          <a:lstStyle/>
          <a:p>
            <a:pPr marL="0" marR="0" lvl="0" indent="0" algn="l" defTabSz="342900" rtl="0" eaLnBrk="1" fontAlgn="auto" latinLnBrk="0" hangingPunct="1">
              <a:lnSpc>
                <a:spcPct val="100000"/>
              </a:lnSpc>
              <a:spcBef>
                <a:spcPts val="0"/>
              </a:spcBef>
              <a:spcAft>
                <a:spcPts val="600"/>
              </a:spcAft>
              <a:buClrTx/>
              <a:buSzTx/>
              <a:buFontTx/>
              <a:buNone/>
              <a:tabLst/>
              <a:defRPr/>
            </a:pPr>
            <a:fld id="{A5F5CBC2-B0CB-4830-BB9F-AB16E23D55BB}" type="slidenum">
              <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rPr>
              <a:pPr marL="0" marR="0" lvl="0" indent="0" algn="l" defTabSz="342900" rtl="0" eaLnBrk="1" fontAlgn="auto" latinLnBrk="0" hangingPunct="1">
                <a:lnSpc>
                  <a:spcPct val="100000"/>
                </a:lnSpc>
                <a:spcBef>
                  <a:spcPts val="0"/>
                </a:spcBef>
                <a:spcAft>
                  <a:spcPts val="600"/>
                </a:spcAft>
                <a:buClrTx/>
                <a:buSzTx/>
                <a:buFontTx/>
                <a:buNone/>
                <a:tabLst/>
                <a:defRPr/>
              </a:pPr>
              <a:t>65</a:t>
            </a:fld>
            <a:endParaRPr kumimoji="0" lang="en-US" sz="1000" b="0" i="0" u="none" strike="noStrike" kern="1200" cap="none" spc="0" normalizeH="0" baseline="0" noProof="0" dirty="0">
              <a:ln>
                <a:noFill/>
              </a:ln>
              <a:solidFill>
                <a:prstClr val="black">
                  <a:lumMod val="95000"/>
                  <a:lumOff val="5000"/>
                </a:prstClr>
              </a:solidFill>
              <a:effectLst/>
              <a:uLnTx/>
              <a:uFillTx/>
              <a:latin typeface="Tw Cen MT Condensed" panose="020B0606020104020203"/>
              <a:ea typeface="+mn-ea"/>
              <a:cs typeface="+mn-cs"/>
            </a:endParaRPr>
          </a:p>
        </p:txBody>
      </p:sp>
      <p:sp>
        <p:nvSpPr>
          <p:cNvPr id="9" name="TextBox 8">
            <a:extLst>
              <a:ext uri="{FF2B5EF4-FFF2-40B4-BE49-F238E27FC236}">
                <a16:creationId xmlns:a16="http://schemas.microsoft.com/office/drawing/2014/main" id="{ACFFE0EA-7CF0-FF02-064D-61D6C14073F2}"/>
              </a:ext>
            </a:extLst>
          </p:cNvPr>
          <p:cNvSpPr txBox="1"/>
          <p:nvPr/>
        </p:nvSpPr>
        <p:spPr>
          <a:xfrm>
            <a:off x="1237623" y="3738184"/>
            <a:ext cx="6093724"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5"/>
              </a:rPr>
              <a:t>https://www.nationalmssociety.org/</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rPr>
              <a:t>https://www.mscare.org/</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7"/>
              </a:rPr>
              <a:t>https://www.va.gov/ms/</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hlinkClick r:id="rId8"/>
              </a:rPr>
              <a:t>https://pva.org/</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Tree>
    <p:extLst>
      <p:ext uri="{BB962C8B-B14F-4D97-AF65-F5344CB8AC3E}">
        <p14:creationId xmlns:p14="http://schemas.microsoft.com/office/powerpoint/2010/main" val="1275495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en-US" dirty="0"/>
              <a:t>Take Home Points</a:t>
            </a:r>
          </a:p>
        </p:txBody>
      </p:sp>
      <p:sp>
        <p:nvSpPr>
          <p:cNvPr id="3" name="Content Placeholder 2"/>
          <p:cNvSpPr>
            <a:spLocks noGrp="1"/>
          </p:cNvSpPr>
          <p:nvPr>
            <p:ph idx="1"/>
          </p:nvPr>
        </p:nvSpPr>
        <p:spPr>
          <a:xfrm>
            <a:off x="1024128" y="1727200"/>
            <a:ext cx="8300720" cy="5171440"/>
          </a:xfrm>
        </p:spPr>
        <p:txBody>
          <a:bodyPr>
            <a:normAutofit/>
          </a:bodyPr>
          <a:lstStyle/>
          <a:p>
            <a:pPr>
              <a:spcAft>
                <a:spcPts val="1800"/>
              </a:spcAft>
              <a:buFont typeface="Wingdings" panose="05000000000000000000" pitchFamily="2" charset="2"/>
              <a:buChar char="ü"/>
            </a:pPr>
            <a:r>
              <a:rPr lang="en-US" sz="1900" dirty="0">
                <a:ea typeface="Calibri" panose="020F0502020204030204" pitchFamily="34" charset="0"/>
                <a:cs typeface="Times New Roman" panose="02020603050405020304" pitchFamily="18" charset="0"/>
              </a:rPr>
              <a:t>MS is a heterogeneous disease and each person’s presentation is </a:t>
            </a:r>
            <a:r>
              <a:rPr lang="en-US" sz="1900" b="1" dirty="0">
                <a:ea typeface="Calibri" panose="020F0502020204030204" pitchFamily="34" charset="0"/>
                <a:cs typeface="Times New Roman" panose="02020603050405020304" pitchFamily="18" charset="0"/>
              </a:rPr>
              <a:t>unique</a:t>
            </a:r>
            <a:r>
              <a:rPr lang="en-US" sz="1900" dirty="0">
                <a:ea typeface="Calibri" panose="020F0502020204030204" pitchFamily="34" charset="0"/>
                <a:cs typeface="Times New Roman" panose="02020603050405020304" pitchFamily="18" charset="0"/>
              </a:rPr>
              <a:t> and may be impacted by sociocultural factors and comorbidities. </a:t>
            </a:r>
            <a:r>
              <a:rPr lang="en-US" sz="1900" b="1" i="1" dirty="0">
                <a:ea typeface="Calibri" panose="020F0502020204030204" pitchFamily="34" charset="0"/>
                <a:cs typeface="Times New Roman" panose="02020603050405020304" pitchFamily="18" charset="0"/>
              </a:rPr>
              <a:t>Understanding the context in which the disease occurs is critical in promoting tailored clinical care. </a:t>
            </a:r>
            <a:endParaRPr lang="en-US" sz="1900" b="1" i="1" dirty="0"/>
          </a:p>
          <a:p>
            <a:pPr lvl="1">
              <a:spcAft>
                <a:spcPts val="1800"/>
              </a:spcAft>
              <a:buFont typeface="Wingdings" panose="05000000000000000000" pitchFamily="2" charset="2"/>
              <a:buChar char="ü"/>
            </a:pPr>
            <a:r>
              <a:rPr lang="en-US" sz="1900" dirty="0"/>
              <a:t>Cognitive and psychological symptoms commonly occur in individuals with MS and can negatively affect occupational, social, and daily function.</a:t>
            </a:r>
          </a:p>
          <a:p>
            <a:pPr lvl="1">
              <a:spcAft>
                <a:spcPts val="1800"/>
              </a:spcAft>
              <a:buFont typeface="Wingdings" panose="05000000000000000000" pitchFamily="2" charset="2"/>
              <a:buChar char="ü"/>
            </a:pPr>
            <a:r>
              <a:rPr lang="en-US" sz="1900" dirty="0"/>
              <a:t>Assessment of cognitive and psychological status </a:t>
            </a:r>
            <a:r>
              <a:rPr lang="en-US" sz="1900" b="1" i="1" dirty="0"/>
              <a:t>should </a:t>
            </a:r>
            <a:r>
              <a:rPr lang="en-US" sz="1900" dirty="0"/>
              <a:t>be routine components of comprehensive MS care. </a:t>
            </a:r>
          </a:p>
          <a:p>
            <a:pPr lvl="2">
              <a:spcAft>
                <a:spcPts val="1800"/>
              </a:spcAft>
              <a:buFont typeface="Wingdings" panose="05000000000000000000" pitchFamily="2" charset="2"/>
              <a:buChar char="ü"/>
            </a:pPr>
            <a:r>
              <a:rPr lang="en-US" sz="1900" dirty="0"/>
              <a:t>Subjective appraisals by providers and/or brief screening measures alone are NOT adequate for diagnosis.</a:t>
            </a:r>
          </a:p>
          <a:p>
            <a:pPr lvl="1">
              <a:spcAft>
                <a:spcPts val="1800"/>
              </a:spcAft>
              <a:buFont typeface="Wingdings" panose="05000000000000000000" pitchFamily="2" charset="2"/>
              <a:buChar char="ü"/>
            </a:pPr>
            <a:r>
              <a:rPr lang="en-US" sz="1900" dirty="0"/>
              <a:t>Comprehensive, holistic approaches to assessment and intervention that incorporate the empirical base and a client’s values, goals, and care communities are recommended. </a:t>
            </a:r>
          </a:p>
          <a:p>
            <a:pPr lvl="2">
              <a:spcAft>
                <a:spcPts val="1800"/>
              </a:spcAft>
              <a:buFont typeface="Wingdings" panose="05000000000000000000" pitchFamily="2" charset="2"/>
              <a:buChar char="ü"/>
            </a:pPr>
            <a:r>
              <a:rPr lang="en-US" sz="1900" dirty="0"/>
              <a:t>Comprehensive assessment can facilitate tailored intervention approaches.</a:t>
            </a:r>
          </a:p>
        </p:txBody>
      </p:sp>
      <p:pic>
        <p:nvPicPr>
          <p:cNvPr id="5" name="Picture 2" descr="image">
            <a:extLst>
              <a:ext uri="{FF2B5EF4-FFF2-40B4-BE49-F238E27FC236}">
                <a16:creationId xmlns:a16="http://schemas.microsoft.com/office/drawing/2014/main" id="{36C81A7F-74A2-7E4C-E3EE-132EAA5DDA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91915" y="2539999"/>
            <a:ext cx="2504569" cy="249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D77ACC-565B-498E-9654-2275B19DE561}"/>
              </a:ext>
            </a:extLst>
          </p:cNvPr>
          <p:cNvSpPr>
            <a:spLocks noGrp="1"/>
          </p:cNvSpPr>
          <p:nvPr>
            <p:ph sz="half" idx="1"/>
          </p:nvPr>
        </p:nvSpPr>
        <p:spPr>
          <a:xfrm>
            <a:off x="2324100" y="687501"/>
            <a:ext cx="7543800" cy="4793456"/>
          </a:xfrm>
        </p:spPr>
        <p:txBody>
          <a:bodyPr anchor="ctr"/>
          <a:lstStyle/>
          <a:p>
            <a:pPr marL="34289" indent="0" algn="ctr">
              <a:lnSpc>
                <a:spcPct val="100000"/>
              </a:lnSpc>
              <a:buNone/>
            </a:pPr>
            <a:r>
              <a:rPr lang="en-US" sz="4400" b="1" dirty="0">
                <a:solidFill>
                  <a:schemeClr val="accent3"/>
                </a:solidFill>
              </a:rPr>
              <a:t>Survey</a:t>
            </a:r>
          </a:p>
          <a:p>
            <a:pPr marL="34289" indent="0" algn="ctr">
              <a:lnSpc>
                <a:spcPct val="100000"/>
              </a:lnSpc>
              <a:buNone/>
            </a:pPr>
            <a:endParaRPr lang="en-US" sz="1100" dirty="0">
              <a:solidFill>
                <a:schemeClr val="tx1"/>
              </a:solidFill>
            </a:endParaRPr>
          </a:p>
          <a:p>
            <a:pPr marL="34289" indent="0" algn="ctr">
              <a:lnSpc>
                <a:spcPct val="100000"/>
              </a:lnSpc>
              <a:buNone/>
            </a:pPr>
            <a:r>
              <a:rPr lang="en-US" sz="2800" dirty="0">
                <a:solidFill>
                  <a:schemeClr val="tx2"/>
                </a:solidFill>
              </a:rPr>
              <a:t>Please complete the webinar survey in the </a:t>
            </a:r>
            <a:br>
              <a:rPr lang="en-US" sz="2800" dirty="0">
                <a:solidFill>
                  <a:schemeClr val="tx2"/>
                </a:solidFill>
              </a:rPr>
            </a:br>
            <a:r>
              <a:rPr lang="en-US" sz="2800" dirty="0">
                <a:solidFill>
                  <a:schemeClr val="tx2"/>
                </a:solidFill>
              </a:rPr>
              <a:t>TRAIN or TMS websites within </a:t>
            </a:r>
            <a:r>
              <a:rPr lang="en-US" sz="2800" b="1" dirty="0">
                <a:solidFill>
                  <a:schemeClr val="tx2"/>
                </a:solidFill>
              </a:rPr>
              <a:t>15</a:t>
            </a:r>
            <a:r>
              <a:rPr lang="en-US" sz="2800" dirty="0">
                <a:solidFill>
                  <a:schemeClr val="tx2"/>
                </a:solidFill>
              </a:rPr>
              <a:t> </a:t>
            </a:r>
            <a:r>
              <a:rPr lang="en-US" sz="2800" b="1" dirty="0">
                <a:solidFill>
                  <a:schemeClr val="tx2"/>
                </a:solidFill>
              </a:rPr>
              <a:t>days</a:t>
            </a:r>
            <a:r>
              <a:rPr lang="en-US" sz="2800" dirty="0">
                <a:solidFill>
                  <a:schemeClr val="tx2"/>
                </a:solidFill>
              </a:rPr>
              <a:t>. This will give you access to your CME/CE certificate.</a:t>
            </a:r>
          </a:p>
          <a:p>
            <a:pPr marL="34289" indent="0" algn="ctr">
              <a:lnSpc>
                <a:spcPct val="100000"/>
              </a:lnSpc>
              <a:buNone/>
            </a:pPr>
            <a:endParaRPr lang="en-US" sz="2700" dirty="0">
              <a:solidFill>
                <a:schemeClr val="tx2"/>
              </a:solidFill>
            </a:endParaRPr>
          </a:p>
          <a:p>
            <a:pPr marL="34289" indent="0" algn="ctr">
              <a:lnSpc>
                <a:spcPct val="100000"/>
              </a:lnSpc>
              <a:buNone/>
            </a:pPr>
            <a:endParaRPr lang="en-US" sz="2700" dirty="0">
              <a:solidFill>
                <a:schemeClr val="tx2"/>
              </a:solidFill>
            </a:endParaRPr>
          </a:p>
          <a:p>
            <a:pPr marL="34289" indent="0" algn="ctr">
              <a:buNone/>
            </a:pPr>
            <a:endParaRPr lang="en-US" sz="2700" dirty="0">
              <a:solidFill>
                <a:schemeClr val="tx2"/>
              </a:solidFill>
            </a:endParaRPr>
          </a:p>
        </p:txBody>
      </p:sp>
      <p:sp>
        <p:nvSpPr>
          <p:cNvPr id="2" name="Rectangle 1">
            <a:extLst>
              <a:ext uri="{FF2B5EF4-FFF2-40B4-BE49-F238E27FC236}">
                <a16:creationId xmlns:a16="http://schemas.microsoft.com/office/drawing/2014/main" id="{CDDA9D15-0E37-438F-8447-3721158D90F7}"/>
              </a:ext>
            </a:extLst>
          </p:cNvPr>
          <p:cNvSpPr/>
          <p:nvPr/>
        </p:nvSpPr>
        <p:spPr>
          <a:xfrm>
            <a:off x="1981199" y="4281900"/>
            <a:ext cx="3771900" cy="75438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Non-VA: www.vha.train.org</a:t>
            </a:r>
          </a:p>
        </p:txBody>
      </p:sp>
      <p:sp>
        <p:nvSpPr>
          <p:cNvPr id="9" name="Rectangle 8">
            <a:extLst>
              <a:ext uri="{FF2B5EF4-FFF2-40B4-BE49-F238E27FC236}">
                <a16:creationId xmlns:a16="http://schemas.microsoft.com/office/drawing/2014/main" id="{7A680680-2DE8-4179-8FCD-7CA4B324AE0F}"/>
              </a:ext>
            </a:extLst>
          </p:cNvPr>
          <p:cNvSpPr/>
          <p:nvPr/>
        </p:nvSpPr>
        <p:spPr>
          <a:xfrm>
            <a:off x="6438901" y="4281900"/>
            <a:ext cx="3771900" cy="75438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VA: www.tms.va.gov</a:t>
            </a:r>
            <a:endParaRPr kumimoji="0" lang="en-US" sz="135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56695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EDD1-2F94-9944-918A-167395B866FE}"/>
              </a:ext>
            </a:extLst>
          </p:cNvPr>
          <p:cNvSpPr>
            <a:spLocks noGrp="1"/>
          </p:cNvSpPr>
          <p:nvPr>
            <p:ph type="title"/>
          </p:nvPr>
        </p:nvSpPr>
        <p:spPr>
          <a:xfrm>
            <a:off x="2392120" y="684610"/>
            <a:ext cx="7406640" cy="1017270"/>
          </a:xfrm>
        </p:spPr>
        <p:txBody>
          <a:bodyPr>
            <a:normAutofit/>
          </a:bodyPr>
          <a:lstStyle/>
          <a:p>
            <a:pPr algn="ctr"/>
            <a:r>
              <a:rPr lang="en-US" sz="4400" b="1" dirty="0">
                <a:solidFill>
                  <a:schemeClr val="accent3"/>
                </a:solidFill>
                <a:latin typeface="+mn-lt"/>
              </a:rPr>
              <a:t>What’s On Your Mind?</a:t>
            </a:r>
          </a:p>
        </p:txBody>
      </p:sp>
      <p:sp>
        <p:nvSpPr>
          <p:cNvPr id="9" name="Content Placeholder 8">
            <a:extLst>
              <a:ext uri="{FF2B5EF4-FFF2-40B4-BE49-F238E27FC236}">
                <a16:creationId xmlns:a16="http://schemas.microsoft.com/office/drawing/2014/main" id="{E5578629-384E-3B4F-A25C-B3A15F3F111A}"/>
              </a:ext>
            </a:extLst>
          </p:cNvPr>
          <p:cNvSpPr>
            <a:spLocks noGrp="1"/>
          </p:cNvSpPr>
          <p:nvPr>
            <p:ph idx="1"/>
          </p:nvPr>
        </p:nvSpPr>
        <p:spPr>
          <a:xfrm>
            <a:off x="2392120" y="1755761"/>
            <a:ext cx="7406640" cy="3028950"/>
          </a:xfrm>
        </p:spPr>
        <p:txBody>
          <a:bodyPr>
            <a:normAutofit/>
          </a:bodyPr>
          <a:lstStyle/>
          <a:p>
            <a:pPr marL="34289" indent="0" algn="ctr">
              <a:lnSpc>
                <a:spcPct val="100000"/>
              </a:lnSpc>
              <a:buNone/>
            </a:pPr>
            <a:r>
              <a:rPr lang="en-US" sz="2800" dirty="0">
                <a:solidFill>
                  <a:schemeClr val="tx2"/>
                </a:solidFill>
              </a:rPr>
              <a:t>Please type your question into the </a:t>
            </a:r>
            <a:r>
              <a:rPr lang="en-US" sz="2800" dirty="0">
                <a:solidFill>
                  <a:schemeClr val="tx2"/>
                </a:solidFill>
                <a:sym typeface="Webdings" panose="05030102010509060703" pitchFamily="18" charset="2"/>
              </a:rPr>
              <a:t></a:t>
            </a:r>
            <a:r>
              <a:rPr lang="en-US" sz="2800" b="1" dirty="0">
                <a:solidFill>
                  <a:schemeClr val="tx2"/>
                </a:solidFill>
              </a:rPr>
              <a:t>Chat</a:t>
            </a:r>
            <a:br>
              <a:rPr lang="en-US" sz="2800" dirty="0">
                <a:solidFill>
                  <a:schemeClr val="tx2"/>
                </a:solidFill>
              </a:rPr>
            </a:br>
            <a:r>
              <a:rPr lang="en-US" sz="2800" dirty="0">
                <a:solidFill>
                  <a:schemeClr val="tx2"/>
                </a:solidFill>
              </a:rPr>
              <a:t>area in the lower right corner of your screen.</a:t>
            </a:r>
          </a:p>
        </p:txBody>
      </p:sp>
      <p:pic>
        <p:nvPicPr>
          <p:cNvPr id="13" name="Picture 12" descr="A picture containing stationary, implement, pencil, yellow&#10;&#10;Description automatically generated">
            <a:extLst>
              <a:ext uri="{FF2B5EF4-FFF2-40B4-BE49-F238E27FC236}">
                <a16:creationId xmlns:a16="http://schemas.microsoft.com/office/drawing/2014/main" id="{177B1624-9C9C-4C6E-9D9A-299B7EA6BB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7663" y="3251754"/>
            <a:ext cx="4455557" cy="2468620"/>
          </a:xfrm>
          <a:prstGeom prst="rect">
            <a:avLst/>
          </a:prstGeom>
        </p:spPr>
      </p:pic>
    </p:spTree>
    <p:extLst>
      <p:ext uri="{BB962C8B-B14F-4D97-AF65-F5344CB8AC3E}">
        <p14:creationId xmlns:p14="http://schemas.microsoft.com/office/powerpoint/2010/main" val="805038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2A85F-0B83-4A8B-A184-832D11B35C29}"/>
              </a:ext>
            </a:extLst>
          </p:cNvPr>
          <p:cNvSpPr>
            <a:spLocks noGrp="1"/>
          </p:cNvSpPr>
          <p:nvPr>
            <p:ph type="body" idx="1"/>
          </p:nvPr>
        </p:nvSpPr>
        <p:spPr>
          <a:xfrm>
            <a:off x="165464" y="157163"/>
            <a:ext cx="5832112" cy="823912"/>
          </a:xfrm>
          <a:solidFill>
            <a:schemeClr val="accent5"/>
          </a:solidFill>
        </p:spPr>
        <p:txBody>
          <a:bodyPr anchor="ctr">
            <a:normAutofit/>
          </a:bodyPr>
          <a:lstStyle/>
          <a:p>
            <a:pPr algn="ctr"/>
            <a:r>
              <a:rPr lang="en-US" sz="2800" dirty="0">
                <a:solidFill>
                  <a:schemeClr val="bg1"/>
                </a:solidFill>
              </a:rPr>
              <a:t>VA MS Centers of Excellence</a:t>
            </a:r>
          </a:p>
        </p:txBody>
      </p:sp>
      <p:sp>
        <p:nvSpPr>
          <p:cNvPr id="6" name="Content Placeholder 5">
            <a:extLst>
              <a:ext uri="{FF2B5EF4-FFF2-40B4-BE49-F238E27FC236}">
                <a16:creationId xmlns:a16="http://schemas.microsoft.com/office/drawing/2014/main" id="{ADADC12A-C8F9-4A2B-B86B-AF885A07D1DB}"/>
              </a:ext>
            </a:extLst>
          </p:cNvPr>
          <p:cNvSpPr>
            <a:spLocks noGrp="1"/>
          </p:cNvSpPr>
          <p:nvPr>
            <p:ph sz="half" idx="2"/>
          </p:nvPr>
        </p:nvSpPr>
        <p:spPr>
          <a:xfrm>
            <a:off x="165464" y="990600"/>
            <a:ext cx="5832112" cy="5710237"/>
          </a:xfrm>
          <a:solidFill>
            <a:schemeClr val="accent5">
              <a:lumMod val="20000"/>
              <a:lumOff val="80000"/>
            </a:schemeClr>
          </a:solidFill>
        </p:spPr>
        <p:txBody>
          <a:bodyPr>
            <a:normAutofit fontScale="92500" lnSpcReduction="10000"/>
          </a:bodyPr>
          <a:lstStyle/>
          <a:p>
            <a:pPr>
              <a:lnSpc>
                <a:spcPct val="100000"/>
              </a:lnSpc>
              <a:spcBef>
                <a:spcPts val="0"/>
              </a:spcBef>
              <a:spcAft>
                <a:spcPts val="300"/>
              </a:spcAft>
            </a:pPr>
            <a:r>
              <a:rPr lang="en-US" sz="2400" b="1" dirty="0"/>
              <a:t>Website:</a:t>
            </a:r>
            <a:r>
              <a:rPr lang="en-US" sz="2400" dirty="0"/>
              <a:t> www.va.gov/MS</a:t>
            </a:r>
          </a:p>
          <a:p>
            <a:pPr>
              <a:lnSpc>
                <a:spcPct val="100000"/>
              </a:lnSpc>
              <a:spcBef>
                <a:spcPts val="0"/>
              </a:spcBef>
              <a:spcAft>
                <a:spcPts val="300"/>
              </a:spcAft>
            </a:pPr>
            <a:r>
              <a:rPr lang="en-US" sz="2400" dirty="0"/>
              <a:t>Remote clinical consults within VA </a:t>
            </a:r>
          </a:p>
          <a:p>
            <a:pPr>
              <a:lnSpc>
                <a:spcPct val="100000"/>
              </a:lnSpc>
              <a:spcBef>
                <a:spcPts val="0"/>
              </a:spcBef>
              <a:spcAft>
                <a:spcPts val="300"/>
              </a:spcAft>
            </a:pPr>
            <a:r>
              <a:rPr lang="en-US" sz="2400" dirty="0"/>
              <a:t>VA specific MS care information</a:t>
            </a:r>
          </a:p>
          <a:p>
            <a:pPr lvl="1">
              <a:lnSpc>
                <a:spcPct val="100000"/>
              </a:lnSpc>
              <a:spcBef>
                <a:spcPts val="0"/>
              </a:spcBef>
              <a:spcAft>
                <a:spcPts val="300"/>
              </a:spcAft>
            </a:pPr>
            <a:r>
              <a:rPr lang="en-US" sz="2100" dirty="0"/>
              <a:t>Benefits, grants, adaptive equipment, referrals</a:t>
            </a:r>
          </a:p>
          <a:p>
            <a:pPr lvl="1">
              <a:lnSpc>
                <a:spcPct val="100000"/>
              </a:lnSpc>
              <a:spcBef>
                <a:spcPts val="0"/>
              </a:spcBef>
              <a:spcAft>
                <a:spcPts val="300"/>
              </a:spcAft>
            </a:pPr>
            <a:r>
              <a:rPr lang="en-US" sz="2100" dirty="0"/>
              <a:t>MS quality measures, MSSR, DMT use criteria </a:t>
            </a:r>
          </a:p>
          <a:p>
            <a:pPr>
              <a:lnSpc>
                <a:spcPct val="100000"/>
              </a:lnSpc>
              <a:spcBef>
                <a:spcPts val="0"/>
              </a:spcBef>
              <a:spcAft>
                <a:spcPts val="300"/>
              </a:spcAft>
            </a:pPr>
            <a:r>
              <a:rPr lang="en-US" sz="2400" dirty="0"/>
              <a:t>Educational opportunities</a:t>
            </a:r>
          </a:p>
          <a:p>
            <a:pPr marL="457200" lvl="1" indent="0">
              <a:lnSpc>
                <a:spcPct val="100000"/>
              </a:lnSpc>
              <a:spcBef>
                <a:spcPts val="0"/>
              </a:spcBef>
              <a:spcAft>
                <a:spcPts val="300"/>
              </a:spcAft>
              <a:buNone/>
            </a:pPr>
            <a:r>
              <a:rPr lang="en-US" sz="2000" b="1" dirty="0"/>
              <a:t>Healthcare Professional</a:t>
            </a:r>
          </a:p>
          <a:p>
            <a:pPr marL="801688" lvl="1">
              <a:lnSpc>
                <a:spcPct val="100000"/>
              </a:lnSpc>
              <a:spcBef>
                <a:spcPts val="0"/>
              </a:spcBef>
              <a:spcAft>
                <a:spcPts val="300"/>
              </a:spcAft>
            </a:pPr>
            <a:r>
              <a:rPr lang="en-US" sz="2000" dirty="0"/>
              <a:t>Monthly clinical e-newsletter</a:t>
            </a:r>
          </a:p>
          <a:p>
            <a:pPr marL="801688" lvl="1">
              <a:lnSpc>
                <a:spcPct val="100000"/>
              </a:lnSpc>
              <a:spcBef>
                <a:spcPts val="0"/>
              </a:spcBef>
              <a:spcAft>
                <a:spcPts val="300"/>
              </a:spcAft>
            </a:pPr>
            <a:r>
              <a:rPr lang="en-US" sz="2000" dirty="0"/>
              <a:t>Monthly webinars </a:t>
            </a:r>
          </a:p>
          <a:p>
            <a:pPr marL="801688" lvl="1">
              <a:lnSpc>
                <a:spcPct val="100000"/>
              </a:lnSpc>
              <a:spcBef>
                <a:spcPts val="0"/>
              </a:spcBef>
              <a:spcAft>
                <a:spcPts val="300"/>
              </a:spcAft>
            </a:pPr>
            <a:r>
              <a:rPr lang="en-US" sz="2000" dirty="0"/>
              <a:t>Conference presentations</a:t>
            </a:r>
          </a:p>
          <a:p>
            <a:pPr marL="801688" lvl="1">
              <a:lnSpc>
                <a:spcPct val="100000"/>
              </a:lnSpc>
              <a:spcBef>
                <a:spcPts val="0"/>
              </a:spcBef>
              <a:spcAft>
                <a:spcPts val="300"/>
              </a:spcAft>
            </a:pPr>
            <a:r>
              <a:rPr lang="en-US" sz="2000" dirty="0"/>
              <a:t>Annual network meetings</a:t>
            </a:r>
          </a:p>
          <a:p>
            <a:pPr marL="457200" lvl="1" indent="0">
              <a:lnSpc>
                <a:spcPct val="100000"/>
              </a:lnSpc>
              <a:spcBef>
                <a:spcPts val="0"/>
              </a:spcBef>
              <a:spcAft>
                <a:spcPts val="300"/>
              </a:spcAft>
              <a:buNone/>
            </a:pPr>
            <a:r>
              <a:rPr lang="en-US" sz="2000" b="1" dirty="0"/>
              <a:t>Veteran</a:t>
            </a:r>
          </a:p>
          <a:p>
            <a:pPr marL="801688" lvl="1">
              <a:lnSpc>
                <a:spcPct val="100000"/>
              </a:lnSpc>
              <a:spcBef>
                <a:spcPts val="0"/>
              </a:spcBef>
              <a:spcAft>
                <a:spcPts val="300"/>
              </a:spcAft>
            </a:pPr>
            <a:r>
              <a:rPr lang="en-US" sz="2000" dirty="0"/>
              <a:t>Monthly podcast</a:t>
            </a:r>
          </a:p>
          <a:p>
            <a:pPr marL="801688" lvl="1">
              <a:lnSpc>
                <a:spcPct val="100000"/>
              </a:lnSpc>
              <a:spcBef>
                <a:spcPts val="0"/>
              </a:spcBef>
              <a:spcAft>
                <a:spcPts val="300"/>
              </a:spcAft>
            </a:pPr>
            <a:r>
              <a:rPr lang="en-US" sz="2000" dirty="0"/>
              <a:t>Quarterly e-newsletter</a:t>
            </a:r>
          </a:p>
          <a:p>
            <a:pPr marL="801688" lvl="1">
              <a:lnSpc>
                <a:spcPct val="100000"/>
              </a:lnSpc>
              <a:spcBef>
                <a:spcPts val="0"/>
              </a:spcBef>
              <a:spcAft>
                <a:spcPts val="300"/>
              </a:spcAft>
            </a:pPr>
            <a:r>
              <a:rPr lang="en-US" sz="2000" dirty="0"/>
              <a:t>Webinars in collaboration with non-VA MS and Veteran service organizations</a:t>
            </a:r>
          </a:p>
        </p:txBody>
      </p:sp>
      <p:sp>
        <p:nvSpPr>
          <p:cNvPr id="7" name="Text Placeholder 6">
            <a:extLst>
              <a:ext uri="{FF2B5EF4-FFF2-40B4-BE49-F238E27FC236}">
                <a16:creationId xmlns:a16="http://schemas.microsoft.com/office/drawing/2014/main" id="{E3C14289-2E1B-471B-978D-086E82C20704}"/>
              </a:ext>
            </a:extLst>
          </p:cNvPr>
          <p:cNvSpPr>
            <a:spLocks noGrp="1"/>
          </p:cNvSpPr>
          <p:nvPr>
            <p:ph type="body" sz="quarter" idx="3"/>
          </p:nvPr>
        </p:nvSpPr>
        <p:spPr>
          <a:xfrm>
            <a:off x="6194426" y="166688"/>
            <a:ext cx="5832111" cy="823912"/>
          </a:xfrm>
          <a:solidFill>
            <a:schemeClr val="accent2"/>
          </a:solidFill>
        </p:spPr>
        <p:txBody>
          <a:bodyPr anchor="ctr">
            <a:normAutofit/>
          </a:bodyPr>
          <a:lstStyle/>
          <a:p>
            <a:pPr algn="ctr"/>
            <a:r>
              <a:rPr lang="en-US" sz="2800" dirty="0">
                <a:solidFill>
                  <a:schemeClr val="bg1"/>
                </a:solidFill>
              </a:rPr>
              <a:t>National MS Society </a:t>
            </a:r>
          </a:p>
        </p:txBody>
      </p:sp>
      <p:sp>
        <p:nvSpPr>
          <p:cNvPr id="8" name="Content Placeholder 7">
            <a:extLst>
              <a:ext uri="{FF2B5EF4-FFF2-40B4-BE49-F238E27FC236}">
                <a16:creationId xmlns:a16="http://schemas.microsoft.com/office/drawing/2014/main" id="{61240B63-327D-4D9E-A110-D6D8B31EEF78}"/>
              </a:ext>
            </a:extLst>
          </p:cNvPr>
          <p:cNvSpPr>
            <a:spLocks noGrp="1"/>
          </p:cNvSpPr>
          <p:nvPr>
            <p:ph sz="quarter" idx="4"/>
          </p:nvPr>
        </p:nvSpPr>
        <p:spPr>
          <a:xfrm>
            <a:off x="6194426" y="990600"/>
            <a:ext cx="5832110" cy="5710237"/>
          </a:xfrm>
          <a:solidFill>
            <a:schemeClr val="accent2">
              <a:lumMod val="20000"/>
              <a:lumOff val="80000"/>
            </a:schemeClr>
          </a:solidFill>
        </p:spPr>
        <p:txBody>
          <a:bodyPr>
            <a:normAutofit fontScale="92500" lnSpcReduction="10000"/>
          </a:bodyPr>
          <a:lstStyle/>
          <a:p>
            <a:pPr defTabSz="993775">
              <a:lnSpc>
                <a:spcPct val="100000"/>
              </a:lnSpc>
              <a:spcBef>
                <a:spcPts val="0"/>
              </a:spcBef>
              <a:spcAft>
                <a:spcPts val="300"/>
              </a:spcAft>
            </a:pPr>
            <a:r>
              <a:rPr lang="en-US" sz="2400" b="1" dirty="0"/>
              <a:t>Website: </a:t>
            </a:r>
            <a:r>
              <a:rPr lang="en-US" sz="2400" dirty="0"/>
              <a:t>www.nationalmssociety.org</a:t>
            </a:r>
          </a:p>
          <a:p>
            <a:pPr>
              <a:lnSpc>
                <a:spcPct val="100000"/>
              </a:lnSpc>
              <a:spcBef>
                <a:spcPts val="0"/>
              </a:spcBef>
              <a:spcAft>
                <a:spcPts val="300"/>
              </a:spcAft>
            </a:pPr>
            <a:r>
              <a:rPr lang="en-US" sz="2400" dirty="0"/>
              <a:t>Professional Resource Center</a:t>
            </a:r>
          </a:p>
          <a:p>
            <a:pPr lvl="1">
              <a:lnSpc>
                <a:spcPct val="100000"/>
              </a:lnSpc>
              <a:spcBef>
                <a:spcPts val="0"/>
              </a:spcBef>
              <a:spcAft>
                <a:spcPts val="300"/>
              </a:spcAft>
            </a:pPr>
            <a:r>
              <a:rPr lang="en-US" sz="2000" dirty="0"/>
              <a:t>Clinical publications</a:t>
            </a:r>
          </a:p>
          <a:p>
            <a:pPr lvl="1">
              <a:lnSpc>
                <a:spcPct val="100000"/>
              </a:lnSpc>
              <a:spcBef>
                <a:spcPts val="0"/>
              </a:spcBef>
              <a:spcAft>
                <a:spcPts val="300"/>
              </a:spcAft>
            </a:pPr>
            <a:r>
              <a:rPr lang="en-US" sz="2000" dirty="0"/>
              <a:t>Literature search</a:t>
            </a:r>
          </a:p>
          <a:p>
            <a:pPr>
              <a:lnSpc>
                <a:spcPct val="100000"/>
              </a:lnSpc>
              <a:spcBef>
                <a:spcPts val="0"/>
              </a:spcBef>
              <a:spcAft>
                <a:spcPts val="300"/>
              </a:spcAft>
            </a:pPr>
            <a:r>
              <a:rPr lang="en-US" sz="2400" dirty="0"/>
              <a:t>Support</a:t>
            </a:r>
          </a:p>
          <a:p>
            <a:pPr lvl="1">
              <a:lnSpc>
                <a:spcPct val="100000"/>
              </a:lnSpc>
              <a:spcBef>
                <a:spcPts val="0"/>
              </a:spcBef>
              <a:spcAft>
                <a:spcPts val="300"/>
              </a:spcAft>
            </a:pPr>
            <a:r>
              <a:rPr lang="en-US" sz="2000" dirty="0"/>
              <a:t>MS Navigator</a:t>
            </a:r>
          </a:p>
          <a:p>
            <a:pPr lvl="1">
              <a:lnSpc>
                <a:spcPct val="100000"/>
              </a:lnSpc>
              <a:spcBef>
                <a:spcPts val="0"/>
              </a:spcBef>
              <a:spcAft>
                <a:spcPts val="300"/>
              </a:spcAft>
            </a:pPr>
            <a:r>
              <a:rPr lang="en-US" sz="2000" dirty="0"/>
              <a:t>Self-help groups</a:t>
            </a:r>
          </a:p>
          <a:p>
            <a:pPr lvl="1">
              <a:lnSpc>
                <a:spcPct val="100000"/>
              </a:lnSpc>
              <a:spcBef>
                <a:spcPts val="0"/>
              </a:spcBef>
              <a:spcAft>
                <a:spcPts val="300"/>
              </a:spcAft>
            </a:pPr>
            <a:r>
              <a:rPr lang="en-US" sz="2000" dirty="0" err="1"/>
              <a:t>MSFriends</a:t>
            </a:r>
            <a:endParaRPr lang="en-US" sz="2000" dirty="0"/>
          </a:p>
          <a:p>
            <a:pPr>
              <a:lnSpc>
                <a:spcPct val="100000"/>
              </a:lnSpc>
              <a:spcBef>
                <a:spcPts val="0"/>
              </a:spcBef>
              <a:spcAft>
                <a:spcPts val="300"/>
              </a:spcAft>
            </a:pPr>
            <a:r>
              <a:rPr lang="en-US" sz="2400" dirty="0"/>
              <a:t>Educational Opportunities</a:t>
            </a:r>
          </a:p>
          <a:p>
            <a:pPr marL="457200" lvl="1" indent="0">
              <a:lnSpc>
                <a:spcPct val="100000"/>
              </a:lnSpc>
              <a:spcBef>
                <a:spcPts val="0"/>
              </a:spcBef>
              <a:spcAft>
                <a:spcPts val="300"/>
              </a:spcAft>
              <a:buNone/>
            </a:pPr>
            <a:r>
              <a:rPr lang="en-US" sz="2000" b="1" dirty="0"/>
              <a:t>Healthcare Professional</a:t>
            </a:r>
          </a:p>
          <a:p>
            <a:pPr marL="801688" lvl="1">
              <a:lnSpc>
                <a:spcPct val="100000"/>
              </a:lnSpc>
              <a:spcBef>
                <a:spcPts val="0"/>
              </a:spcBef>
              <a:spcAft>
                <a:spcPts val="300"/>
              </a:spcAft>
            </a:pPr>
            <a:r>
              <a:rPr lang="en-US" sz="2000" dirty="0"/>
              <a:t>Webinars (ECHO, VA, Pediatric, Mental Health)</a:t>
            </a:r>
          </a:p>
          <a:p>
            <a:pPr marL="801688" lvl="1">
              <a:lnSpc>
                <a:spcPct val="100000"/>
              </a:lnSpc>
              <a:spcBef>
                <a:spcPts val="0"/>
              </a:spcBef>
              <a:spcAft>
                <a:spcPts val="300"/>
              </a:spcAft>
            </a:pPr>
            <a:r>
              <a:rPr lang="en-US" sz="2000" dirty="0"/>
              <a:t>National and local e-newsletters</a:t>
            </a:r>
          </a:p>
          <a:p>
            <a:pPr marL="801688" lvl="1">
              <a:lnSpc>
                <a:spcPct val="100000"/>
              </a:lnSpc>
              <a:spcBef>
                <a:spcPts val="0"/>
              </a:spcBef>
              <a:spcAft>
                <a:spcPts val="300"/>
              </a:spcAft>
            </a:pPr>
            <a:r>
              <a:rPr lang="en-US" sz="2000" dirty="0"/>
              <a:t>Fellowships and mentoring</a:t>
            </a:r>
          </a:p>
          <a:p>
            <a:pPr marL="457200" lvl="1" indent="0">
              <a:lnSpc>
                <a:spcPct val="100000"/>
              </a:lnSpc>
              <a:spcBef>
                <a:spcPts val="0"/>
              </a:spcBef>
              <a:spcAft>
                <a:spcPts val="300"/>
              </a:spcAft>
              <a:buNone/>
            </a:pPr>
            <a:r>
              <a:rPr lang="en-US" sz="2000" b="1" dirty="0"/>
              <a:t>Patient</a:t>
            </a:r>
          </a:p>
          <a:p>
            <a:pPr marL="801688" lvl="1">
              <a:lnSpc>
                <a:spcPct val="100000"/>
              </a:lnSpc>
              <a:spcBef>
                <a:spcPts val="0"/>
              </a:spcBef>
              <a:spcAft>
                <a:spcPts val="300"/>
              </a:spcAft>
            </a:pPr>
            <a:r>
              <a:rPr lang="en-US" sz="2000" dirty="0"/>
              <a:t>Ask an MS Expert series</a:t>
            </a:r>
          </a:p>
          <a:p>
            <a:pPr marL="801688" lvl="1">
              <a:lnSpc>
                <a:spcPct val="100000"/>
              </a:lnSpc>
              <a:spcBef>
                <a:spcPts val="0"/>
              </a:spcBef>
              <a:spcAft>
                <a:spcPts val="300"/>
              </a:spcAft>
            </a:pPr>
            <a:r>
              <a:rPr lang="en-US" sz="2000" dirty="0"/>
              <a:t>Virtual Programs (New to MS, Black MS Experience, Hispanic/Latinx Experience, &amp; more)</a:t>
            </a:r>
          </a:p>
          <a:p>
            <a:endParaRPr lang="en-US" dirty="0"/>
          </a:p>
        </p:txBody>
      </p:sp>
    </p:spTree>
    <p:extLst>
      <p:ext uri="{BB962C8B-B14F-4D97-AF65-F5344CB8AC3E}">
        <p14:creationId xmlns:p14="http://schemas.microsoft.com/office/powerpoint/2010/main" val="1156846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8BED1-A883-4CB6-9AE6-2F5CA919F654}"/>
              </a:ext>
            </a:extLst>
          </p:cNvPr>
          <p:cNvSpPr>
            <a:spLocks noGrp="1"/>
          </p:cNvSpPr>
          <p:nvPr>
            <p:ph idx="1"/>
          </p:nvPr>
        </p:nvSpPr>
        <p:spPr>
          <a:xfrm>
            <a:off x="3797559" y="557349"/>
            <a:ext cx="7767695" cy="6069874"/>
          </a:xfrm>
        </p:spPr>
        <p:txBody>
          <a:bodyPr anchor="t">
            <a:noAutofit/>
          </a:bodyPr>
          <a:lstStyle/>
          <a:p>
            <a:pPr marL="0" indent="0" defTabSz="629825">
              <a:lnSpc>
                <a:spcPct val="150000"/>
              </a:lnSpc>
              <a:spcBef>
                <a:spcPts val="0"/>
              </a:spcBef>
              <a:spcAft>
                <a:spcPts val="1800"/>
              </a:spcAft>
              <a:buNone/>
            </a:pPr>
            <a:r>
              <a:rPr lang="en-US" sz="2400" dirty="0">
                <a:solidFill>
                  <a:schemeClr val="tx1"/>
                </a:solidFill>
                <a:latin typeface="Calibri" panose="020F0502020204030204" pitchFamily="34" charset="0"/>
                <a:ea typeface="Calibri" panose="020F0502020204030204" pitchFamily="34" charset="0"/>
              </a:rPr>
              <a:t>Dr. Terry Lee-Wilk, Ph.D. is the Program Manager of Neuropsychology at the VA Maryland Health Care System and Adjunct Assistant Professor in the Department of Neurology at the University of Maryland School of Medicine. She is the Director of the VA Maryland Health Care System MS Neuropsychology Core and serves as co-chair of the Consortium of Multiple Sclerosis Centers Mental Health Providers Special Interest Group. </a:t>
            </a:r>
          </a:p>
        </p:txBody>
      </p:sp>
      <p:pic>
        <p:nvPicPr>
          <p:cNvPr id="4" name="Picture 3" descr="A person with long hair smiling&#10;&#10;Description automatically generated with medium confidence">
            <a:extLst>
              <a:ext uri="{FF2B5EF4-FFF2-40B4-BE49-F238E27FC236}">
                <a16:creationId xmlns:a16="http://schemas.microsoft.com/office/drawing/2014/main" id="{F1007B80-9EA4-913C-4C45-BAFC2764051B}"/>
              </a:ext>
            </a:extLst>
          </p:cNvPr>
          <p:cNvPicPr>
            <a:picLocks noChangeAspect="1"/>
          </p:cNvPicPr>
          <p:nvPr/>
        </p:nvPicPr>
        <p:blipFill>
          <a:blip r:embed="rId2"/>
          <a:stretch>
            <a:fillRect/>
          </a:stretch>
        </p:blipFill>
        <p:spPr>
          <a:xfrm>
            <a:off x="707167" y="697962"/>
            <a:ext cx="2926080" cy="3883860"/>
          </a:xfrm>
          <a:prstGeom prst="rect">
            <a:avLst/>
          </a:prstGeom>
        </p:spPr>
      </p:pic>
    </p:spTree>
    <p:extLst>
      <p:ext uri="{BB962C8B-B14F-4D97-AF65-F5344CB8AC3E}">
        <p14:creationId xmlns:p14="http://schemas.microsoft.com/office/powerpoint/2010/main" val="2085293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19226" y="609600"/>
            <a:ext cx="9372600" cy="1356360"/>
          </a:xfrm>
        </p:spPr>
        <p:txBody>
          <a:bodyPr>
            <a:normAutofit fontScale="90000"/>
          </a:bodyPr>
          <a:lstStyle/>
          <a:p>
            <a:pPr algn="ctr">
              <a:lnSpc>
                <a:spcPct val="100000"/>
              </a:lnSpc>
            </a:pPr>
            <a:r>
              <a:rPr lang="en-US" b="1" dirty="0">
                <a:solidFill>
                  <a:schemeClr val="accent3"/>
                </a:solidFill>
                <a:latin typeface="+mn-lt"/>
              </a:rPr>
              <a:t>Thank you and please join us for the </a:t>
            </a:r>
            <a:br>
              <a:rPr lang="en-US" b="1" dirty="0">
                <a:solidFill>
                  <a:schemeClr val="accent3"/>
                </a:solidFill>
                <a:latin typeface="+mn-lt"/>
              </a:rPr>
            </a:br>
            <a:r>
              <a:rPr lang="en-US" b="1" dirty="0">
                <a:solidFill>
                  <a:schemeClr val="accent3"/>
                </a:solidFill>
                <a:latin typeface="+mn-lt"/>
              </a:rPr>
              <a:t>next webinar on February 7, 2024!</a:t>
            </a:r>
          </a:p>
        </p:txBody>
      </p:sp>
      <p:sp>
        <p:nvSpPr>
          <p:cNvPr id="7" name="Content Placeholder 6"/>
          <p:cNvSpPr>
            <a:spLocks noGrp="1"/>
          </p:cNvSpPr>
          <p:nvPr>
            <p:ph idx="1"/>
          </p:nvPr>
        </p:nvSpPr>
        <p:spPr>
          <a:xfrm>
            <a:off x="1079863" y="2183132"/>
            <a:ext cx="10058400" cy="4235085"/>
          </a:xfrm>
        </p:spPr>
        <p:txBody>
          <a:bodyPr anchor="ctr">
            <a:noAutofit/>
          </a:bodyPr>
          <a:lstStyle/>
          <a:p>
            <a:pPr marL="0" indent="0" algn="ctr">
              <a:lnSpc>
                <a:spcPct val="100000"/>
              </a:lnSpc>
              <a:spcBef>
                <a:spcPts val="0"/>
              </a:spcBef>
              <a:spcAft>
                <a:spcPts val="1200"/>
              </a:spcAft>
              <a:buNone/>
            </a:pPr>
            <a:r>
              <a:rPr lang="en-US" sz="4000" b="1" dirty="0">
                <a:solidFill>
                  <a:srgbClr val="007481"/>
                </a:solidFill>
              </a:rPr>
              <a:t>Assistive Technology Applications </a:t>
            </a:r>
            <a:br>
              <a:rPr lang="en-US" sz="4000" b="1" dirty="0">
                <a:solidFill>
                  <a:srgbClr val="007481"/>
                </a:solidFill>
              </a:rPr>
            </a:br>
            <a:r>
              <a:rPr lang="en-US" sz="4000" b="1" dirty="0">
                <a:solidFill>
                  <a:srgbClr val="007481"/>
                </a:solidFill>
              </a:rPr>
              <a:t>in Persons with MS</a:t>
            </a:r>
          </a:p>
          <a:p>
            <a:pPr marL="0" indent="0" algn="ctr">
              <a:lnSpc>
                <a:spcPct val="100000"/>
              </a:lnSpc>
              <a:spcBef>
                <a:spcPts val="0"/>
              </a:spcBef>
              <a:spcAft>
                <a:spcPts val="1200"/>
              </a:spcAft>
              <a:buNone/>
            </a:pPr>
            <a:r>
              <a:rPr lang="en-US" sz="3600" dirty="0">
                <a:solidFill>
                  <a:srgbClr val="007481"/>
                </a:solidFill>
              </a:rPr>
              <a:t>Benjamin Dons, PT, DPT</a:t>
            </a:r>
          </a:p>
          <a:p>
            <a:pPr marL="0" indent="0" algn="ctr">
              <a:lnSpc>
                <a:spcPct val="100000"/>
              </a:lnSpc>
              <a:spcBef>
                <a:spcPts val="0"/>
              </a:spcBef>
              <a:spcAft>
                <a:spcPts val="1200"/>
              </a:spcAft>
              <a:buNone/>
            </a:pPr>
            <a:endParaRPr lang="en-US" sz="2400" dirty="0">
              <a:solidFill>
                <a:schemeClr val="tx1"/>
              </a:solidFill>
            </a:endParaRPr>
          </a:p>
          <a:p>
            <a:pPr marL="0" indent="0" algn="ctr">
              <a:lnSpc>
                <a:spcPct val="100000"/>
              </a:lnSpc>
              <a:spcBef>
                <a:spcPts val="0"/>
              </a:spcBef>
              <a:spcAft>
                <a:spcPts val="1200"/>
              </a:spcAft>
              <a:buNone/>
            </a:pPr>
            <a:r>
              <a:rPr lang="en-US" sz="2400" dirty="0">
                <a:solidFill>
                  <a:schemeClr val="tx1"/>
                </a:solidFill>
              </a:rPr>
              <a:t>www.nationalMSsociety.org/currenttopics</a:t>
            </a:r>
            <a:br>
              <a:rPr lang="en-US" sz="2400" dirty="0">
                <a:solidFill>
                  <a:schemeClr val="tx1"/>
                </a:solidFill>
              </a:rPr>
            </a:br>
            <a:r>
              <a:rPr lang="en-US" sz="2400" dirty="0">
                <a:solidFill>
                  <a:schemeClr val="tx1"/>
                </a:solidFill>
              </a:rPr>
              <a:t>www.va.gov/MS/products/CME_CEU_calls</a:t>
            </a:r>
          </a:p>
        </p:txBody>
      </p:sp>
    </p:spTree>
    <p:extLst>
      <p:ext uri="{BB962C8B-B14F-4D97-AF65-F5344CB8AC3E}">
        <p14:creationId xmlns:p14="http://schemas.microsoft.com/office/powerpoint/2010/main" val="254916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80335"/>
            <a:ext cx="12192000" cy="5656698"/>
          </a:xfrm>
          <a:prstGeom prst="rect">
            <a:avLst/>
          </a:prstGeom>
        </p:spPr>
      </p:pic>
      <p:pic>
        <p:nvPicPr>
          <p:cNvPr id="9" name="Picture 8"/>
          <p:cNvPicPr>
            <a:picLocks noChangeAspect="1"/>
          </p:cNvPicPr>
          <p:nvPr/>
        </p:nvPicPr>
        <p:blipFill>
          <a:blip r:embed="rId4"/>
          <a:stretch>
            <a:fillRect/>
          </a:stretch>
        </p:blipFill>
        <p:spPr>
          <a:xfrm>
            <a:off x="0" y="5937033"/>
            <a:ext cx="12192000" cy="920966"/>
          </a:xfrm>
          <a:prstGeom prst="rect">
            <a:avLst/>
          </a:prstGeom>
          <a:ln w="19050">
            <a:solidFill>
              <a:schemeClr val="bg1"/>
            </a:solidFill>
          </a:ln>
        </p:spPr>
      </p:pic>
      <p:pic>
        <p:nvPicPr>
          <p:cNvPr id="11" name="Picture 10"/>
          <p:cNvPicPr>
            <a:picLocks noChangeAspect="1"/>
          </p:cNvPicPr>
          <p:nvPr/>
        </p:nvPicPr>
        <p:blipFill>
          <a:blip r:embed="rId5"/>
          <a:stretch>
            <a:fillRect/>
          </a:stretch>
        </p:blipFill>
        <p:spPr>
          <a:xfrm flipV="1">
            <a:off x="1524000" y="5861023"/>
            <a:ext cx="9144000" cy="45719"/>
          </a:xfrm>
          <a:prstGeom prst="rect">
            <a:avLst/>
          </a:prstGeom>
          <a:ln>
            <a:solidFill>
              <a:srgbClr val="4F81BD"/>
            </a:solidFill>
          </a:ln>
        </p:spPr>
      </p:pic>
      <p:sp>
        <p:nvSpPr>
          <p:cNvPr id="5" name="TextBox 4"/>
          <p:cNvSpPr txBox="1"/>
          <p:nvPr/>
        </p:nvSpPr>
        <p:spPr>
          <a:xfrm>
            <a:off x="10220121" y="6397516"/>
            <a:ext cx="15953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www.maryland.va.gov</a:t>
            </a:r>
          </a:p>
        </p:txBody>
      </p:sp>
      <p:pic>
        <p:nvPicPr>
          <p:cNvPr id="20" name="Picture 19" descr="Baltimore.jpg"/>
          <p:cNvPicPr>
            <a:picLocks/>
          </p:cNvPicPr>
          <p:nvPr/>
        </p:nvPicPr>
        <p:blipFill>
          <a:blip r:embed="rId6">
            <a:extLst>
              <a:ext uri="{28A0092B-C50C-407E-A947-70E740481C1C}">
                <a14:useLocalDpi xmlns:a14="http://schemas.microsoft.com/office/drawing/2010/main" val="0"/>
              </a:ext>
            </a:extLst>
          </a:blip>
          <a:stretch>
            <a:fillRect/>
          </a:stretch>
        </p:blipFill>
        <p:spPr>
          <a:xfrm>
            <a:off x="1524000" y="4209512"/>
            <a:ext cx="2286000" cy="1645920"/>
          </a:xfrm>
          <a:prstGeom prst="rect">
            <a:avLst/>
          </a:prstGeom>
        </p:spPr>
      </p:pic>
      <p:pic>
        <p:nvPicPr>
          <p:cNvPr id="21" name="Picture 20" descr="LochRaven.jpg"/>
          <p:cNvPicPr>
            <a:picLocks/>
          </p:cNvPicPr>
          <p:nvPr/>
        </p:nvPicPr>
        <p:blipFill>
          <a:blip r:embed="rId7">
            <a:extLst>
              <a:ext uri="{28A0092B-C50C-407E-A947-70E740481C1C}">
                <a14:useLocalDpi xmlns:a14="http://schemas.microsoft.com/office/drawing/2010/main" val="0"/>
              </a:ext>
            </a:extLst>
          </a:blip>
          <a:stretch>
            <a:fillRect/>
          </a:stretch>
        </p:blipFill>
        <p:spPr>
          <a:xfrm>
            <a:off x="3797298" y="4210449"/>
            <a:ext cx="2286000" cy="1645921"/>
          </a:xfrm>
          <a:prstGeom prst="rect">
            <a:avLst/>
          </a:prstGeom>
        </p:spPr>
      </p:pic>
      <p:pic>
        <p:nvPicPr>
          <p:cNvPr id="23" name="Picture 22" descr="PerryPoint.jpg"/>
          <p:cNvPicPr>
            <a:picLocks/>
          </p:cNvPicPr>
          <p:nvPr/>
        </p:nvPicPr>
        <p:blipFill>
          <a:blip r:embed="rId8">
            <a:extLst>
              <a:ext uri="{28A0092B-C50C-407E-A947-70E740481C1C}">
                <a14:useLocalDpi xmlns:a14="http://schemas.microsoft.com/office/drawing/2010/main" val="0"/>
              </a:ext>
            </a:extLst>
          </a:blip>
          <a:stretch>
            <a:fillRect/>
          </a:stretch>
        </p:blipFill>
        <p:spPr>
          <a:xfrm>
            <a:off x="6071063" y="4210447"/>
            <a:ext cx="2286000" cy="1645920"/>
          </a:xfrm>
          <a:prstGeom prst="rect">
            <a:avLst/>
          </a:prstGeom>
        </p:spPr>
      </p:pic>
      <p:sp>
        <p:nvSpPr>
          <p:cNvPr id="8" name="Rectangle 7"/>
          <p:cNvSpPr/>
          <p:nvPr/>
        </p:nvSpPr>
        <p:spPr>
          <a:xfrm>
            <a:off x="-2" y="338665"/>
            <a:ext cx="12192002" cy="403187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a:noFill/>
                </a:ln>
                <a:solidFill>
                  <a:prstClr val="white"/>
                </a:solidFill>
                <a:effectLst/>
                <a:uLnTx/>
                <a:uFillTx/>
                <a:latin typeface="Tw Cen MT" panose="020B0602020104020603" pitchFamily="34" charset="0"/>
                <a:ea typeface="+mn-ea"/>
                <a:cs typeface="+mn-cs"/>
              </a:rPr>
              <a:t>Assessing and Addressing Cognitive and psychological symptoms in people with multiple sclerosis (MS):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all" spc="0" normalizeH="0" baseline="0" noProof="0" dirty="0">
                <a:ln>
                  <a:noFill/>
                </a:ln>
                <a:solidFill>
                  <a:prstClr val="white"/>
                </a:solidFill>
                <a:effectLst/>
                <a:uLnTx/>
                <a:uFillTx/>
                <a:latin typeface="Tw Cen MT" panose="020B0602020104020603" pitchFamily="34" charset="0"/>
                <a:ea typeface="+mn-ea"/>
                <a:cs typeface="+mn-cs"/>
              </a:rPr>
              <a:t>A whole Health Approach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November 1</a:t>
            </a:r>
            <a:r>
              <a:rPr kumimoji="0" lang="en-US" sz="3400" b="0" i="0" u="none" strike="noStrike" kern="1200" cap="none" spc="0" normalizeH="0" baseline="30000" noProof="0" dirty="0">
                <a:ln>
                  <a:noFill/>
                </a:ln>
                <a:solidFill>
                  <a:prstClr val="white"/>
                </a:solidFill>
                <a:effectLst/>
                <a:uLnTx/>
                <a:uFillTx/>
                <a:latin typeface="Tw Cen MT" panose="020B0602020104020603" pitchFamily="34" charset="0"/>
                <a:ea typeface="+mn-ea"/>
                <a:cs typeface="+mn-cs"/>
              </a:rPr>
              <a:t>st</a:t>
            </a:r>
            <a:r>
              <a:rPr kumimoji="0" lang="en-US" sz="3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 2023</a:t>
            </a:r>
            <a:br>
              <a:rPr kumimoji="0" lang="en-US" sz="2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br>
            <a:endParaRPr kumimoji="0" lang="en-US" sz="24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Terry Lee-Wilk, Ph.D. &amp; Moira Dux, Ph.D.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9"/>
          <a:stretch>
            <a:fillRect/>
          </a:stretch>
        </p:blipFill>
        <p:spPr>
          <a:xfrm>
            <a:off x="0" y="-1"/>
            <a:ext cx="12192000" cy="338666"/>
          </a:xfrm>
          <a:prstGeom prst="rect">
            <a:avLst/>
          </a:prstGeom>
          <a:solidFill>
            <a:schemeClr val="bg1"/>
          </a:solidFill>
          <a:ln w="19050">
            <a:solidFill>
              <a:schemeClr val="bg1"/>
            </a:solidFill>
          </a:ln>
        </p:spPr>
      </p:pic>
      <p:pic>
        <p:nvPicPr>
          <p:cNvPr id="18" name="Picture 17"/>
          <p:cNvPicPr>
            <a:picLocks noChangeAspect="1"/>
          </p:cNvPicPr>
          <p:nvPr/>
        </p:nvPicPr>
        <p:blipFill>
          <a:blip r:embed="rId10"/>
          <a:stretch>
            <a:fillRect/>
          </a:stretch>
        </p:blipFill>
        <p:spPr>
          <a:xfrm>
            <a:off x="0" y="-1"/>
            <a:ext cx="257442" cy="351940"/>
          </a:xfrm>
          <a:prstGeom prst="rect">
            <a:avLst/>
          </a:prstGeom>
        </p:spPr>
      </p:pic>
      <p:pic>
        <p:nvPicPr>
          <p:cNvPr id="10" name="Picture 9" descr="staff.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4366" y="4211545"/>
            <a:ext cx="2323637" cy="1644822"/>
          </a:xfrm>
          <a:prstGeom prst="rect">
            <a:avLst/>
          </a:prstGeom>
        </p:spPr>
      </p:pic>
      <p:pic>
        <p:nvPicPr>
          <p:cNvPr id="6" name="Picture 5" descr="VA_Seal_whit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570" y="6028881"/>
            <a:ext cx="3657600" cy="749808"/>
          </a:xfrm>
          <a:prstGeom prst="rect">
            <a:avLst/>
          </a:prstGeom>
        </p:spPr>
      </p:pic>
    </p:spTree>
    <p:extLst>
      <p:ext uri="{BB962C8B-B14F-4D97-AF65-F5344CB8AC3E}">
        <p14:creationId xmlns:p14="http://schemas.microsoft.com/office/powerpoint/2010/main" val="2699664063"/>
      </p:ext>
    </p:extLst>
  </p:cSld>
  <p:clrMapOvr>
    <a:masterClrMapping/>
  </p:clrMapOvr>
  <mc:AlternateContent xmlns:mc="http://schemas.openxmlformats.org/markup-compatibility/2006" xmlns:p14="http://schemas.microsoft.com/office/powerpoint/2010/main">
    <mc:Choice Requires="p14">
      <p:transition spd="slow" p14:dur="2000" advTm="3073"/>
    </mc:Choice>
    <mc:Fallback xmlns="">
      <p:transition spd="slow" advTm="307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lang="en-US" dirty="0"/>
              <a:t>Disclosures &amp; Disclaimers </a:t>
            </a:r>
          </a:p>
        </p:txBody>
      </p:sp>
      <p:sp>
        <p:nvSpPr>
          <p:cNvPr id="3" name="Content Placeholder 2"/>
          <p:cNvSpPr>
            <a:spLocks noGrp="1"/>
          </p:cNvSpPr>
          <p:nvPr>
            <p:ph idx="1"/>
          </p:nvPr>
        </p:nvSpPr>
        <p:spPr>
          <a:xfrm>
            <a:off x="882502" y="2084832"/>
            <a:ext cx="8159897" cy="4224528"/>
          </a:xfrm>
        </p:spPr>
        <p:txBody>
          <a:bodyPr>
            <a:normAutofit/>
          </a:bodyPr>
          <a:lstStyle/>
          <a:p>
            <a:pPr defTabSz="457200">
              <a:spcBef>
                <a:spcPct val="20000"/>
              </a:spcBef>
              <a:spcAft>
                <a:spcPts val="1800"/>
              </a:spcAft>
              <a:buClrTx/>
              <a:buSzTx/>
              <a:buFont typeface="Arial" panose="020B0604020202020204" pitchFamily="34" charset="0"/>
              <a:buChar char="•"/>
              <a:defRPr/>
            </a:pPr>
            <a:r>
              <a:rPr lang="en-US" dirty="0">
                <a:ea typeface="ＭＳ Ｐゴシック" charset="-128"/>
              </a:rPr>
              <a:t>Drs. Lee-Wilk and Dux have no relevant financial or non-financial interests to disclose.</a:t>
            </a:r>
          </a:p>
          <a:p>
            <a:pPr defTabSz="457200">
              <a:spcBef>
                <a:spcPct val="20000"/>
              </a:spcBef>
              <a:spcAft>
                <a:spcPts val="1800"/>
              </a:spcAft>
              <a:buClrTx/>
              <a:buSzTx/>
              <a:buFont typeface="Arial" panose="020B0604020202020204" pitchFamily="34" charset="0"/>
              <a:buChar char="•"/>
              <a:defRPr/>
            </a:pPr>
            <a:r>
              <a:rPr lang="en-US" dirty="0"/>
              <a:t>The views expressed within this presentation are those of the speakers and are not representative of the Veterans Healthcare Administration or any other entity of the Federal Government.</a:t>
            </a:r>
          </a:p>
          <a:p>
            <a:pPr marL="0" indent="0" defTabSz="457200">
              <a:spcBef>
                <a:spcPct val="20000"/>
              </a:spcBef>
              <a:spcAft>
                <a:spcPts val="0"/>
              </a:spcAft>
              <a:buClrTx/>
              <a:buSzTx/>
              <a:buNone/>
              <a:defRPr/>
            </a:pPr>
            <a:endParaRPr lang="en-US" dirty="0">
              <a:ea typeface="ＭＳ Ｐゴシック" charset="-128"/>
            </a:endParaRPr>
          </a:p>
          <a:p>
            <a:pPr marL="0" indent="0" defTabSz="457200">
              <a:spcBef>
                <a:spcPct val="20000"/>
              </a:spcBef>
              <a:spcAft>
                <a:spcPts val="0"/>
              </a:spcAft>
              <a:buClrTx/>
              <a:buSzTx/>
              <a:buNone/>
              <a:defRPr/>
            </a:pPr>
            <a:endParaRPr lang="en-US" dirty="0">
              <a:ea typeface="ＭＳ Ｐゴシック" charset="-128"/>
            </a:endParaRPr>
          </a:p>
        </p:txBody>
      </p:sp>
      <p:sp>
        <p:nvSpPr>
          <p:cNvPr id="9" name="Rectangle 8">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31239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21.0.2123"/>
  <p:tag name="SLIDO_PRESENTATION_ID" val="00000000-0000-0000-0000-000000000000"/>
  <p:tag name="SLIDO_EVENT_UUID" val="c377c69a-c1ab-45bf-b74a-5540100893e7"/>
  <p:tag name="SLIDO_EVENT_SECTION_UUID" val="42da28c8-93c3-40c4-a32f-407a17cdafb1"/>
</p:tagLst>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4f98844-4daf-4f28-a01a-1bcf01f5ba64" xsi:nil="true"/>
    <lcf76f155ced4ddcb4097134ff3c332f xmlns="2c04d4b1-7a5e-4575-b6a3-29f7253cf522">
      <Terms xmlns="http://schemas.microsoft.com/office/infopath/2007/PartnerControls"/>
    </lcf76f155ced4ddcb4097134ff3c332f>
    <SharedWithUsers xmlns="8a9688af-b70f-40bb-9617-17e5a1647d6e">
      <UserInfo>
        <DisplayName>Jill Petersen</DisplayName>
        <AccountId>478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8CC72631FCDC43AC04C8CC6A8CB0D9" ma:contentTypeVersion="16" ma:contentTypeDescription="Create a new document." ma:contentTypeScope="" ma:versionID="399e20c2e185542fa3155091108be9ff">
  <xsd:schema xmlns:xsd="http://www.w3.org/2001/XMLSchema" xmlns:xs="http://www.w3.org/2001/XMLSchema" xmlns:p="http://schemas.microsoft.com/office/2006/metadata/properties" xmlns:ns2="2c04d4b1-7a5e-4575-b6a3-29f7253cf522" xmlns:ns3="8a9688af-b70f-40bb-9617-17e5a1647d6e" xmlns:ns4="b4f98844-4daf-4f28-a01a-1bcf01f5ba64" targetNamespace="http://schemas.microsoft.com/office/2006/metadata/properties" ma:root="true" ma:fieldsID="7e499e61af3c85a6e5e52e35dc6024da" ns2:_="" ns3:_="" ns4:_="">
    <xsd:import namespace="2c04d4b1-7a5e-4575-b6a3-29f7253cf522"/>
    <xsd:import namespace="8a9688af-b70f-40bb-9617-17e5a1647d6e"/>
    <xsd:import namespace="b4f98844-4daf-4f28-a01a-1bcf01f5b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4d4b1-7a5e-4575-b6a3-29f7253cf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107af4-119d-4e47-b97c-f15ecd375f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a9688af-b70f-40bb-9617-17e5a1647d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f98844-4daf-4f28-a01a-1bcf01f5ba6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0e82c6c-6221-4fc0-b782-0afc0ec880df}" ma:internalName="TaxCatchAll" ma:showField="CatchAllData" ma:web="8a9688af-b70f-40bb-9617-17e5a1647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C5AD86-3BF7-472A-B482-66A365C236E6}">
  <ds:schemaRefs>
    <ds:schemaRef ds:uri="http://www.w3.org/XML/1998/namespace"/>
    <ds:schemaRef ds:uri="b4f98844-4daf-4f28-a01a-1bcf01f5ba64"/>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purl.org/dc/terms/"/>
    <ds:schemaRef ds:uri="8a9688af-b70f-40bb-9617-17e5a1647d6e"/>
    <ds:schemaRef ds:uri="2c04d4b1-7a5e-4575-b6a3-29f7253cf522"/>
    <ds:schemaRef ds:uri="http://purl.org/dc/dcmitype/"/>
  </ds:schemaRefs>
</ds:datastoreItem>
</file>

<file path=customXml/itemProps2.xml><?xml version="1.0" encoding="utf-8"?>
<ds:datastoreItem xmlns:ds="http://schemas.openxmlformats.org/officeDocument/2006/customXml" ds:itemID="{FB58FF7B-1233-4483-95CA-98C785A9CC43}">
  <ds:schemaRefs>
    <ds:schemaRef ds:uri="2c04d4b1-7a5e-4575-b6a3-29f7253cf522"/>
    <ds:schemaRef ds:uri="8a9688af-b70f-40bb-9617-17e5a1647d6e"/>
    <ds:schemaRef ds:uri="b4f98844-4daf-4f28-a01a-1bcf01f5b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8902AF-B618-4C6E-8E0A-C4CB3AEC84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23345</TotalTime>
  <Words>4574</Words>
  <Application>Microsoft Office PowerPoint</Application>
  <PresentationFormat>Widescreen</PresentationFormat>
  <Paragraphs>506</Paragraphs>
  <Slides>70</Slides>
  <Notes>63</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70</vt:i4>
      </vt:variant>
    </vt:vector>
  </HeadingPairs>
  <TitlesOfParts>
    <vt:vector size="85" baseType="lpstr">
      <vt:lpstr>Arial</vt:lpstr>
      <vt:lpstr>Calibri</vt:lpstr>
      <vt:lpstr>Calibri Light</vt:lpstr>
      <vt:lpstr>Corbel</vt:lpstr>
      <vt:lpstr>Tw Cen MT</vt:lpstr>
      <vt:lpstr>Tw Cen MT Condensed</vt:lpstr>
      <vt:lpstr>Wingdings</vt:lpstr>
      <vt:lpstr>Wingdings 3</vt:lpstr>
      <vt:lpstr>Basis</vt:lpstr>
      <vt:lpstr>1_Office Theme</vt:lpstr>
      <vt:lpstr>3_Office Theme</vt:lpstr>
      <vt:lpstr>Office Theme</vt:lpstr>
      <vt:lpstr>Integral</vt:lpstr>
      <vt:lpstr>1_Integral</vt:lpstr>
      <vt:lpstr>2_Office Theme</vt:lpstr>
      <vt:lpstr>The CME program will start on the hour.</vt:lpstr>
      <vt:lpstr>VA MS Centers of Excellence Mission</vt:lpstr>
      <vt:lpstr>Vision &amp; Mission Statements </vt:lpstr>
      <vt:lpstr>Diversity,  Equity &amp; Inclusion Statement</vt:lpstr>
      <vt:lpstr>PowerPoint Presentation</vt:lpstr>
      <vt:lpstr>PowerPoint Presentation</vt:lpstr>
      <vt:lpstr>PowerPoint Presentation</vt:lpstr>
      <vt:lpstr>PowerPoint Presentation</vt:lpstr>
      <vt:lpstr>Disclosures &amp; Disclaimers </vt:lpstr>
      <vt:lpstr>Goals and participation: </vt:lpstr>
      <vt:lpstr>objectives</vt:lpstr>
      <vt:lpstr>Take Home Points up front </vt:lpstr>
      <vt:lpstr>goal:  utilize a Person-centered, contextualized approach to care</vt:lpstr>
      <vt:lpstr>VA whole health model</vt:lpstr>
      <vt:lpstr>MS Historical context and collaborative care </vt:lpstr>
      <vt:lpstr>What is Multiple Sclerosis? </vt:lpstr>
      <vt:lpstr>Historical context of MS </vt:lpstr>
      <vt:lpstr>What’s the Historical Significance of Cognitive and Psychological Symptoms in MS? </vt:lpstr>
      <vt:lpstr>Why multi- or inter-disciplinary care for ms? </vt:lpstr>
      <vt:lpstr>Epidemiology of ms </vt:lpstr>
      <vt:lpstr>Prevalence &amp; Incidence</vt:lpstr>
      <vt:lpstr>PowerPoint Presentation</vt:lpstr>
      <vt:lpstr>Social determinants of health </vt:lpstr>
      <vt:lpstr>PowerPoint Presentation</vt:lpstr>
      <vt:lpstr>Social determinants of health in ms  </vt:lpstr>
      <vt:lpstr>Cognitive and psychology symptoms associated with ms </vt:lpstr>
      <vt:lpstr>Misconceptions About Cognition in MS</vt:lpstr>
      <vt:lpstr>Cognitive &amp; Psychological Symptoms in MS</vt:lpstr>
      <vt:lpstr>Prevalence of Cognitive and psychological Symptoms in MS</vt:lpstr>
      <vt:lpstr>Onset, Course, and Severity of Cognitive Symptoms</vt:lpstr>
      <vt:lpstr>What are the Most Common Cognitive Symptoms in MS? </vt:lpstr>
      <vt:lpstr>Why is Objective Cognitive Assessment Important (CONT.)? </vt:lpstr>
      <vt:lpstr>What types of psychological symptoms may occur in mS? </vt:lpstr>
      <vt:lpstr>How Common is Suicidal Ideation &amp; Death by Suicide in Individuals with MS? </vt:lpstr>
      <vt:lpstr>How are Psychological Symptoms Assessed? </vt:lpstr>
      <vt:lpstr>How are Psychological Symptoms Assessed? </vt:lpstr>
      <vt:lpstr>What Other Factors Contribute to Cognitive and psychological Symptoms in Individuals with MS? </vt:lpstr>
      <vt:lpstr>Holistic frameworks: considerations &amp; Approaches </vt:lpstr>
      <vt:lpstr>Tips for Holistic clinical approaches</vt:lpstr>
      <vt:lpstr>VA whole health model</vt:lpstr>
      <vt:lpstr>PowerPoint Presentation</vt:lpstr>
      <vt:lpstr>PowerPoint Presentation</vt:lpstr>
      <vt:lpstr>ADDRESSING Framework </vt:lpstr>
      <vt:lpstr>ADDRESSING Framework</vt:lpstr>
      <vt:lpstr>ADDRESSING Framework</vt:lpstr>
      <vt:lpstr>PowerPoint Presentation</vt:lpstr>
      <vt:lpstr>Language considerations  </vt:lpstr>
      <vt:lpstr>PowerPoint Presentation</vt:lpstr>
      <vt:lpstr>PowerPoint Presentation</vt:lpstr>
      <vt:lpstr>PowerPoint Presentation</vt:lpstr>
      <vt:lpstr>VA WHOLE HEALTH RESOURCES FOR Patients </vt:lpstr>
      <vt:lpstr>VA WHOLE HEALTH RESOURCES FOR PROVIDERS </vt:lpstr>
      <vt:lpstr>Post-assessment processes  </vt:lpstr>
      <vt:lpstr>Cognitive Rehabilitation for people with MS </vt:lpstr>
      <vt:lpstr>Health behavior change interventions </vt:lpstr>
      <vt:lpstr>Evidence-based psychotherapy for people with MS </vt:lpstr>
      <vt:lpstr>MS-Specific programs </vt:lpstr>
      <vt:lpstr>National MS Society (NMSS) WOrkshops</vt:lpstr>
      <vt:lpstr>MS-Specific programs </vt:lpstr>
      <vt:lpstr>Services Offered at the VA Maryland  Health Care System (VAMHCS)</vt:lpstr>
      <vt:lpstr>cognitive wellness Group: MS Intervention and Development of Skills (MINDS) - content</vt:lpstr>
      <vt:lpstr>Group cognitive wellness: minds (process)</vt:lpstr>
      <vt:lpstr>MANY MINDS </vt:lpstr>
      <vt:lpstr>VAMHCS Neuropsychology MS WOrkshops</vt:lpstr>
      <vt:lpstr>What If Your Site Does Not Have Access to Neuropsychological or psychological assessment Services? </vt:lpstr>
      <vt:lpstr>Take Home Points</vt:lpstr>
      <vt:lpstr>PowerPoint Presentation</vt:lpstr>
      <vt:lpstr>What’s On Your Mind?</vt:lpstr>
      <vt:lpstr>PowerPoint Presentation</vt:lpstr>
      <vt:lpstr>Thank you and please join us for the  next webinar on February 7,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Geiger Wooten</dc:creator>
  <cp:lastModifiedBy>Henry, Jaimie M. (Portland) (she/her/hers)</cp:lastModifiedBy>
  <cp:revision>33</cp:revision>
  <dcterms:created xsi:type="dcterms:W3CDTF">2021-01-06T00:19:33Z</dcterms:created>
  <dcterms:modified xsi:type="dcterms:W3CDTF">2023-10-27T15:50:42Z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0.21.0.2123</vt:lpwstr>
  </property>
  <property fmtid="{D5CDD505-2E9C-101B-9397-08002B2CF9AE}" pid="3" name="ContentTypeId">
    <vt:lpwstr>0x010100748CC72631FCDC43AC04C8CC6A8CB0D9</vt:lpwstr>
  </property>
  <property fmtid="{D5CDD505-2E9C-101B-9397-08002B2CF9AE}" pid="4" name="MediaServiceImageTags">
    <vt:lpwstr/>
  </property>
</Properties>
</file>